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0"/>
  </p:notesMasterIdLst>
  <p:handoutMasterIdLst>
    <p:handoutMasterId r:id="rId161"/>
  </p:handoutMasterIdLst>
  <p:sldIdLst>
    <p:sldId id="745" r:id="rId2"/>
    <p:sldId id="749" r:id="rId3"/>
    <p:sldId id="739" r:id="rId4"/>
    <p:sldId id="748" r:id="rId5"/>
    <p:sldId id="746" r:id="rId6"/>
    <p:sldId id="766" r:id="rId7"/>
    <p:sldId id="747" r:id="rId8"/>
    <p:sldId id="740" r:id="rId9"/>
    <p:sldId id="790" r:id="rId10"/>
    <p:sldId id="741" r:id="rId11"/>
    <p:sldId id="742" r:id="rId12"/>
    <p:sldId id="743" r:id="rId13"/>
    <p:sldId id="744" r:id="rId14"/>
    <p:sldId id="751" r:id="rId15"/>
    <p:sldId id="758" r:id="rId16"/>
    <p:sldId id="755" r:id="rId17"/>
    <p:sldId id="759" r:id="rId18"/>
    <p:sldId id="752" r:id="rId19"/>
    <p:sldId id="760" r:id="rId20"/>
    <p:sldId id="761" r:id="rId21"/>
    <p:sldId id="763" r:id="rId22"/>
    <p:sldId id="762" r:id="rId23"/>
    <p:sldId id="767" r:id="rId24"/>
    <p:sldId id="769" r:id="rId25"/>
    <p:sldId id="768" r:id="rId26"/>
    <p:sldId id="770" r:id="rId27"/>
    <p:sldId id="750" r:id="rId28"/>
    <p:sldId id="688" r:id="rId29"/>
    <p:sldId id="775" r:id="rId30"/>
    <p:sldId id="774" r:id="rId31"/>
    <p:sldId id="661" r:id="rId32"/>
    <p:sldId id="771" r:id="rId33"/>
    <p:sldId id="776" r:id="rId34"/>
    <p:sldId id="777" r:id="rId35"/>
    <p:sldId id="773" r:id="rId36"/>
    <p:sldId id="793" r:id="rId37"/>
    <p:sldId id="792" r:id="rId38"/>
    <p:sldId id="794" r:id="rId39"/>
    <p:sldId id="795" r:id="rId40"/>
    <p:sldId id="796" r:id="rId41"/>
    <p:sldId id="654" r:id="rId42"/>
    <p:sldId id="772" r:id="rId43"/>
    <p:sldId id="655" r:id="rId44"/>
    <p:sldId id="656" r:id="rId45"/>
    <p:sldId id="657" r:id="rId46"/>
    <p:sldId id="802" r:id="rId47"/>
    <p:sldId id="658" r:id="rId48"/>
    <p:sldId id="659" r:id="rId49"/>
    <p:sldId id="663" r:id="rId50"/>
    <p:sldId id="664" r:id="rId51"/>
    <p:sldId id="778" r:id="rId52"/>
    <p:sldId id="801" r:id="rId53"/>
    <p:sldId id="779" r:id="rId54"/>
    <p:sldId id="780" r:id="rId55"/>
    <p:sldId id="781" r:id="rId56"/>
    <p:sldId id="789" r:id="rId57"/>
    <p:sldId id="787" r:id="rId58"/>
    <p:sldId id="788" r:id="rId59"/>
    <p:sldId id="803" r:id="rId60"/>
    <p:sldId id="805" r:id="rId61"/>
    <p:sldId id="806" r:id="rId62"/>
    <p:sldId id="807" r:id="rId63"/>
    <p:sldId id="782" r:id="rId64"/>
    <p:sldId id="816" r:id="rId65"/>
    <p:sldId id="808" r:id="rId66"/>
    <p:sldId id="815" r:id="rId67"/>
    <p:sldId id="809" r:id="rId68"/>
    <p:sldId id="810" r:id="rId69"/>
    <p:sldId id="811" r:id="rId70"/>
    <p:sldId id="812" r:id="rId71"/>
    <p:sldId id="813" r:id="rId72"/>
    <p:sldId id="814" r:id="rId73"/>
    <p:sldId id="783" r:id="rId74"/>
    <p:sldId id="784" r:id="rId75"/>
    <p:sldId id="817" r:id="rId76"/>
    <p:sldId id="785" r:id="rId77"/>
    <p:sldId id="818" r:id="rId78"/>
    <p:sldId id="820" r:id="rId79"/>
    <p:sldId id="819" r:id="rId80"/>
    <p:sldId id="836" r:id="rId81"/>
    <p:sldId id="837" r:id="rId82"/>
    <p:sldId id="839" r:id="rId83"/>
    <p:sldId id="838" r:id="rId84"/>
    <p:sldId id="843" r:id="rId85"/>
    <p:sldId id="844" r:id="rId86"/>
    <p:sldId id="845" r:id="rId87"/>
    <p:sldId id="846" r:id="rId88"/>
    <p:sldId id="847" r:id="rId89"/>
    <p:sldId id="848" r:id="rId90"/>
    <p:sldId id="849" r:id="rId91"/>
    <p:sldId id="850" r:id="rId92"/>
    <p:sldId id="857" r:id="rId93"/>
    <p:sldId id="856" r:id="rId94"/>
    <p:sldId id="851" r:id="rId95"/>
    <p:sldId id="852" r:id="rId96"/>
    <p:sldId id="853" r:id="rId97"/>
    <p:sldId id="854" r:id="rId98"/>
    <p:sldId id="855" r:id="rId99"/>
    <p:sldId id="858" r:id="rId100"/>
    <p:sldId id="764" r:id="rId101"/>
    <p:sldId id="878" r:id="rId102"/>
    <p:sldId id="689" r:id="rId103"/>
    <p:sldId id="674" r:id="rId104"/>
    <p:sldId id="860" r:id="rId105"/>
    <p:sldId id="825" r:id="rId106"/>
    <p:sldId id="826" r:id="rId107"/>
    <p:sldId id="821" r:id="rId108"/>
    <p:sldId id="824" r:id="rId109"/>
    <p:sldId id="822" r:id="rId110"/>
    <p:sldId id="828" r:id="rId111"/>
    <p:sldId id="830" r:id="rId112"/>
    <p:sldId id="829" r:id="rId113"/>
    <p:sldId id="827" r:id="rId114"/>
    <p:sldId id="861" r:id="rId115"/>
    <p:sldId id="832" r:id="rId116"/>
    <p:sldId id="831" r:id="rId117"/>
    <p:sldId id="833" r:id="rId118"/>
    <p:sldId id="862" r:id="rId119"/>
    <p:sldId id="823" r:id="rId120"/>
    <p:sldId id="859" r:id="rId121"/>
    <p:sldId id="834" r:id="rId122"/>
    <p:sldId id="835" r:id="rId123"/>
    <p:sldId id="863" r:id="rId124"/>
    <p:sldId id="687" r:id="rId125"/>
    <p:sldId id="690" r:id="rId126"/>
    <p:sldId id="879" r:id="rId127"/>
    <p:sldId id="724" r:id="rId128"/>
    <p:sldId id="693" r:id="rId129"/>
    <p:sldId id="695" r:id="rId130"/>
    <p:sldId id="697" r:id="rId131"/>
    <p:sldId id="698" r:id="rId132"/>
    <p:sldId id="699" r:id="rId133"/>
    <p:sldId id="700" r:id="rId134"/>
    <p:sldId id="701" r:id="rId135"/>
    <p:sldId id="704" r:id="rId136"/>
    <p:sldId id="703" r:id="rId137"/>
    <p:sldId id="705" r:id="rId138"/>
    <p:sldId id="706" r:id="rId139"/>
    <p:sldId id="708" r:id="rId140"/>
    <p:sldId id="709" r:id="rId141"/>
    <p:sldId id="712" r:id="rId142"/>
    <p:sldId id="713" r:id="rId143"/>
    <p:sldId id="864" r:id="rId144"/>
    <p:sldId id="865" r:id="rId145"/>
    <p:sldId id="866" r:id="rId146"/>
    <p:sldId id="867" r:id="rId147"/>
    <p:sldId id="868" r:id="rId148"/>
    <p:sldId id="869" r:id="rId149"/>
    <p:sldId id="870" r:id="rId150"/>
    <p:sldId id="871" r:id="rId151"/>
    <p:sldId id="872" r:id="rId152"/>
    <p:sldId id="873" r:id="rId153"/>
    <p:sldId id="874" r:id="rId154"/>
    <p:sldId id="875" r:id="rId155"/>
    <p:sldId id="876" r:id="rId156"/>
    <p:sldId id="877" r:id="rId157"/>
    <p:sldId id="765" r:id="rId158"/>
    <p:sldId id="738" r:id="rId159"/>
  </p:sldIdLst>
  <p:sldSz cx="9144000" cy="6858000" type="letter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  <a:srgbClr val="FFCC66"/>
    <a:srgbClr val="336699"/>
    <a:srgbClr val="FF33CC"/>
    <a:srgbClr val="005081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7" autoAdjust="0"/>
    <p:restoredTop sz="57730" autoAdjust="0"/>
  </p:normalViewPr>
  <p:slideViewPr>
    <p:cSldViewPr snapToGrid="0">
      <p:cViewPr varScale="1">
        <p:scale>
          <a:sx n="108" d="100"/>
          <a:sy n="108" d="100"/>
        </p:scale>
        <p:origin x="7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09113"/>
            <a:ext cx="29225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684713"/>
            <a:ext cx="49641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450388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39076" y="1280161"/>
            <a:ext cx="8200123" cy="5100002"/>
          </a:xfrm>
          <a:prstGeom prst="rect">
            <a:avLst/>
          </a:prstGeom>
        </p:spPr>
        <p:txBody>
          <a:bodyPr/>
          <a:lstStyle>
            <a:lvl1pPr marL="225425" indent="-225425" defTabSz="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kern="0" baseline="0" dirty="0" smtClean="0">
                <a:solidFill>
                  <a:srgbClr val="0098A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4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9" r:id="rId3"/>
    <p:sldLayoutId id="2147483870" r:id="rId4"/>
    <p:sldLayoutId id="2147483876" r:id="rId5"/>
    <p:sldLayoutId id="2147483877" r:id="rId6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0.png"/><Relationship Id="rId4" Type="http://schemas.openxmlformats.org/officeDocument/2006/relationships/image" Target="../media/image79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8.png"/><Relationship Id="rId4" Type="http://schemas.openxmlformats.org/officeDocument/2006/relationships/image" Target="../media/image79.e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0.emf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3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4.e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5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6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e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7.wmf"/><Relationship Id="rId9" Type="http://schemas.openxmlformats.org/officeDocument/2006/relationships/image" Target="../media/image49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23" y="617163"/>
            <a:ext cx="7135869" cy="1143000"/>
          </a:xfrm>
        </p:spPr>
        <p:txBody>
          <a:bodyPr/>
          <a:lstStyle/>
          <a:p>
            <a:r>
              <a:rPr lang="en-US" dirty="0" smtClean="0"/>
              <a:t>Part 4 </a:t>
            </a:r>
            <a:br>
              <a:rPr lang="en-US" dirty="0" smtClean="0"/>
            </a:br>
            <a:r>
              <a:rPr lang="en-US" dirty="0" smtClean="0"/>
              <a:t>Signal Processing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8001000" cy="449641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0368.3464</a:t>
            </a:r>
          </a:p>
          <a:p>
            <a:pPr marL="0" indent="0" algn="ctr">
              <a:buNone/>
            </a:pPr>
            <a:r>
              <a:rPr lang="he-IL" sz="2800" b="1" dirty="0"/>
              <a:t>עיבוד ספרתי של אותות</a:t>
            </a:r>
          </a:p>
          <a:p>
            <a:pPr marL="0" indent="0" algn="ctr">
              <a:buNone/>
            </a:pPr>
            <a:r>
              <a:rPr lang="en-US" sz="2400" b="1" dirty="0" smtClean="0"/>
              <a:t>Digital Signal Processing for Computer Science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AKA</a:t>
            </a:r>
          </a:p>
          <a:p>
            <a:pPr marL="0" indent="0" algn="ctr">
              <a:buNone/>
            </a:pPr>
            <a:r>
              <a:rPr lang="en-US" sz="2000" b="1" dirty="0"/>
              <a:t>Digital Signal </a:t>
            </a:r>
            <a:r>
              <a:rPr lang="en-US" sz="2000" b="1" dirty="0" smtClean="0"/>
              <a:t>Processing – Algorithms and Applications</a:t>
            </a:r>
          </a:p>
          <a:p>
            <a:pPr marL="0" indent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Y(J)S   DSP     Slide </a:t>
            </a:r>
            <a:fld id="{C61314C7-C31C-4AF5-ACEE-36E1E89E86E0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185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Autocorrelation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</p:spPr>
            <p:txBody>
              <a:bodyPr/>
              <a:lstStyle/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We can define the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auto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correlation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US" sz="2400" b="1" baseline="-25000" dirty="0" err="1" smtClean="0">
                    <a:solidFill>
                      <a:schemeClr val="tx1"/>
                    </a:solidFill>
                  </a:rPr>
                  <a:t>xx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(m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which tells us how similar the signal is to itself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dirty="0" smtClean="0"/>
                  <a:t>Of course a signal is always similar to itself!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dirty="0" smtClean="0"/>
                  <a:t>But we use autocorrelation to see how similar a signal is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a time shifted version of itself</a:t>
                </a:r>
                <a:endParaRPr lang="en-US" dirty="0"/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A periodic signal has peaks at lags that are multiples of its period!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Since |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xx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(m)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| ≤ </a:t>
                </a:r>
                <a:r>
                  <a:rPr lang="en-US" sz="2000" dirty="0">
                    <a:solidFill>
                      <a:schemeClr val="tx1"/>
                    </a:solidFill>
                  </a:rPr>
                  <a:t>E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it is useful to define the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normalized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autocorrelation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c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xx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(m</a:t>
                </a:r>
                <a:r>
                  <a:rPr lang="en-US" sz="1800" dirty="0">
                    <a:solidFill>
                      <a:schemeClr val="tx1"/>
                    </a:solidFill>
                  </a:rPr>
                  <a:t>)</a:t>
                </a:r>
                <a:r>
                  <a:rPr lang="en-US" sz="2000" dirty="0">
                    <a:solidFill>
                      <a:schemeClr val="tx1"/>
                    </a:solidFill>
                  </a:rPr>
                  <a:t> =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</a:t>
                </a:r>
                <a:r>
                  <a:rPr lang="en-US" sz="2000" baseline="-25000" dirty="0" err="1">
                    <a:solidFill>
                      <a:schemeClr val="tx1"/>
                    </a:solidFill>
                  </a:rPr>
                  <a:t>xx</a:t>
                </a:r>
                <a:r>
                  <a:rPr lang="en-US" sz="1800" dirty="0">
                    <a:solidFill>
                      <a:schemeClr val="tx1"/>
                    </a:solidFill>
                  </a:rPr>
                  <a:t>(m)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:r>
                  <a:rPr lang="en-US" sz="2400" dirty="0">
                    <a:solidFill>
                      <a:schemeClr val="tx1"/>
                    </a:solidFill>
                  </a:rPr>
                  <a:t>E</a:t>
                </a:r>
                <a:r>
                  <a:rPr lang="en-US" sz="2800" baseline="-25000" dirty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where |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baseline="-25000" dirty="0" smtClean="0">
                    <a:solidFill>
                      <a:schemeClr val="tx1"/>
                    </a:solidFill>
                  </a:rPr>
                  <a:t>xx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| ≤ 1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Why can autocorrelation be more accurate than using the FFT?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  <a:blipFill rotWithShape="0">
                <a:blip r:embed="rId2"/>
                <a:stretch>
                  <a:fillRect l="-737" t="-8152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640" y="3551181"/>
            <a:ext cx="5039240" cy="11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67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74BCD7AF-3681-414F-9F8B-EBD4C0F4D2DB}" type="slidenum">
              <a:rPr lang="en-US" altLang="en-US" smtClean="0"/>
              <a:pPr/>
              <a:t>100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67813" y="2785242"/>
            <a:ext cx="7346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Communications</a:t>
            </a:r>
          </a:p>
          <a:p>
            <a:r>
              <a:rPr lang="en-US" sz="4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signal processing</a:t>
            </a:r>
            <a:endParaRPr lang="en-US" sz="4400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4125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25" y="165100"/>
            <a:ext cx="7913688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Application: Data Communications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20654" y="1403350"/>
            <a:ext cx="8559800" cy="50609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 smtClean="0"/>
              <a:t>Communications is moving information from place to place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dirty="0" smtClean="0"/>
              <a:t>Information is the amount of surprise, and can be quantified!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dirty="0" smtClean="0"/>
              <a:t>Communications was originally analog – telegraph, telephone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dirty="0" smtClean="0"/>
              <a:t>There are many forms of digital communications that we use every day</a:t>
            </a:r>
          </a:p>
          <a:p>
            <a:r>
              <a:rPr lang="en-US" altLang="en-US" dirty="0" smtClean="0"/>
              <a:t>Mobile (cellular) 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Internet 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from 4G </a:t>
            </a:r>
            <a:r>
              <a:rPr lang="en-US" altLang="en-US" i="1" dirty="0" smtClean="0"/>
              <a:t>voice</a:t>
            </a:r>
            <a:r>
              <a:rPr lang="en-US" altLang="en-US" dirty="0" smtClean="0"/>
              <a:t> is simply packet data</a:t>
            </a:r>
          </a:p>
          <a:p>
            <a:r>
              <a:rPr lang="en-US" altLang="en-US" dirty="0" smtClean="0"/>
              <a:t>Television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DVB (Idan plus)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Cable TV (DOCSIS)</a:t>
            </a:r>
          </a:p>
          <a:p>
            <a:r>
              <a:rPr lang="en-US" altLang="en-US" dirty="0" smtClean="0"/>
              <a:t>Home Internet access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DSL (ADSL, VDSL)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Cable modem (DOCSIS again)</a:t>
            </a:r>
          </a:p>
          <a:p>
            <a:pPr>
              <a:spcBef>
                <a:spcPts val="0"/>
              </a:spcBef>
            </a:pPr>
            <a:r>
              <a:rPr lang="en-US" altLang="en-US" dirty="0" smtClean="0"/>
              <a:t>Internet of Things 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smart home / </a:t>
            </a:r>
            <a:r>
              <a:rPr lang="en-US" altLang="en-US" dirty="0" smtClean="0"/>
              <a:t>smart city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Industry 4.0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7D57744-8155-4E3D-8978-1D0CBD6CE90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08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25" y="165100"/>
            <a:ext cx="7913688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Digital Communications</a:t>
            </a:r>
            <a:endParaRPr lang="en-US"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20654" y="1403350"/>
            <a:ext cx="8559800" cy="50609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 smtClean="0"/>
              <a:t>All </a:t>
            </a:r>
            <a:r>
              <a:rPr lang="en-US" altLang="en-US" dirty="0" smtClean="0"/>
              <a:t>physical channels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have limited bandwidth (BW)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add noise (so that the signal to noise ratio SNR is finite)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 smtClean="0"/>
              <a:t>so analog communications always degrades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 smtClean="0"/>
              <a:t>	and there is no way to completely remove noise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dirty="0" smtClean="0"/>
              <a:t>In analog communications the only solution to noise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 smtClean="0"/>
              <a:t>	is to transmit a stronger </a:t>
            </a:r>
            <a:r>
              <a:rPr lang="en-US" altLang="en-US" dirty="0" smtClean="0"/>
              <a:t>signal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since later </a:t>
            </a:r>
            <a:r>
              <a:rPr lang="en-US" altLang="en-US" sz="2000" dirty="0" smtClean="0"/>
              <a:t>amplification </a:t>
            </a:r>
            <a:r>
              <a:rPr lang="en-US" altLang="en-US" sz="2000" dirty="0" smtClean="0"/>
              <a:t>amplifies N along with </a:t>
            </a:r>
            <a:r>
              <a:rPr lang="en-US" altLang="en-US" sz="2000" dirty="0" smtClean="0"/>
              <a:t>S</a:t>
            </a:r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 smtClean="0"/>
              <a:t>Communications has become digital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digital communications is all or nothing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/>
              <a:t>perfect reception or no data received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7D57744-8155-4E3D-8978-1D0CBD6CE90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1011238"/>
          </a:xfrm>
        </p:spPr>
        <p:txBody>
          <a:bodyPr/>
          <a:lstStyle/>
          <a:p>
            <a:pPr>
              <a:defRPr/>
            </a:pPr>
            <a:r>
              <a:rPr lang="en-US" dirty="0"/>
              <a:t>Shannon’s Theorems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331788" y="1211263"/>
            <a:ext cx="8126412" cy="5106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1. </a:t>
            </a:r>
            <a:r>
              <a:rPr lang="en-US" altLang="en-US" sz="2400" b="1" dirty="0" smtClean="0"/>
              <a:t>Separation Theorem</a:t>
            </a:r>
          </a:p>
          <a:p>
            <a:pPr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400" dirty="0" smtClean="0"/>
              <a:t>2. </a:t>
            </a:r>
            <a:r>
              <a:rPr lang="en-US" altLang="en-US" sz="2400" b="1" dirty="0" smtClean="0"/>
              <a:t>Source Encoding Theorem</a:t>
            </a:r>
          </a:p>
          <a:p>
            <a:pPr>
              <a:buFont typeface="Wingdings" pitchFamily="2" charset="2"/>
              <a:buNone/>
            </a:pPr>
            <a:r>
              <a:rPr lang="en-US" altLang="en-US" sz="2400" i="1" dirty="0" smtClean="0"/>
              <a:t>	Information can be quantified (in bits)</a:t>
            </a:r>
          </a:p>
          <a:p>
            <a:pPr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3. </a:t>
            </a:r>
            <a:r>
              <a:rPr lang="en-US" altLang="en-US" sz="2400" b="1" dirty="0" smtClean="0"/>
              <a:t>Channel Capacity Theorem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	C = BW log</a:t>
            </a:r>
            <a:r>
              <a:rPr lang="en-US" altLang="en-US" sz="2400" b="1" baseline="-25000" dirty="0" smtClean="0"/>
              <a:t>2</a:t>
            </a:r>
            <a:r>
              <a:rPr lang="en-US" altLang="en-US" sz="2400" dirty="0" smtClean="0"/>
              <a:t> ( SNR + 1 )</a:t>
            </a:r>
          </a:p>
          <a:p>
            <a:pPr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7030A0"/>
                </a:solidFill>
              </a:rPr>
              <a:t>Warning: Shannon’s Laws are not constructive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7030A0"/>
                </a:solidFill>
              </a:rPr>
              <a:t>	</a:t>
            </a:r>
            <a:r>
              <a:rPr lang="en-US" altLang="en-US" dirty="0" smtClean="0">
                <a:solidFill>
                  <a:srgbClr val="7030A0"/>
                </a:solidFill>
              </a:rPr>
              <a:t>they only give us targets to aim for!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A99A1FE-A296-47CC-9A0D-D10F26EA175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189" name="Group 4"/>
          <p:cNvGrpSpPr>
            <a:grpSpLocks/>
          </p:cNvGrpSpPr>
          <p:nvPr/>
        </p:nvGrpSpPr>
        <p:grpSpPr bwMode="auto">
          <a:xfrm>
            <a:off x="544513" y="1574800"/>
            <a:ext cx="8385175" cy="1489075"/>
            <a:chOff x="152400" y="1314202"/>
            <a:chExt cx="8385959" cy="1488099"/>
          </a:xfrm>
        </p:grpSpPr>
        <p:cxnSp>
          <p:nvCxnSpPr>
            <p:cNvPr id="93190" name="Straight Connector 5"/>
            <p:cNvCxnSpPr>
              <a:cxnSpLocks noChangeShapeType="1"/>
            </p:cNvCxnSpPr>
            <p:nvPr/>
          </p:nvCxnSpPr>
          <p:spPr bwMode="auto">
            <a:xfrm flipV="1">
              <a:off x="201880" y="2363190"/>
              <a:ext cx="8122723" cy="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191" name="TextBox 6"/>
            <p:cNvSpPr txBox="1">
              <a:spLocks noChangeArrowheads="1"/>
            </p:cNvSpPr>
            <p:nvPr/>
          </p:nvSpPr>
          <p:spPr bwMode="auto">
            <a:xfrm>
              <a:off x="843148" y="1971304"/>
              <a:ext cx="1330049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source</a:t>
              </a:r>
            </a:p>
            <a:p>
              <a:pPr algn="ctr" eaLnBrk="1" hangingPunct="1"/>
              <a:r>
                <a:rPr lang="en-US" altLang="en-US" sz="2400"/>
                <a:t>encoder</a:t>
              </a:r>
            </a:p>
          </p:txBody>
        </p:sp>
        <p:sp>
          <p:nvSpPr>
            <p:cNvPr id="93192" name="TextBox 7"/>
            <p:cNvSpPr txBox="1">
              <a:spLocks noChangeArrowheads="1"/>
            </p:cNvSpPr>
            <p:nvPr/>
          </p:nvSpPr>
          <p:spPr bwMode="auto">
            <a:xfrm>
              <a:off x="2361225" y="1969323"/>
              <a:ext cx="1260749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channel</a:t>
              </a:r>
            </a:p>
            <a:p>
              <a:pPr algn="ctr" eaLnBrk="1" hangingPunct="1"/>
              <a:r>
                <a:rPr lang="en-US" altLang="en-US" sz="2400"/>
                <a:t>encoder</a:t>
              </a:r>
            </a:p>
          </p:txBody>
        </p:sp>
        <p:sp>
          <p:nvSpPr>
            <p:cNvPr id="93193" name="TextBox 8"/>
            <p:cNvSpPr txBox="1">
              <a:spLocks noChangeArrowheads="1"/>
            </p:cNvSpPr>
            <p:nvPr/>
          </p:nvSpPr>
          <p:spPr bwMode="auto">
            <a:xfrm>
              <a:off x="6505732" y="1969324"/>
              <a:ext cx="1272624" cy="8304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source</a:t>
              </a:r>
            </a:p>
            <a:p>
              <a:pPr algn="ctr" eaLnBrk="1" hangingPunct="1"/>
              <a:r>
                <a:rPr lang="en-US" altLang="en-US" sz="2400"/>
                <a:t>decoder</a:t>
              </a:r>
            </a:p>
          </p:txBody>
        </p:sp>
        <p:sp>
          <p:nvSpPr>
            <p:cNvPr id="93194" name="TextBox 9"/>
            <p:cNvSpPr txBox="1">
              <a:spLocks noChangeArrowheads="1"/>
            </p:cNvSpPr>
            <p:nvPr/>
          </p:nvSpPr>
          <p:spPr bwMode="auto">
            <a:xfrm>
              <a:off x="5070780" y="1969324"/>
              <a:ext cx="1268695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channel</a:t>
              </a:r>
            </a:p>
            <a:p>
              <a:pPr algn="ctr" eaLnBrk="1" hangingPunct="1"/>
              <a:r>
                <a:rPr lang="en-US" altLang="en-US" sz="2400"/>
                <a:t>decoder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5744" y="2018590"/>
              <a:ext cx="1174860" cy="3997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channel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" y="2017004"/>
              <a:ext cx="560439" cy="33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info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0146" y="2015417"/>
              <a:ext cx="538213" cy="337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info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5185" y="1564863"/>
              <a:ext cx="547739" cy="339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bits</a:t>
              </a:r>
            </a:p>
          </p:txBody>
        </p:sp>
        <p:cxnSp>
          <p:nvCxnSpPr>
            <p:cNvPr id="93199" name="Straight Arrow Connector 14"/>
            <p:cNvCxnSpPr>
              <a:cxnSpLocks noChangeShapeType="1"/>
            </p:cNvCxnSpPr>
            <p:nvPr/>
          </p:nvCxnSpPr>
          <p:spPr bwMode="auto">
            <a:xfrm rot="5400000">
              <a:off x="2066307" y="2054432"/>
              <a:ext cx="403761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6160062" y="1587073"/>
              <a:ext cx="547738" cy="339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bits</a:t>
              </a:r>
            </a:p>
          </p:txBody>
        </p:sp>
        <p:cxnSp>
          <p:nvCxnSpPr>
            <p:cNvPr id="93201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6220692" y="2076203"/>
              <a:ext cx="403761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3403904" y="1314202"/>
              <a:ext cx="835103" cy="585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analog signal</a:t>
              </a:r>
            </a:p>
          </p:txBody>
        </p:sp>
        <p:cxnSp>
          <p:nvCxnSpPr>
            <p:cNvPr id="93203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3619995" y="2064329"/>
              <a:ext cx="403761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48135" cy="4799013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 smtClean="0"/>
              <a:t>We already learned that modulation means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changing parameters of a signal in order to carry information</a:t>
            </a:r>
            <a:endParaRPr lang="en-US" dirty="0"/>
          </a:p>
          <a:p>
            <a:pPr marL="0" indent="0" defTabSz="457200">
              <a:buNone/>
            </a:pPr>
            <a:r>
              <a:rPr lang="en-US" dirty="0" smtClean="0"/>
              <a:t>We previously saw AM and FM in which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signal carried analog information</a:t>
            </a:r>
          </a:p>
          <a:p>
            <a:pPr marL="0" indent="0" defTabSz="457200">
              <a:buNone/>
            </a:pPr>
            <a:r>
              <a:rPr lang="en-US" dirty="0" smtClean="0"/>
              <a:t>Shannon leads us to ask how a signal can carry digital information </a:t>
            </a:r>
          </a:p>
          <a:p>
            <a:pPr marL="0" indent="0" defTabSz="457200">
              <a:buNone/>
            </a:pPr>
            <a:r>
              <a:rPr lang="en-US" dirty="0" smtClean="0"/>
              <a:t>A simple example would be to modulate the amplitude of a DC signal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allowing it to be 0 or 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 smtClean="0"/>
              <a:t>We could also modulate the amplitude of a sinusoid (like in AM, but 0/1)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 smtClean="0"/>
          </a:p>
          <a:p>
            <a:pPr marL="0" indent="0" defTabSz="457200">
              <a:buNone/>
            </a:pPr>
            <a:endParaRPr lang="en-US" dirty="0" smtClean="0"/>
          </a:p>
          <a:p>
            <a:pPr marL="0" indent="0" defTabSz="457200">
              <a:buNone/>
            </a:pPr>
            <a:r>
              <a:rPr lang="en-US" dirty="0" smtClean="0"/>
              <a:t>Since we will often need bidirectional transfer of information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 smtClean="0"/>
              <a:t>	it is convenient to package the modulator and demodulator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in a single box called a modem</a:t>
            </a:r>
          </a:p>
          <a:p>
            <a:pPr marL="0" indent="0" defTabSz="457200">
              <a:buNone/>
            </a:pPr>
            <a:r>
              <a:rPr lang="en-US" dirty="0" smtClean="0"/>
              <a:t>(A </a:t>
            </a:r>
            <a:r>
              <a:rPr lang="en-US" dirty="0"/>
              <a:t>similar box </a:t>
            </a:r>
            <a:r>
              <a:rPr lang="en-US" dirty="0" smtClean="0"/>
              <a:t>for analog modulation is called a transceiver)</a:t>
            </a:r>
          </a:p>
          <a:p>
            <a:pPr marL="0" indent="0" defTabSz="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104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26" y="4151760"/>
            <a:ext cx="2971800" cy="945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967" y="4151760"/>
            <a:ext cx="3629025" cy="9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32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 smtClean="0"/>
              <a:t>Shannon’s theorems taken together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explain why all communications has become digital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Analog communications always have quality degradation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Vinyl records are very limited in spectral and dynamic range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add a tremendous amount of noise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A Compact Disk is essentially undistinguishable form the original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When recording from tape (e.g., cassette) to tape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each successive recording is noisier, until only noise remains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Copying CD to CD the 1000</a:t>
            </a:r>
            <a:r>
              <a:rPr lang="en-US" baseline="30000" dirty="0" smtClean="0"/>
              <a:t>th</a:t>
            </a:r>
            <a:r>
              <a:rPr lang="en-US" dirty="0" smtClean="0"/>
              <a:t> copy is indistinguishable from the 1</a:t>
            </a:r>
            <a:r>
              <a:rPr lang="en-US" baseline="30000" dirty="0" smtClean="0"/>
              <a:t>st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Scratching a CD/DVD,  either there is no effect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or nothing works at all (in video there can be missing </a:t>
            </a:r>
            <a:r>
              <a:rPr lang="en-US" i="1" dirty="0" smtClean="0"/>
              <a:t>squares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79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43789"/>
            <a:ext cx="8111691" cy="4663324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 smtClean="0"/>
              <a:t>Digital communications inherit a fundamental property of the bit</a:t>
            </a:r>
          </a:p>
          <a:p>
            <a:pPr marL="0" indent="0" defTabSz="461963">
              <a:buNone/>
            </a:pPr>
            <a:r>
              <a:rPr lang="en-US" dirty="0"/>
              <a:t>	</a:t>
            </a:r>
            <a:r>
              <a:rPr lang="en-US" dirty="0" smtClean="0"/>
              <a:t>it is either 0 or 1 – on of off – perfect or nothing</a:t>
            </a:r>
          </a:p>
          <a:p>
            <a:pPr marL="0" indent="0" defTabSz="461963">
              <a:buNone/>
            </a:pPr>
            <a:r>
              <a:rPr lang="en-US" dirty="0" smtClean="0"/>
              <a:t>Either you receive exactly what was sent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or you receive nothing (complete garbage)</a:t>
            </a:r>
          </a:p>
          <a:p>
            <a:pPr marL="0" indent="0" defTabSz="461963">
              <a:spcBef>
                <a:spcPts val="1800"/>
              </a:spcBef>
              <a:buNone/>
            </a:pPr>
            <a:r>
              <a:rPr lang="en-US" dirty="0" smtClean="0"/>
              <a:t>But why is it perfect and not always nothing?</a:t>
            </a:r>
          </a:p>
          <a:p>
            <a:pPr marL="0" indent="0" defTabSz="461963">
              <a:spcBef>
                <a:spcPts val="1800"/>
              </a:spcBef>
              <a:buNone/>
            </a:pPr>
            <a:r>
              <a:rPr lang="en-US" dirty="0" smtClean="0"/>
              <a:t>If I transmit a voltage of 3.14159... volt, but you receive 2.71828... volt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even if I tell you that there was noise and that isn’t what I sent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you can’t possibly figure out the right value</a:t>
            </a:r>
          </a:p>
          <a:p>
            <a:pPr marL="0" indent="0" defTabSz="461963">
              <a:spcBef>
                <a:spcPts val="1800"/>
              </a:spcBef>
              <a:buNone/>
            </a:pPr>
            <a:r>
              <a:rPr lang="en-US" dirty="0" smtClean="0"/>
              <a:t>If I transmit a bit 1 and we obey Shannon’s laws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you should receive a bit 0</a:t>
            </a:r>
          </a:p>
          <a:p>
            <a:pPr marL="0" indent="0" defTabSz="461963">
              <a:buNone/>
            </a:pPr>
            <a:r>
              <a:rPr lang="en-US" dirty="0" smtClean="0"/>
              <a:t>But</a:t>
            </a:r>
            <a:r>
              <a:rPr lang="en-US" dirty="0"/>
              <a:t>	</a:t>
            </a:r>
            <a:r>
              <a:rPr lang="en-US" dirty="0" smtClean="0"/>
              <a:t>even if you don’t and I tell you that you received the wrong value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then you know that the correct answer is 1 (error correction)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106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Separation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92" y="1511050"/>
            <a:ext cx="8422105" cy="5024504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 smtClean="0"/>
              <a:t>The separation theorem is logically the first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 smtClean="0"/>
              <a:t>	even if chronologically the last</a:t>
            </a:r>
          </a:p>
          <a:p>
            <a:pPr marL="0" indent="0" defTabSz="461963">
              <a:buNone/>
            </a:pPr>
            <a:r>
              <a:rPr lang="en-US" dirty="0" smtClean="0"/>
              <a:t>The theorem states that the optimal method of transporting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any kind of information (analog or digital) involves</a:t>
            </a:r>
          </a:p>
          <a:p>
            <a:pPr lvl="1" defTabSz="461963">
              <a:spcBef>
                <a:spcPts val="0"/>
              </a:spcBef>
            </a:pPr>
            <a:r>
              <a:rPr lang="en-US" i="1" dirty="0" smtClean="0"/>
              <a:t>properly</a:t>
            </a:r>
            <a:r>
              <a:rPr lang="en-US" dirty="0" smtClean="0"/>
              <a:t> converting it into digital format (Shannon’s 2</a:t>
            </a:r>
            <a:r>
              <a:rPr lang="en-US" baseline="30000" dirty="0" smtClean="0"/>
              <a:t>nd</a:t>
            </a:r>
            <a:r>
              <a:rPr lang="en-US" dirty="0" smtClean="0"/>
              <a:t> theorem)</a:t>
            </a:r>
          </a:p>
          <a:p>
            <a:pPr lvl="1" defTabSz="461963">
              <a:spcBef>
                <a:spcPts val="0"/>
              </a:spcBef>
            </a:pPr>
            <a:r>
              <a:rPr lang="en-US" i="1" dirty="0" smtClean="0"/>
              <a:t>properly</a:t>
            </a:r>
            <a:r>
              <a:rPr lang="en-US" dirty="0" smtClean="0"/>
              <a:t> modulating an analog signal (Shannon’s 3</a:t>
            </a:r>
            <a:r>
              <a:rPr lang="en-US" baseline="30000" dirty="0" smtClean="0"/>
              <a:t>rd</a:t>
            </a:r>
            <a:r>
              <a:rPr lang="en-US" dirty="0" smtClean="0"/>
              <a:t> theorem)</a:t>
            </a:r>
          </a:p>
          <a:p>
            <a:pPr lvl="1" defTabSz="461963">
              <a:spcBef>
                <a:spcPts val="0"/>
              </a:spcBef>
            </a:pPr>
            <a:r>
              <a:rPr lang="en-US" dirty="0" smtClean="0"/>
              <a:t>recovering digital information from the received analog signal</a:t>
            </a:r>
          </a:p>
          <a:p>
            <a:pPr lvl="1" defTabSz="461963">
              <a:spcBef>
                <a:spcPts val="0"/>
              </a:spcBef>
            </a:pPr>
            <a:r>
              <a:rPr lang="en-US" dirty="0"/>
              <a:t>recovering </a:t>
            </a:r>
            <a:r>
              <a:rPr lang="en-US" dirty="0" smtClean="0"/>
              <a:t>original format information </a:t>
            </a:r>
            <a:r>
              <a:rPr lang="en-US" dirty="0"/>
              <a:t>from the </a:t>
            </a:r>
            <a:r>
              <a:rPr lang="en-US" dirty="0" smtClean="0"/>
              <a:t>digital information</a:t>
            </a:r>
          </a:p>
          <a:p>
            <a:pPr marL="0" indent="0" defTabSz="461963">
              <a:buNone/>
            </a:pPr>
            <a:r>
              <a:rPr lang="en-US" dirty="0" smtClean="0"/>
              <a:t>Note that </a:t>
            </a:r>
          </a:p>
          <a:p>
            <a:pPr lvl="1" indent="-342900" defTabSz="461963">
              <a:spcBef>
                <a:spcPts val="0"/>
              </a:spcBef>
            </a:pPr>
            <a:r>
              <a:rPr lang="en-US" dirty="0" smtClean="0"/>
              <a:t>the source decoder is the inverse of the source encoder</a:t>
            </a:r>
          </a:p>
          <a:p>
            <a:pPr marL="400050" lvl="1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input with the digital format it reproduces the original information</a:t>
            </a:r>
          </a:p>
          <a:p>
            <a:pPr lvl="1" indent="-342900" defTabSz="461963">
              <a:spcBef>
                <a:spcPts val="0"/>
              </a:spcBef>
            </a:pPr>
            <a:r>
              <a:rPr lang="en-US" dirty="0" smtClean="0"/>
              <a:t>the channel decoder is the inverse of the channel encoder</a:t>
            </a:r>
          </a:p>
          <a:p>
            <a:pPr marL="400050" lvl="1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input with the </a:t>
            </a:r>
            <a:r>
              <a:rPr lang="en-US" dirty="0" smtClean="0"/>
              <a:t>undistorted transmitted signal </a:t>
            </a:r>
          </a:p>
          <a:p>
            <a:pPr marL="400050" lvl="1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it </a:t>
            </a:r>
            <a:r>
              <a:rPr lang="en-US" dirty="0"/>
              <a:t>reproduces the </a:t>
            </a:r>
            <a:r>
              <a:rPr lang="en-US" dirty="0" smtClean="0"/>
              <a:t>digital format information</a:t>
            </a:r>
          </a:p>
          <a:p>
            <a:pPr lvl="1" indent="-342900" defTabSz="461963">
              <a:spcBef>
                <a:spcPts val="0"/>
              </a:spcBef>
            </a:pPr>
            <a:r>
              <a:rPr lang="en-US" dirty="0" smtClean="0"/>
              <a:t>the channel encoder is designed with knowledge of the channel </a:t>
            </a:r>
            <a:endParaRPr lang="en-US" dirty="0"/>
          </a:p>
          <a:p>
            <a:pPr lvl="1" defTabSz="461963"/>
            <a:endParaRPr lang="en-US" dirty="0" smtClean="0"/>
          </a:p>
          <a:p>
            <a:pPr marL="0" indent="0" defTabSz="461963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107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881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044314" cy="4663324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 smtClean="0"/>
              <a:t>The problem with communications is that all physical channels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distort the signals traversing them</a:t>
            </a:r>
          </a:p>
          <a:p>
            <a:pPr marL="0" indent="0" defTabSz="461963">
              <a:buNone/>
            </a:pPr>
            <a:r>
              <a:rPr lang="en-US" dirty="0"/>
              <a:t>So that the signal received is not the same as the signal transmitted</a:t>
            </a:r>
          </a:p>
          <a:p>
            <a:pPr marL="0" indent="0" defTabSz="461963">
              <a:buNone/>
            </a:pPr>
            <a:r>
              <a:rPr lang="en-US" dirty="0" smtClean="0"/>
              <a:t>Were </a:t>
            </a:r>
            <a:r>
              <a:rPr lang="en-US" dirty="0"/>
              <a:t>it not for </a:t>
            </a:r>
            <a:r>
              <a:rPr lang="en-US" dirty="0" smtClean="0"/>
              <a:t>this distortion communications would be trivial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there would be no limit on the possible (bit-)rate 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From physics we know that all channels:</a:t>
            </a:r>
            <a:endParaRPr lang="en-US" dirty="0"/>
          </a:p>
          <a:p>
            <a:pPr defTabSz="461963">
              <a:spcBef>
                <a:spcPts val="0"/>
              </a:spcBef>
            </a:pPr>
            <a:r>
              <a:rPr lang="en-US" dirty="0" smtClean="0"/>
              <a:t>add noise (at least some dependent on temperature)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limit bandwidth (may be low-pass or bandpass)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108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47" y="4312125"/>
            <a:ext cx="1918667" cy="98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9" y="5467550"/>
            <a:ext cx="2035982" cy="116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591" y="4312125"/>
            <a:ext cx="1918667" cy="984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591" y="5390891"/>
            <a:ext cx="1918667" cy="1318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753" y="4312125"/>
            <a:ext cx="1686963" cy="1129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752" y="5509209"/>
            <a:ext cx="1686963" cy="11230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48049" y="5979460"/>
            <a:ext cx="1131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2060"/>
                </a:solidFill>
                <a:latin typeface="+mn-lt"/>
              </a:rPr>
              <a:t>w</a:t>
            </a:r>
            <a:r>
              <a:rPr lang="en-US" sz="1400" b="0" dirty="0" smtClean="0">
                <a:solidFill>
                  <a:srgbClr val="002060"/>
                </a:solidFill>
                <a:latin typeface="+mn-lt"/>
              </a:rPr>
              <a:t>ith noise</a:t>
            </a:r>
            <a:endParaRPr lang="en-US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0595" y="4722838"/>
            <a:ext cx="165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02060"/>
                </a:solidFill>
                <a:latin typeface="+mn-lt"/>
              </a:rPr>
              <a:t>bandwidth limited</a:t>
            </a:r>
            <a:endParaRPr lang="en-US" b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7030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246444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</a:t>
            </a:r>
            <a:r>
              <a:rPr lang="en-US" i="1" dirty="0" smtClean="0"/>
              <a:t>information</a:t>
            </a:r>
            <a:r>
              <a:rPr lang="en-US" dirty="0" smtClean="0"/>
              <a:t> anyway?</a:t>
            </a:r>
          </a:p>
          <a:p>
            <a:pPr marL="0" indent="0">
              <a:buNone/>
            </a:pPr>
            <a:r>
              <a:rPr lang="en-US" dirty="0" smtClean="0"/>
              <a:t>Information is the amount of surprise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there is no information in yesterday’s newspaper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since we know everything and it doesn’t surprise us any more</a:t>
            </a:r>
          </a:p>
          <a:p>
            <a:pPr marL="0" indent="0" defTabSz="461963">
              <a:buNone/>
            </a:pPr>
            <a:r>
              <a:rPr lang="en-US" dirty="0" smtClean="0"/>
              <a:t>Similarly, a constant sinusoidal signal carries no information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since it is deterministic – there is no surprise</a:t>
            </a:r>
          </a:p>
          <a:p>
            <a:pPr marL="0" indent="0" defTabSz="461963">
              <a:buNone/>
            </a:pPr>
            <a:r>
              <a:rPr lang="en-US" dirty="0" smtClean="0"/>
              <a:t>This deterministic On/Off signal taking only 1 of two values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carries no information</a:t>
            </a:r>
          </a:p>
          <a:p>
            <a:pPr marL="0" indent="0" defTabSz="461963">
              <a:buNone/>
            </a:pPr>
            <a:endParaRPr lang="en-US" dirty="0"/>
          </a:p>
          <a:p>
            <a:pPr marL="0" indent="0" defTabSz="461963">
              <a:buNone/>
            </a:pPr>
            <a:endParaRPr lang="en-US" dirty="0" smtClean="0"/>
          </a:p>
          <a:p>
            <a:pPr marL="0" indent="0" defTabSz="461963">
              <a:buNone/>
            </a:pPr>
            <a:endParaRPr lang="en-US" dirty="0"/>
          </a:p>
          <a:p>
            <a:pPr marL="0" indent="0" defTabSz="461963">
              <a:buNone/>
            </a:pPr>
            <a:r>
              <a:rPr lang="en-US" dirty="0" smtClean="0"/>
              <a:t>But this one </a:t>
            </a:r>
            <a:r>
              <a:rPr lang="en-US" i="1" dirty="0" smtClean="0"/>
              <a:t>does</a:t>
            </a:r>
            <a:r>
              <a:rPr lang="en-US" dirty="0" smtClean="0"/>
              <a:t> carry information (it is stochastic - it surprises us!)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109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957" y="4150926"/>
            <a:ext cx="2971800" cy="912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46" y="5634570"/>
            <a:ext cx="2971800" cy="9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81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28249" y="4905246"/>
            <a:ext cx="2820945" cy="1302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Wiener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i="1" dirty="0" smtClean="0"/>
              <a:t>Pulse radars </a:t>
            </a:r>
            <a:r>
              <a:rPr lang="en-US" sz="2000" dirty="0" smtClean="0"/>
              <a:t>transmit a short </a:t>
            </a:r>
            <a:r>
              <a:rPr lang="en-US" sz="1800" dirty="0" smtClean="0"/>
              <a:t>(and thus low energy) </a:t>
            </a:r>
            <a:r>
              <a:rPr lang="en-US" sz="2000" i="1" dirty="0" smtClean="0"/>
              <a:t>distinctive</a:t>
            </a:r>
            <a:r>
              <a:rPr lang="en-US" sz="2000" dirty="0" smtClean="0"/>
              <a:t> pulse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and receive a delayed, weak, noisy copy after time  t =  2 </a:t>
            </a:r>
            <a:r>
              <a:rPr lang="en-US" sz="3200" baseline="-16000" dirty="0" smtClean="0"/>
              <a:t>*</a:t>
            </a:r>
            <a:r>
              <a:rPr lang="en-US" sz="2000" dirty="0" smtClean="0"/>
              <a:t> c </a:t>
            </a:r>
            <a:r>
              <a:rPr lang="en-US" sz="2000" baseline="-16000" dirty="0"/>
              <a:t>*</a:t>
            </a:r>
            <a:r>
              <a:rPr lang="en-US" sz="2000" dirty="0" smtClean="0"/>
              <a:t> 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The Wiener filter finds t by building an MA filter </a:t>
            </a:r>
          </a:p>
          <a:p>
            <a:pPr marL="0" indent="0" defTabSz="358775">
              <a:lnSpc>
                <a:spcPct val="10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with coefficients equal to the time reversed signal</a:t>
            </a:r>
          </a:p>
          <a:p>
            <a:pPr marL="0" indent="0" defTabSz="358775">
              <a:lnSpc>
                <a:spcPct val="100000"/>
              </a:lnSpc>
              <a:buNone/>
            </a:pPr>
            <a:r>
              <a:rPr lang="en-US" sz="2000" dirty="0" smtClean="0"/>
              <a:t>The MA’s </a:t>
            </a:r>
            <a:r>
              <a:rPr lang="en-US" sz="2000" i="1" dirty="0" smtClean="0"/>
              <a:t>convolution</a:t>
            </a:r>
            <a:r>
              <a:rPr lang="en-US" sz="2000" dirty="0" smtClean="0"/>
              <a:t> actually performs a </a:t>
            </a:r>
            <a:r>
              <a:rPr lang="en-US" sz="2000" i="1" dirty="0" smtClean="0"/>
              <a:t>correlation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58" y="1624939"/>
            <a:ext cx="2820945" cy="1302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71" y="3652022"/>
            <a:ext cx="5353050" cy="13262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767914" y="3631002"/>
            <a:ext cx="233542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713205" y="3514681"/>
            <a:ext cx="44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31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Shannon’s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179067" cy="51408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Shannon taught us that information can be </a:t>
            </a:r>
            <a:r>
              <a:rPr lang="en-US" i="1" dirty="0" smtClean="0"/>
              <a:t>quantified</a:t>
            </a:r>
          </a:p>
          <a:p>
            <a:pPr marL="0" indent="0">
              <a:buNone/>
            </a:pPr>
            <a:r>
              <a:rPr lang="en-US" dirty="0" smtClean="0"/>
              <a:t>You can compare the amount of information in a book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that in a piece of music or in a picture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just like you can compare the weight of lead and feathers</a:t>
            </a:r>
          </a:p>
          <a:p>
            <a:pPr marL="0" indent="0" defTabSz="461963">
              <a:buNone/>
            </a:pPr>
            <a:r>
              <a:rPr lang="en-US" dirty="0" smtClean="0"/>
              <a:t>The unit often used is the </a:t>
            </a:r>
            <a:r>
              <a:rPr lang="en-US" i="1" dirty="0" smtClean="0"/>
              <a:t>bit</a:t>
            </a:r>
          </a:p>
          <a:p>
            <a:pPr marL="0" indent="0" defTabSz="461963">
              <a:buNone/>
            </a:pPr>
            <a:r>
              <a:rPr lang="en-US" dirty="0" smtClean="0"/>
              <a:t>Beware, Shannon’s bit is more general than Tukey’s </a:t>
            </a:r>
            <a:r>
              <a:rPr lang="en-US" b="1" dirty="0" smtClean="0"/>
              <a:t>bi</a:t>
            </a:r>
            <a:r>
              <a:rPr lang="en-US" dirty="0" smtClean="0"/>
              <a:t>nary digi</a:t>
            </a:r>
            <a:r>
              <a:rPr lang="en-US" b="1" dirty="0" smtClean="0"/>
              <a:t>t</a:t>
            </a:r>
          </a:p>
          <a:p>
            <a:pPr marL="0" indent="0" defTabSz="461963">
              <a:buNone/>
            </a:pPr>
            <a:r>
              <a:rPr lang="en-US" dirty="0" smtClean="0"/>
              <a:t>Tukey’s bit is only useful for encoding numbers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while Shannon’s bit can be used for any form of information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Consider the set of all items of </a:t>
            </a:r>
            <a:r>
              <a:rPr lang="en-US" dirty="0" smtClean="0"/>
              <a:t>interest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(e.g., all news items, all types of animals, all letters in an alphabet)</a:t>
            </a:r>
            <a:endParaRPr lang="en-US" dirty="0"/>
          </a:p>
          <a:p>
            <a:pPr marL="0" indent="0" defTabSz="461963">
              <a:buNone/>
            </a:pPr>
            <a:r>
              <a:rPr lang="en-US" dirty="0"/>
              <a:t>How much information is </a:t>
            </a:r>
            <a:r>
              <a:rPr lang="en-US" dirty="0" smtClean="0"/>
              <a:t>involved in </a:t>
            </a:r>
            <a:r>
              <a:rPr lang="en-US" dirty="0"/>
              <a:t>selecting one item from this set?</a:t>
            </a:r>
          </a:p>
          <a:p>
            <a:pPr marL="0" indent="0" defTabSz="461963">
              <a:buNone/>
            </a:pPr>
            <a:r>
              <a:rPr lang="en-US" dirty="0" smtClean="0"/>
              <a:t>Shannon’s bit is defined as follows: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ask questions with yes/no (binary) answers until you find out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the minimum number of questions required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is the information content in bits</a:t>
            </a:r>
          </a:p>
          <a:p>
            <a:pPr marL="0" indent="0" defTabSz="461963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80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5288"/>
            <a:ext cx="8044314" cy="47018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Children play a game called </a:t>
            </a:r>
            <a:r>
              <a:rPr lang="en-US" b="1" dirty="0" smtClean="0"/>
              <a:t>21 questions</a:t>
            </a:r>
          </a:p>
          <a:p>
            <a:pPr marL="0" indent="0">
              <a:buNone/>
            </a:pPr>
            <a:r>
              <a:rPr lang="en-US" dirty="0" smtClean="0"/>
              <a:t>One player (the puzzler) thinks of something – say an elephant</a:t>
            </a:r>
          </a:p>
          <a:p>
            <a:pPr marL="0" indent="0">
              <a:buNone/>
            </a:pPr>
            <a:r>
              <a:rPr lang="en-US" dirty="0" smtClean="0"/>
              <a:t>The other player (the questioner) asks yes/no questions</a:t>
            </a:r>
          </a:p>
          <a:p>
            <a:pPr marL="0" indent="0">
              <a:buNone/>
            </a:pPr>
            <a:r>
              <a:rPr lang="en-US" dirty="0" smtClean="0"/>
              <a:t>If he finds out in 21 questions or less the questioner wins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</a:t>
            </a:r>
            <a:r>
              <a:rPr lang="en-US" sz="1800" dirty="0" smtClean="0"/>
              <a:t>(and proves that the puzzler’s brain contains &lt; 21 bits of information)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otherwise the puzzler wins</a:t>
            </a:r>
          </a:p>
          <a:p>
            <a:pPr marL="457200" indent="-457200">
              <a:spcBef>
                <a:spcPts val="120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Is it an animal? YES</a:t>
            </a:r>
          </a:p>
          <a:p>
            <a:pPr marL="457200" indent="-457200">
              <a:spcBef>
                <a:spcPts val="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Is it bigger than a bread-box? YES</a:t>
            </a:r>
          </a:p>
          <a:p>
            <a:pPr marL="457200" indent="-457200">
              <a:spcBef>
                <a:spcPts val="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Does it live in the water? NO</a:t>
            </a:r>
          </a:p>
          <a:p>
            <a:pPr marL="457200" indent="-457200">
              <a:spcBef>
                <a:spcPts val="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Does it live in Africa? YES</a:t>
            </a:r>
          </a:p>
          <a:p>
            <a:pPr marL="457200" indent="-457200">
              <a:spcBef>
                <a:spcPts val="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Is it a lion? NO</a:t>
            </a:r>
          </a:p>
          <a:p>
            <a:pPr marL="457200" indent="-457200">
              <a:spcBef>
                <a:spcPts val="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Is it an elephant? YES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en-US" dirty="0" smtClean="0"/>
              <a:t>The questioner wins, but this is not the optimal set of questions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 smtClean="0"/>
              <a:t>The optimal strategy asks questions </a:t>
            </a:r>
          </a:p>
          <a:p>
            <a:pPr marL="0" indent="0" defTabSz="461963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that divide the remaining possibilities in half!</a:t>
            </a:r>
          </a:p>
          <a:p>
            <a:pPr marL="0" indent="0" defTabSz="461963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	(assuming equally probable items)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25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both bits are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83880" cy="4799013"/>
          </a:xfrm>
          <a:noFill/>
        </p:spPr>
        <p:txBody>
          <a:bodyPr/>
          <a:lstStyle/>
          <a:p>
            <a:pPr marL="0" indent="0" defTabSz="461963">
              <a:buNone/>
            </a:pPr>
            <a:r>
              <a:rPr lang="en-US" dirty="0" smtClean="0"/>
              <a:t>When are Tukey’s bits the same as Shannon’s?</a:t>
            </a:r>
          </a:p>
          <a:p>
            <a:pPr marL="0" indent="0" defTabSz="461963">
              <a:buNone/>
            </a:pPr>
            <a:r>
              <a:rPr lang="en-US" dirty="0" smtClean="0"/>
              <a:t>Assume that the set of all possibilities consists of the numbers</a:t>
            </a:r>
          </a:p>
          <a:p>
            <a:pPr marL="0" indent="0" defTabSz="461963">
              <a:buNone/>
            </a:pPr>
            <a:r>
              <a:rPr lang="en-US" dirty="0"/>
              <a:t>	</a:t>
            </a:r>
            <a:r>
              <a:rPr lang="en-US" dirty="0" smtClean="0"/>
              <a:t>between 0 and 15</a:t>
            </a:r>
          </a:p>
          <a:p>
            <a:pPr marL="0" indent="0" defTabSz="461963">
              <a:buNone/>
            </a:pPr>
            <a:r>
              <a:rPr lang="en-US" dirty="0" smtClean="0"/>
              <a:t>The puzzler thinks of the number 10</a:t>
            </a:r>
          </a:p>
          <a:p>
            <a:pPr marL="0" indent="0" defTabSz="461963">
              <a:buNone/>
            </a:pPr>
            <a:r>
              <a:rPr lang="en-US" dirty="0" smtClean="0"/>
              <a:t>The questioner asks the optimal set of questions as follows:</a:t>
            </a:r>
          </a:p>
          <a:p>
            <a:pPr marL="0" indent="0" defTabSz="461963">
              <a:buNone/>
            </a:pPr>
            <a:endParaRPr lang="en-US" dirty="0"/>
          </a:p>
          <a:p>
            <a:pPr marL="0" indent="0" defTabSz="461963">
              <a:buNone/>
            </a:pPr>
            <a:endParaRPr lang="en-US" dirty="0" smtClean="0"/>
          </a:p>
          <a:p>
            <a:pPr marL="457200" indent="-457200">
              <a:spcBef>
                <a:spcPts val="120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dirty="0" smtClean="0"/>
              <a:t>greater than 7 ? 		YES =	</a:t>
            </a:r>
            <a:r>
              <a:rPr lang="en-US" b="1" dirty="0" smtClean="0"/>
              <a:t>1</a:t>
            </a:r>
            <a:endParaRPr lang="en-US" b="1" dirty="0"/>
          </a:p>
          <a:p>
            <a:pPr marL="457200" indent="-457200">
              <a:spcBef>
                <a:spcPts val="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dirty="0" smtClean="0"/>
              <a:t>greater than 11?	 	NO = 	</a:t>
            </a:r>
            <a:r>
              <a:rPr lang="en-US" b="1" dirty="0" smtClean="0"/>
              <a:t>0</a:t>
            </a:r>
            <a:endParaRPr lang="en-US" b="1" dirty="0"/>
          </a:p>
          <a:p>
            <a:pPr marL="457200" indent="-457200">
              <a:spcBef>
                <a:spcPts val="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Is it greater than 9 ? 	YES = 	</a:t>
            </a:r>
            <a:r>
              <a:rPr lang="en-US" b="1" dirty="0" smtClean="0"/>
              <a:t>1</a:t>
            </a:r>
            <a:endParaRPr lang="en-US" b="1" dirty="0"/>
          </a:p>
          <a:p>
            <a:pPr marL="457200" indent="-457200">
              <a:spcBef>
                <a:spcPts val="0"/>
              </a:spcBef>
              <a:buClr>
                <a:srgbClr val="7030A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Is it greater than 10? 	NO = 	</a:t>
            </a:r>
            <a:r>
              <a:rPr lang="en-US" b="1" dirty="0" smtClean="0"/>
              <a:t>0</a:t>
            </a:r>
            <a:r>
              <a:rPr lang="en-US" dirty="0" smtClean="0"/>
              <a:t> </a:t>
            </a:r>
          </a:p>
          <a:p>
            <a:pPr marL="0" indent="0">
              <a:spcBef>
                <a:spcPts val="1200"/>
              </a:spcBef>
              <a:buClr>
                <a:srgbClr val="7030A0"/>
              </a:buClr>
              <a:buSzPct val="100000"/>
              <a:buNone/>
            </a:pPr>
            <a:r>
              <a:rPr lang="en-US" dirty="0" smtClean="0"/>
              <a:t>So the Shannon information quantity is 4 bits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and the answers form the Tukey binary number for 10 – </a:t>
            </a:r>
            <a:r>
              <a:rPr lang="en-US" b="1" dirty="0" smtClean="0"/>
              <a:t>1010</a:t>
            </a:r>
          </a:p>
          <a:p>
            <a:pPr marL="0" indent="0">
              <a:spcBef>
                <a:spcPts val="1200"/>
              </a:spcBef>
              <a:buClr>
                <a:srgbClr val="7030A0"/>
              </a:buClr>
              <a:buSzPct val="100000"/>
              <a:buNone/>
            </a:pPr>
            <a:r>
              <a:rPr lang="en-US" dirty="0" smtClean="0">
                <a:solidFill>
                  <a:srgbClr val="002060"/>
                </a:solidFill>
              </a:rPr>
              <a:t>What should the questioner do if the items are not equally probable?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27277"/>
              </p:ext>
            </p:extLst>
          </p:nvPr>
        </p:nvGraphicFramePr>
        <p:xfrm>
          <a:off x="685800" y="3371241"/>
          <a:ext cx="7514128" cy="394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  <a:gridCol w="469633"/>
              </a:tblGrid>
              <a:tr h="3946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433239" y="3253339"/>
            <a:ext cx="3757064" cy="635267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23614" y="3249649"/>
            <a:ext cx="1905934" cy="635267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73242" y="3245959"/>
            <a:ext cx="965931" cy="635267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63617" y="3245958"/>
            <a:ext cx="490918" cy="635267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80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Source Encoding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does this have to do with communications?</a:t>
            </a:r>
          </a:p>
          <a:p>
            <a:pPr marL="0" indent="0">
              <a:buNone/>
            </a:pPr>
            <a:r>
              <a:rPr lang="en-US" dirty="0" smtClean="0"/>
              <a:t>Shannon tells us that we need to first encode the information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according to Shannon’s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</a:p>
          <a:p>
            <a:pPr marL="0" indent="0" defTabSz="457200">
              <a:buNone/>
            </a:pPr>
            <a:r>
              <a:rPr lang="en-US" dirty="0" smtClean="0"/>
              <a:t>Example: if the current letter in English text is Q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how much information is there in the fact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that the following letter is U?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 smtClean="0"/>
              <a:t>Exactly zero! So we shouldn’t waste bits on it!</a:t>
            </a:r>
          </a:p>
          <a:p>
            <a:pPr marL="0" indent="0" defTabSz="457200">
              <a:buNone/>
            </a:pPr>
            <a:r>
              <a:rPr lang="en-US" dirty="0" smtClean="0"/>
              <a:t>Example: assume a language with 4 letters A, B, C, and D</a:t>
            </a:r>
          </a:p>
          <a:p>
            <a:pPr marL="0" indent="0" defTabSz="457200">
              <a:buNone/>
            </a:pPr>
            <a:r>
              <a:rPr lang="en-US" dirty="0" smtClean="0"/>
              <a:t>If they are all equally probable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then we can encode 00, 01, 10, 11   –   2 bits per letter!</a:t>
            </a:r>
          </a:p>
          <a:p>
            <a:pPr marL="0" indent="0" defTabSz="457200">
              <a:buNone/>
            </a:pPr>
            <a:r>
              <a:rPr lang="en-US" dirty="0" smtClean="0">
                <a:solidFill>
                  <a:srgbClr val="002060"/>
                </a:solidFill>
              </a:rPr>
              <a:t>But if p(A) = 1/2    p(B) = 1/4    p(C)=p(D)=1/8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how should we encode the letters?</a:t>
            </a:r>
          </a:p>
          <a:p>
            <a:pPr marL="0" indent="0" defTabSz="457200">
              <a:buNone/>
            </a:pPr>
            <a:r>
              <a:rPr lang="en-US" dirty="0" smtClean="0"/>
              <a:t>A=1 B=01 C=001 D=000</a:t>
            </a:r>
          </a:p>
          <a:p>
            <a:pPr marL="0" indent="0" defTabSz="457200">
              <a:buNone/>
            </a:pPr>
            <a:r>
              <a:rPr lang="en-US" dirty="0" smtClean="0"/>
              <a:t>Average bits per letter = 1/2*</a:t>
            </a:r>
            <a:r>
              <a:rPr lang="en-US" b="1" dirty="0" smtClean="0"/>
              <a:t>1</a:t>
            </a:r>
            <a:r>
              <a:rPr lang="en-US" dirty="0" smtClean="0"/>
              <a:t> + 1/4*</a:t>
            </a:r>
            <a:r>
              <a:rPr lang="en-US" b="1" dirty="0" smtClean="0"/>
              <a:t>2</a:t>
            </a:r>
            <a:r>
              <a:rPr lang="en-US" dirty="0" smtClean="0"/>
              <a:t> + 1/8*</a:t>
            </a:r>
            <a:r>
              <a:rPr lang="en-US" b="1" dirty="0" smtClean="0"/>
              <a:t>3</a:t>
            </a:r>
            <a:r>
              <a:rPr lang="en-US" dirty="0" smtClean="0"/>
              <a:t> + 1/8*</a:t>
            </a:r>
            <a:r>
              <a:rPr lang="en-US" b="1" dirty="0" smtClean="0"/>
              <a:t>3</a:t>
            </a:r>
            <a:r>
              <a:rPr lang="en-US" dirty="0" smtClean="0"/>
              <a:t> = 1.75 bits</a:t>
            </a:r>
          </a:p>
          <a:p>
            <a:pPr marL="0" indent="0" defTabSz="457200">
              <a:buNone/>
            </a:pPr>
            <a:r>
              <a:rPr lang="en-US" dirty="0" smtClean="0"/>
              <a:t>This is smaller – and the minimal amount!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939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information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59859"/>
                <a:ext cx="7772400" cy="45472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can generalize the last example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we have N possible symbols, each of which has probability p</a:t>
                </a:r>
                <a:r>
                  <a:rPr lang="en-US" b="1" baseline="-25000" dirty="0" smtClean="0"/>
                  <a:t>i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then the information per symbols is given by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  = 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we use the base-2 logarithm </a:t>
                </a:r>
                <a:r>
                  <a:rPr lang="en-US" sz="1800" dirty="0" smtClean="0"/>
                  <a:t>(physicists use ln and call this </a:t>
                </a:r>
                <a:r>
                  <a:rPr lang="en-US" sz="1800" i="1" dirty="0" smtClean="0"/>
                  <a:t>entropy</a:t>
                </a:r>
                <a:r>
                  <a:rPr lang="en-US" sz="1800" dirty="0" smtClean="0"/>
                  <a:t>)</a:t>
                </a:r>
                <a:endParaRPr lang="en-US" dirty="0" smtClean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we get the information in </a:t>
                </a:r>
                <a:r>
                  <a:rPr lang="en-US" i="1" dirty="0" smtClean="0"/>
                  <a:t>bits</a:t>
                </a:r>
                <a:r>
                  <a:rPr lang="en-US" dirty="0" smtClean="0"/>
                  <a:t> per symbol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If </a:t>
                </a:r>
                <a:r>
                  <a:rPr lang="en-US" dirty="0" smtClean="0"/>
                  <a:t>there are 2</a:t>
                </a:r>
                <a:r>
                  <a:rPr lang="en-US" b="1" baseline="30000" dirty="0" smtClean="0"/>
                  <a:t>m</a:t>
                </a:r>
                <a:r>
                  <a:rPr lang="en-US" dirty="0" smtClean="0"/>
                  <a:t> equally probable symbols (each with p=2</a:t>
                </a:r>
                <a:r>
                  <a:rPr lang="en-US" baseline="30000" dirty="0" smtClean="0"/>
                  <a:t>-m</a:t>
                </a:r>
                <a:r>
                  <a:rPr lang="en-US" dirty="0" smtClean="0"/>
                  <a:t>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the information of selecting 1 symbol is (obviously) m bits </a:t>
                </a: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 smtClean="0"/>
                  <a:t>The information content of a string of K </a:t>
                </a:r>
                <a:r>
                  <a:rPr lang="en-US" i="1" dirty="0" smtClean="0"/>
                  <a:t>independent</a:t>
                </a:r>
                <a:r>
                  <a:rPr lang="en-US" dirty="0" smtClean="0"/>
                  <a:t> symbols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is K times the information of a single symbol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sz="1800" dirty="0" smtClean="0">
                    <a:solidFill>
                      <a:srgbClr val="002060"/>
                    </a:solidFill>
                  </a:rPr>
                  <a:t>What is the entropy in bit/symbol of our previous example?</a:t>
                </a:r>
                <a:r>
                  <a:rPr lang="en-US" sz="1800" dirty="0">
                    <a:solidFill>
                      <a:srgbClr val="002060"/>
                    </a:solidFill>
                  </a:rPr>
                  <a:t> </a:t>
                </a:r>
                <a:endParaRPr lang="en-US" sz="1800" dirty="0" smtClean="0">
                  <a:solidFill>
                    <a:srgbClr val="002060"/>
                  </a:solidFill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002060"/>
                    </a:solidFill>
                  </a:rPr>
                  <a:t>	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p(A</a:t>
                </a:r>
                <a:r>
                  <a:rPr lang="en-US" sz="1800" dirty="0">
                    <a:solidFill>
                      <a:srgbClr val="002060"/>
                    </a:solidFill>
                  </a:rPr>
                  <a:t>) = 1/2 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1800" dirty="0">
                    <a:solidFill>
                      <a:srgbClr val="002060"/>
                    </a:solidFill>
                  </a:rPr>
                  <a:t>p(B) = 1/4    p(C)=p(D)=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1/8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sz="1800" dirty="0" smtClean="0">
                    <a:solidFill>
                      <a:srgbClr val="002060"/>
                    </a:solidFill>
                  </a:rPr>
                  <a:t>1/2 * log</a:t>
                </a:r>
                <a:r>
                  <a:rPr lang="en-US" sz="1800" b="1" baseline="-25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(2) + 1/4 log</a:t>
                </a:r>
                <a:r>
                  <a:rPr lang="en-US" sz="1800" b="1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(4) + 1/8 log</a:t>
                </a:r>
                <a:r>
                  <a:rPr lang="en-US" sz="1800" b="1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(8)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dirty="0">
                    <a:solidFill>
                      <a:srgbClr val="002060"/>
                    </a:solidFill>
                  </a:rPr>
                  <a:t>+ 1/8 log</a:t>
                </a:r>
                <a:r>
                  <a:rPr lang="en-US" sz="1800" b="1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en-US" sz="1800" dirty="0">
                    <a:solidFill>
                      <a:srgbClr val="002060"/>
                    </a:solidFill>
                  </a:rPr>
                  <a:t>(8</a:t>
                </a:r>
                <a:r>
                  <a:rPr lang="en-US" sz="1800" dirty="0" smtClean="0">
                    <a:solidFill>
                      <a:srgbClr val="002060"/>
                    </a:solidFill>
                  </a:rPr>
                  <a:t>) = 1.75 bits/symbol</a:t>
                </a:r>
                <a:endParaRPr lang="en-US" sz="1800" dirty="0">
                  <a:solidFill>
                    <a:srgbClr val="002060"/>
                  </a:solidFill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 smtClean="0">
                  <a:solidFill>
                    <a:srgbClr val="002060"/>
                  </a:solidFill>
                </a:endParaRP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endParaRPr lang="en-US" dirty="0" smtClean="0">
                  <a:solidFill>
                    <a:srgbClr val="002060"/>
                  </a:solidFill>
                </a:endParaRP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59859"/>
                <a:ext cx="7772400" cy="4547254"/>
              </a:xfrm>
              <a:blipFill rotWithShape="0">
                <a:blip r:embed="rId2"/>
                <a:stretch>
                  <a:fillRect l="-863" t="-670" b="-1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50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960" y="1391920"/>
            <a:ext cx="7757160" cy="5364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Shannon’s 2</a:t>
            </a:r>
            <a:r>
              <a:rPr lang="en-US" baseline="30000" dirty="0" smtClean="0"/>
              <a:t>nd</a:t>
            </a:r>
            <a:r>
              <a:rPr lang="en-US" dirty="0" smtClean="0"/>
              <a:t> law is not constructive –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it tells us how many bits are required to capture information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but doesn’t teach us how to actually encode information </a:t>
            </a:r>
          </a:p>
          <a:p>
            <a:pPr marL="0" indent="0" defTabSz="457200">
              <a:buNone/>
            </a:pPr>
            <a:r>
              <a:rPr lang="en-US" dirty="0" smtClean="0"/>
              <a:t>So generations of mathematicians and engineers have developed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coding methods that approach Shannon’s information </a:t>
            </a:r>
            <a:r>
              <a:rPr lang="en-US" i="1" dirty="0" smtClean="0"/>
              <a:t>limit</a:t>
            </a:r>
          </a:p>
          <a:p>
            <a:pPr defTabSz="457200"/>
            <a:r>
              <a:rPr lang="en-US" dirty="0" smtClean="0"/>
              <a:t>Ziv and Lempel developed a digital file compression method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approaches Shannon’s limit asymptotically (for large files)</a:t>
            </a:r>
          </a:p>
          <a:p>
            <a:pPr defTabSz="457200"/>
            <a:r>
              <a:rPr lang="en-US" dirty="0" smtClean="0"/>
              <a:t>the speech compression methods we already learned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are </a:t>
            </a:r>
            <a:r>
              <a:rPr lang="en-US" i="1" dirty="0" err="1" smtClean="0"/>
              <a:t>lossy</a:t>
            </a:r>
            <a:r>
              <a:rPr lang="en-US" dirty="0" smtClean="0"/>
              <a:t> methods of Shannon encoding for speech signals</a:t>
            </a:r>
          </a:p>
          <a:p>
            <a:pPr defTabSz="457200"/>
            <a:r>
              <a:rPr lang="en-US" dirty="0" smtClean="0"/>
              <a:t>the </a:t>
            </a:r>
            <a:r>
              <a:rPr lang="en-US" b="1" dirty="0" smtClean="0"/>
              <a:t>J</a:t>
            </a:r>
            <a:r>
              <a:rPr lang="en-US" dirty="0" smtClean="0"/>
              <a:t>oint </a:t>
            </a:r>
            <a:r>
              <a:rPr lang="en-US" b="1" dirty="0" smtClean="0"/>
              <a:t>P</a:t>
            </a:r>
            <a:r>
              <a:rPr lang="en-US" dirty="0" smtClean="0"/>
              <a:t>hotographic </a:t>
            </a:r>
            <a:r>
              <a:rPr lang="en-US" b="1" dirty="0" smtClean="0"/>
              <a:t>E</a:t>
            </a:r>
            <a:r>
              <a:rPr lang="en-US" dirty="0" smtClean="0"/>
              <a:t>xperts </a:t>
            </a:r>
            <a:r>
              <a:rPr lang="en-US" b="1" dirty="0" smtClean="0"/>
              <a:t>G</a:t>
            </a:r>
            <a:r>
              <a:rPr lang="en-US" dirty="0" smtClean="0"/>
              <a:t>roup have developed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i="1" dirty="0" err="1" smtClean="0"/>
              <a:t>lossy</a:t>
            </a:r>
            <a:r>
              <a:rPr lang="en-US" dirty="0" smtClean="0"/>
              <a:t> mechanism to encode images</a:t>
            </a:r>
          </a:p>
          <a:p>
            <a:pPr defTabSz="457200"/>
            <a:r>
              <a:rPr lang="en-US" dirty="0" smtClean="0"/>
              <a:t>the </a:t>
            </a:r>
            <a:r>
              <a:rPr lang="en-US" b="1" dirty="0" smtClean="0"/>
              <a:t>M</a:t>
            </a:r>
            <a:r>
              <a:rPr lang="en-US" dirty="0" smtClean="0"/>
              <a:t>otion </a:t>
            </a:r>
            <a:r>
              <a:rPr lang="en-US" b="1" dirty="0" smtClean="0"/>
              <a:t>P</a:t>
            </a:r>
            <a:r>
              <a:rPr lang="en-US" dirty="0" smtClean="0"/>
              <a:t>ictures </a:t>
            </a:r>
            <a:r>
              <a:rPr lang="en-US" b="1" dirty="0" smtClean="0"/>
              <a:t>E</a:t>
            </a:r>
            <a:r>
              <a:rPr lang="en-US" dirty="0" smtClean="0"/>
              <a:t>xpert </a:t>
            </a:r>
            <a:r>
              <a:rPr lang="en-US" b="1" dirty="0" smtClean="0"/>
              <a:t>G</a:t>
            </a:r>
            <a:r>
              <a:rPr lang="en-US" dirty="0" smtClean="0"/>
              <a:t>roup have developed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many </a:t>
            </a:r>
            <a:r>
              <a:rPr lang="en-US" i="1" dirty="0" err="1" smtClean="0"/>
              <a:t>lossy</a:t>
            </a:r>
            <a:r>
              <a:rPr lang="en-US" dirty="0" smtClean="0"/>
              <a:t> mechanisms for encoding video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If Ziv-Lempel compression can compress a file to 1/5 its size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why can’t we recompress that file to 1/25 the original?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037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detection/correction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2560"/>
            <a:ext cx="8194040" cy="46745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Information theory teaches us how to optimally encode information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it also teaches us how to protect information from errors </a:t>
            </a:r>
          </a:p>
          <a:p>
            <a:pPr marL="0" indent="0" defTabSz="457200">
              <a:buNone/>
            </a:pPr>
            <a:r>
              <a:rPr lang="en-US" dirty="0" smtClean="0"/>
              <a:t>You all know about parity bits</a:t>
            </a:r>
          </a:p>
          <a:p>
            <a:pPr marL="0" indent="0" defTabSz="457200">
              <a:buNone/>
            </a:pPr>
            <a:r>
              <a:rPr lang="en-US" dirty="0" smtClean="0"/>
              <a:t>F</a:t>
            </a:r>
            <a:r>
              <a:rPr lang="en-US" sz="1800" dirty="0" smtClean="0"/>
              <a:t>or example, we can add 1 bit to each byte making the number of 1s even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this adds 12.5% overhead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and detects any single bit error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but can’t correct any errors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dirty="0" smtClean="0"/>
              <a:t>Building on this we can make a simple error correction technique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that adds 16 bits to 64, i.e., 25% overhead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but can detect any two errors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		and correct any single error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What happens if there two errors in the same row or column?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What happens if the error is in the parity check bits?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sz="1800" dirty="0" smtClean="0"/>
              <a:t>There are much more sophisticated error correction schemes!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Y(J)S   DSP     Slide </a:t>
            </a:r>
            <a:fld id="{C61314C7-C31C-4AF5-ACEE-36E1E89E86E0}" type="slidenum">
              <a:rPr lang="en-US" altLang="en-US" smtClean="0"/>
              <a:pPr/>
              <a:t>116</a:t>
            </a:fld>
            <a:endParaRPr lang="en-US" alt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7314565" y="3016885"/>
            <a:ext cx="1212850" cy="852488"/>
            <a:chOff x="5140325" y="3463925"/>
            <a:chExt cx="1212850" cy="852488"/>
          </a:xfrm>
        </p:grpSpPr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5140325" y="3463925"/>
              <a:ext cx="857250" cy="852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01011001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01001010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00100000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01010011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01110100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01100101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01101001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01101110</a:t>
              </a:r>
              <a:endParaRPr lang="en-US" altLang="en-US"/>
            </a:p>
          </p:txBody>
        </p: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6105525" y="3463925"/>
              <a:ext cx="247650" cy="852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alt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332980" y="4432618"/>
            <a:ext cx="1212850" cy="1196975"/>
            <a:chOff x="4692015" y="4380548"/>
            <a:chExt cx="1212850" cy="1196975"/>
          </a:xfrm>
        </p:grpSpPr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4692015" y="4380548"/>
              <a:ext cx="857250" cy="852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01011001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01001010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00100000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01010011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01110100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01100101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01101001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01101110</a:t>
              </a:r>
              <a:endParaRPr lang="en-US" altLang="en-US" dirty="0"/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5657215" y="4380548"/>
              <a:ext cx="247650" cy="852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1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None/>
              </a:pPr>
              <a:r>
                <a:rPr lang="en-US" altLang="en-US" sz="100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altLang="en-US"/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4695190" y="5323523"/>
              <a:ext cx="876300" cy="25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01110110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072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FEC or not to FEC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828548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Shannon’s separation theorem implies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it is suboptimal to use </a:t>
            </a:r>
            <a:r>
              <a:rPr lang="en-US" i="1" dirty="0" smtClean="0"/>
              <a:t>data-layer</a:t>
            </a:r>
            <a:r>
              <a:rPr lang="en-US" dirty="0" smtClean="0"/>
              <a:t> </a:t>
            </a:r>
            <a:r>
              <a:rPr lang="en-US" b="1" dirty="0" smtClean="0"/>
              <a:t>E</a:t>
            </a:r>
            <a:r>
              <a:rPr lang="en-US" dirty="0" smtClean="0"/>
              <a:t>rror </a:t>
            </a:r>
            <a:r>
              <a:rPr lang="en-US" b="1" dirty="0" smtClean="0"/>
              <a:t>C</a:t>
            </a:r>
            <a:r>
              <a:rPr lang="en-US" dirty="0" smtClean="0"/>
              <a:t>orrection schemes</a:t>
            </a:r>
          </a:p>
          <a:p>
            <a:pPr marL="0" indent="0">
              <a:buNone/>
            </a:pPr>
            <a:r>
              <a:rPr lang="en-US" dirty="0" smtClean="0"/>
              <a:t>This is because an ECC always adds extra non-information bits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reducing the information bit rate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Yet, many communications systems use error detection/correction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CRC (Cyclic Redundancy Code) in Ethernet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turbo codes in cellular communications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Reed Solomon FEC in ADSL and optical networks</a:t>
            </a:r>
          </a:p>
          <a:p>
            <a:pPr marL="0" indent="0">
              <a:buNone/>
            </a:pPr>
            <a:r>
              <a:rPr lang="en-US" dirty="0" smtClean="0"/>
              <a:t>This is because unlike </a:t>
            </a:r>
            <a:r>
              <a:rPr lang="en-US" dirty="0"/>
              <a:t>the assumptions of the capacity theorem </a:t>
            </a:r>
            <a:endParaRPr lang="en-US" dirty="0" smtClean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SNR is often not stationary due to </a:t>
            </a:r>
            <a:r>
              <a:rPr lang="en-US" i="1" dirty="0" smtClean="0"/>
              <a:t>noise events </a:t>
            </a:r>
            <a:r>
              <a:rPr lang="en-US" dirty="0" smtClean="0"/>
              <a:t>and</a:t>
            </a:r>
            <a:r>
              <a:rPr lang="en-US" i="1" dirty="0" smtClean="0"/>
              <a:t> fading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resulting in errors in the recovered information</a:t>
            </a:r>
          </a:p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i="1" dirty="0" smtClean="0"/>
              <a:t>ignal </a:t>
            </a:r>
            <a:r>
              <a:rPr lang="en-US" i="1" dirty="0"/>
              <a:t>layer </a:t>
            </a:r>
            <a:r>
              <a:rPr lang="en-US" dirty="0"/>
              <a:t>ECC methods (e.g., TCM) </a:t>
            </a:r>
            <a:endParaRPr lang="en-US" dirty="0" smtClean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don’t </a:t>
            </a:r>
            <a:r>
              <a:rPr lang="en-US" dirty="0"/>
              <a:t>contradict the separation theorem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7476" y="1304936"/>
            <a:ext cx="7769426" cy="604398"/>
            <a:chOff x="504779" y="2814344"/>
            <a:chExt cx="7769426" cy="604398"/>
          </a:xfrm>
        </p:grpSpPr>
        <p:cxnSp>
          <p:nvCxnSpPr>
            <p:cNvPr id="5" name="Straight Connector 5"/>
            <p:cNvCxnSpPr>
              <a:cxnSpLocks noChangeShapeType="1"/>
            </p:cNvCxnSpPr>
            <p:nvPr/>
          </p:nvCxnSpPr>
          <p:spPr bwMode="auto">
            <a:xfrm>
              <a:off x="504779" y="3182051"/>
              <a:ext cx="776942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776419" y="2947265"/>
              <a:ext cx="805472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/>
                <a:t>source</a:t>
              </a:r>
            </a:p>
            <a:p>
              <a:pPr algn="ctr" eaLnBrk="1" hangingPunct="1"/>
              <a:r>
                <a:rPr lang="en-US" altLang="en-US" sz="1200" dirty="0"/>
                <a:t>encoder</a:t>
              </a: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798084" y="2947265"/>
              <a:ext cx="748347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ECC</a:t>
              </a:r>
            </a:p>
            <a:p>
              <a:pPr algn="ctr" eaLnBrk="1" hangingPunct="1"/>
              <a:r>
                <a:rPr lang="en-US" altLang="en-US" sz="1200" dirty="0" smtClean="0"/>
                <a:t>encoder</a:t>
              </a:r>
              <a:endParaRPr lang="en-US" altLang="en-US" sz="1200" dirty="0"/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7323518" y="2950169"/>
              <a:ext cx="785938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/>
                <a:t>source</a:t>
              </a:r>
            </a:p>
            <a:p>
              <a:pPr algn="ctr" eaLnBrk="1" hangingPunct="1"/>
              <a:r>
                <a:rPr lang="en-US" altLang="en-US" sz="1200"/>
                <a:t>decoder</a:t>
              </a: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343621" y="2950169"/>
              <a:ext cx="838005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ECC</a:t>
              </a:r>
              <a:endParaRPr lang="en-US" altLang="en-US" sz="1200" dirty="0"/>
            </a:p>
            <a:p>
              <a:pPr algn="ctr" eaLnBrk="1" hangingPunct="1"/>
              <a:r>
                <a:rPr lang="en-US" altLang="en-US" sz="1200" dirty="0"/>
                <a:t>decoder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755990" y="2814344"/>
              <a:ext cx="12670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latin typeface="+mn-lt"/>
                </a:rPr>
                <a:t>channel</a:t>
              </a:r>
              <a:endParaRPr lang="en-US" b="1" dirty="0" smtClean="0">
                <a:latin typeface="+mn-lt"/>
              </a:endParaRPr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2729171" y="2940359"/>
              <a:ext cx="1006488" cy="4754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 tIns="144000" rIns="72000" bIns="144000"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en-US" altLang="en-US" sz="1200" dirty="0" smtClean="0"/>
                <a:t>modulator</a:t>
              </a:r>
              <a:endParaRPr lang="en-US" altLang="en-US" sz="1200" dirty="0"/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5119251" y="2943264"/>
              <a:ext cx="1090073" cy="4754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square" tIns="144000" bIns="144000" anchor="ctr" anchorCtr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demodulator</a:t>
              </a:r>
              <a:endParaRPr lang="en-US" altLang="en-US" sz="1200" dirty="0"/>
            </a:p>
          </p:txBody>
        </p:sp>
      </p:grp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12012773-5F93-4209-969C-90CB1D9EC299}" type="slidenum">
              <a:rPr lang="en-US" altLang="en-US" smtClean="0"/>
              <a:t>117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367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capacity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 defTabSz="228600">
              <a:buNone/>
            </a:pPr>
            <a:r>
              <a:rPr lang="en-US" dirty="0" smtClean="0"/>
              <a:t>Shannon’s third theorem states that there is an upper limit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dirty="0" smtClean="0"/>
              <a:t>	on the data rate in which bits can be transferred in a channel</a:t>
            </a:r>
          </a:p>
          <a:p>
            <a:pPr marL="0" indent="0" defTabSz="228600">
              <a:buNone/>
            </a:pPr>
            <a:r>
              <a:rPr lang="en-US" dirty="0" smtClean="0"/>
              <a:t>This is the main reason a 100 Mbps Internet connection 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dirty="0" smtClean="0"/>
              <a:t>	costs more than a 20 Mbps one!</a:t>
            </a:r>
          </a:p>
          <a:p>
            <a:pPr marL="0" indent="0" defTabSz="228600">
              <a:buNone/>
            </a:pPr>
            <a:r>
              <a:rPr lang="en-US" dirty="0" smtClean="0"/>
              <a:t>If there were no such limit then 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why not give the customer as much as the routers can forward?</a:t>
            </a:r>
          </a:p>
          <a:p>
            <a:pPr marL="0" indent="0" defTabSz="228600">
              <a:buNone/>
            </a:pPr>
            <a:r>
              <a:rPr lang="en-US" dirty="0" smtClean="0"/>
              <a:t>This capacity depends on </a:t>
            </a:r>
          </a:p>
          <a:p>
            <a:pPr defTabSz="228600"/>
            <a:r>
              <a:rPr lang="en-US" dirty="0" smtClean="0"/>
              <a:t>the Signal to Noise ratio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the amplitude of the modulated signal 	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divided by the amplitude of the noise added by the channel</a:t>
            </a:r>
          </a:p>
          <a:p>
            <a:pPr defTabSz="228600"/>
            <a:r>
              <a:rPr lang="en-US" dirty="0" smtClean="0"/>
              <a:t>the bandwidth of the analog channel (in Hz)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which is why communications people frequently say 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/>
              <a:t>bandwidth</a:t>
            </a:r>
            <a:r>
              <a:rPr lang="en-US" dirty="0" smtClean="0"/>
              <a:t> instead of </a:t>
            </a:r>
            <a:r>
              <a:rPr lang="en-US" i="1" dirty="0" smtClean="0"/>
              <a:t>data-rate</a:t>
            </a:r>
            <a:r>
              <a:rPr lang="en-US" dirty="0" smtClean="0"/>
              <a:t>!</a:t>
            </a:r>
          </a:p>
          <a:p>
            <a:pPr marL="0" indent="0" defTabSz="228600">
              <a:buNone/>
            </a:pPr>
            <a:r>
              <a:rPr lang="en-US" dirty="0" smtClean="0"/>
              <a:t>Since this is a theorem in signal processing we are going to </a:t>
            </a:r>
            <a:r>
              <a:rPr lang="en-US" i="1" dirty="0" smtClean="0"/>
              <a:t>prove</a:t>
            </a:r>
            <a:r>
              <a:rPr lang="en-US" dirty="0" smtClean="0"/>
              <a:t> it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1600" dirty="0" smtClean="0"/>
              <a:t>Well, actually our proof has a lot of holes</a:t>
            </a:r>
          </a:p>
          <a:p>
            <a:pPr marL="0" indent="0" defTabSz="22860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one day you should read Shannon’s real proof – just for the beauty of it!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46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Channel Capacity </a:t>
            </a:r>
            <a:r>
              <a:rPr lang="en-US" altLang="en-US" dirty="0" smtClean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238233"/>
            <a:ext cx="8141678" cy="5180152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 smtClean="0"/>
              <a:t>Let’s first prove that a channel with </a:t>
            </a:r>
            <a:r>
              <a:rPr lang="en-US" dirty="0"/>
              <a:t>no noise has infinite capacity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even if its bandwidth is close to zero</a:t>
            </a:r>
          </a:p>
          <a:p>
            <a:pPr marL="0" indent="0" defTabSz="463550">
              <a:buNone/>
            </a:pPr>
            <a:endParaRPr lang="en-US" dirty="0" smtClean="0"/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 smtClean="0"/>
              <a:t>Let’s take some large amount of information</a:t>
            </a:r>
          </a:p>
          <a:p>
            <a:pPr defTabSz="463550"/>
            <a:r>
              <a:rPr lang="en-US" dirty="0" smtClean="0"/>
              <a:t>source encode it into bits   1011101001011110001010100010...</a:t>
            </a:r>
          </a:p>
          <a:p>
            <a:pPr defTabSz="463550"/>
            <a:r>
              <a:rPr lang="en-US" dirty="0" smtClean="0"/>
              <a:t>add “0.” at the beginning 0.1011101001011110001010100010...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obtain a number between 0 and 1</a:t>
            </a:r>
          </a:p>
          <a:p>
            <a:pPr defTabSz="463550"/>
            <a:r>
              <a:rPr lang="en-US" dirty="0" smtClean="0"/>
              <a:t>place precisely that voltage as DC on the </a:t>
            </a:r>
            <a:r>
              <a:rPr lang="en-US" i="1" dirty="0" smtClean="0"/>
              <a:t>wire</a:t>
            </a:r>
            <a:r>
              <a:rPr lang="en-US" dirty="0" smtClean="0"/>
              <a:t>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connecting transmitter to receiver</a:t>
            </a:r>
          </a:p>
          <a:p>
            <a:pPr defTabSz="463550"/>
            <a:r>
              <a:rPr lang="en-US" dirty="0" smtClean="0"/>
              <a:t>since there is no noise precisely this voltage will be received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even though the bandwidth is small (DC requires no bandwidth!)</a:t>
            </a:r>
          </a:p>
          <a:p>
            <a:pPr defTabSz="463550">
              <a:spcBef>
                <a:spcPts val="0"/>
              </a:spcBef>
            </a:pPr>
            <a:r>
              <a:rPr lang="en-US" dirty="0" smtClean="0"/>
              <a:t>there is no physical limit on how fast this voltage can be measured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So we can transfer a large amount of data in negligible time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which means the capacity is infinite</a:t>
            </a:r>
          </a:p>
          <a:p>
            <a:pPr defTabSz="4635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119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361066" y="2026305"/>
            <a:ext cx="3850943" cy="400110"/>
            <a:chOff x="2361066" y="2026305"/>
            <a:chExt cx="3850943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2361066" y="2026305"/>
              <a:ext cx="116005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XMTR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51950" y="2026305"/>
              <a:ext cx="116005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RCVR</a:t>
              </a:r>
              <a:endParaRPr lang="en-US" dirty="0"/>
            </a:p>
          </p:txBody>
        </p:sp>
        <p:cxnSp>
          <p:nvCxnSpPr>
            <p:cNvPr id="8" name="Straight Connector 7"/>
            <p:cNvCxnSpPr>
              <a:stCxn id="5" idx="3"/>
              <a:endCxn id="6" idx="1"/>
            </p:cNvCxnSpPr>
            <p:nvPr/>
          </p:nvCxnSpPr>
          <p:spPr bwMode="auto">
            <a:xfrm>
              <a:off x="3521125" y="2226360"/>
              <a:ext cx="15308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6405592" y="3589146"/>
            <a:ext cx="1718806" cy="998232"/>
            <a:chOff x="6695738" y="1582071"/>
            <a:chExt cx="1718806" cy="99823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6945923" y="1802423"/>
              <a:ext cx="0" cy="6239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945923" y="2426415"/>
              <a:ext cx="131005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818436" y="1582071"/>
              <a:ext cx="184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29906" y="2272526"/>
              <a:ext cx="184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8532" y="2272525"/>
              <a:ext cx="184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95738" y="1806497"/>
              <a:ext cx="184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6945923" y="2114419"/>
              <a:ext cx="128398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3683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Wiener’s famous paper was named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Interpolation</a:t>
                </a:r>
                <a:r>
                  <a:rPr lang="en-US" sz="2000" dirty="0">
                    <a:solidFill>
                      <a:schemeClr val="tx1"/>
                    </a:solidFill>
                  </a:rPr>
                  <a:t>, extrapolation and smoothing of stationary time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series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Where in modern terminology:</a:t>
                </a:r>
              </a:p>
              <a:p>
                <a:pPr>
                  <a:spcBef>
                    <a:spcPts val="0"/>
                  </a:spcBef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smoothing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low-pass filtering</a:t>
                </a:r>
              </a:p>
              <a:p>
                <a:pPr>
                  <a:spcBef>
                    <a:spcPts val="0"/>
                  </a:spcBef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interpolation = resampling (sampling at different time instants)</a:t>
                </a:r>
              </a:p>
              <a:p>
                <a:pPr>
                  <a:spcBef>
                    <a:spcPts val="0"/>
                  </a:spcBef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extrapolation = prediction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We previously saw how Yule predicted sun-spots via an AR process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>
                    <a:solidFill>
                      <a:schemeClr val="tx1"/>
                    </a:solidFill>
                  </a:rPr>
                  <a:t>where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the estimate of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  <a:tabLst>
                    <a:tab pos="363538" algn="l"/>
                  </a:tabLst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Let’s directly derive the coefficient b for the simplest case (M=1)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363538" algn="l"/>
                  </a:tabLst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We want to minimize the energy of the error signal e = y*-y</a:t>
                </a:r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chemeClr val="tx1"/>
                                </a:solidFill>
                              </a:rPr>
                              <m:t>e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chemeClr val="tx1"/>
                                </a:solidFill>
                              </a:rPr>
                              <m:t>s</m:t>
                            </m:r>
                            <m:r>
                              <a:rPr lang="en-US" sz="1800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1800" baseline="30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tx1"/>
                            </a:solidFill>
                          </a:rPr>
                          <m:t>s</m:t>
                        </m:r>
                        <m:r>
                          <a:rPr lang="en-US" sz="16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sz="1600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= (1+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E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–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(1)</a:t>
                </a:r>
              </a:p>
              <a:p>
                <a:pPr marL="0" indent="0">
                  <a:buNone/>
                  <a:tabLst>
                    <a:tab pos="363538" algn="l"/>
                  </a:tabLst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Differentiating and setting equal to zero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800" dirty="0">
                    <a:solidFill>
                      <a:schemeClr val="tx1"/>
                    </a:solidFill>
                  </a:rPr>
                  <a:t>C</a:t>
                </a:r>
                <a:r>
                  <a:rPr lang="en-US" sz="2000" b="1" baseline="-25000" dirty="0">
                    <a:solidFill>
                      <a:schemeClr val="tx1"/>
                    </a:solidFill>
                  </a:rPr>
                  <a:t>s</a:t>
                </a:r>
                <a:r>
                  <a:rPr lang="en-US" sz="1800" dirty="0">
                    <a:solidFill>
                      <a:schemeClr val="tx1"/>
                    </a:solidFill>
                  </a:rPr>
                  <a:t>(1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) /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E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(1)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So, there is a connection between prediction and autocorrelation!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  <a:tabLst>
                    <a:tab pos="363538" algn="l"/>
                  </a:tabLst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More generally, the coefficients are given by Yule Walker equations!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266670" cy="5313406"/>
              </a:xfrm>
              <a:blipFill rotWithShape="0">
                <a:blip r:embed="rId2"/>
                <a:stretch>
                  <a:fillRect l="-737" t="-574" b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239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84600" y="4198564"/>
            <a:ext cx="5427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smtClean="0">
                <a:solidFill>
                  <a:srgbClr val="33CC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1.5N</a:t>
            </a:r>
            <a:endParaRPr lang="en-US" dirty="0">
              <a:solidFill>
                <a:srgbClr val="33CC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Channel Capacity </a:t>
            </a:r>
            <a:r>
              <a:rPr lang="en-US" alt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90992"/>
            <a:ext cx="8076063" cy="4701825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 smtClean="0"/>
              <a:t>Now let’s prove that a channel with infinite bandwidth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has </a:t>
            </a:r>
            <a:r>
              <a:rPr lang="en-US" dirty="0"/>
              <a:t>infinite </a:t>
            </a:r>
            <a:r>
              <a:rPr lang="en-US" dirty="0" smtClean="0"/>
              <a:t>capacity even if it has noise of peak-to-peak value N</a:t>
            </a:r>
          </a:p>
          <a:p>
            <a:pPr marL="0" indent="0" defTabSz="463550">
              <a:buNone/>
            </a:pPr>
            <a:endParaRPr lang="en-US" dirty="0"/>
          </a:p>
          <a:p>
            <a:pPr marL="0" indent="0" defTabSz="463550">
              <a:spcBef>
                <a:spcPts val="1800"/>
              </a:spcBef>
              <a:buNone/>
            </a:pPr>
            <a:endParaRPr lang="en-US" dirty="0" smtClean="0"/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 smtClean="0"/>
              <a:t>Let’s </a:t>
            </a:r>
            <a:r>
              <a:rPr lang="en-US" dirty="0"/>
              <a:t>take some large amount of information</a:t>
            </a:r>
          </a:p>
          <a:p>
            <a:pPr defTabSz="463550"/>
            <a:r>
              <a:rPr lang="en-US" dirty="0"/>
              <a:t>source encode it into bits   1011101001011110001010100010...</a:t>
            </a:r>
          </a:p>
          <a:p>
            <a:pPr defTabSz="342900"/>
            <a:r>
              <a:rPr lang="en-US" dirty="0" smtClean="0"/>
              <a:t>for every 0 bit transmit 0 voltage for T seconds</a:t>
            </a:r>
          </a:p>
          <a:p>
            <a:pPr marL="0" indent="0" defTabSz="3429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every 1 bit transmit 1.5N voltage for T seconds</a:t>
            </a:r>
          </a:p>
          <a:p>
            <a:pPr defTabSz="342900"/>
            <a:r>
              <a:rPr lang="en-US" dirty="0" smtClean="0"/>
              <a:t>for every 0 bit the receiver will see a voltage between –N/2 and N/2</a:t>
            </a:r>
          </a:p>
          <a:p>
            <a:pPr marL="0" indent="0" defTabSz="3429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every 1 bit it will see a voltage between N and 2N</a:t>
            </a:r>
          </a:p>
          <a:p>
            <a:pPr defTabSz="463550"/>
            <a:r>
              <a:rPr lang="en-US" dirty="0" smtClean="0"/>
              <a:t>since there is no overlap the receiver can identify 0/1 with no error</a:t>
            </a:r>
          </a:p>
          <a:p>
            <a:pPr defTabSz="463550"/>
            <a:r>
              <a:rPr lang="en-US" dirty="0" smtClean="0"/>
              <a:t>since the bandwidth is infinite, we can send T→0</a:t>
            </a:r>
            <a:endParaRPr lang="en-US" dirty="0"/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So we can transfer a large amount of data in negligible time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which means the capacity is infinite</a:t>
            </a:r>
          </a:p>
          <a:p>
            <a:pPr marL="0" indent="0" defTabSz="4635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120</a:t>
            </a:fld>
            <a:endParaRPr lang="en-US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40675" y="3852912"/>
            <a:ext cx="611066" cy="1906113"/>
            <a:chOff x="140675" y="3852912"/>
            <a:chExt cx="611066" cy="1906113"/>
          </a:xfrm>
        </p:grpSpPr>
        <p:sp>
          <p:nvSpPr>
            <p:cNvPr id="34" name="TextBox 33"/>
            <p:cNvSpPr txBox="1"/>
            <p:nvPr/>
          </p:nvSpPr>
          <p:spPr>
            <a:xfrm>
              <a:off x="252872" y="4890153"/>
              <a:ext cx="4515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N/2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872" y="5512804"/>
              <a:ext cx="4515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-N/2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808" y="3852912"/>
              <a:ext cx="4439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4710" y="3983653"/>
              <a:ext cx="79130" cy="67627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0054" y="4989999"/>
              <a:ext cx="79130" cy="67627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H="1">
              <a:off x="237393" y="3852912"/>
              <a:ext cx="30958" cy="1888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31708" y="5174249"/>
              <a:ext cx="2099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8776" y="4508967"/>
              <a:ext cx="2099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169982" y="4662856"/>
              <a:ext cx="2110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40675" y="5328138"/>
              <a:ext cx="2110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58767" y="3983653"/>
              <a:ext cx="21101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5550340" y="2378964"/>
            <a:ext cx="2837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latin typeface="+mn-lt"/>
              </a:rPr>
              <a:t>DC-less noise with uniform distribution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562556" y="2093162"/>
            <a:ext cx="3037734" cy="860147"/>
            <a:chOff x="2562556" y="2093162"/>
            <a:chExt cx="3037734" cy="8601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5131" y="2202155"/>
              <a:ext cx="2152283" cy="6762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2708031" y="2202155"/>
              <a:ext cx="0" cy="6762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655279" y="2878430"/>
              <a:ext cx="1230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649416" y="2202155"/>
              <a:ext cx="1230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562556" y="2375890"/>
              <a:ext cx="2099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2852172" y="2529778"/>
              <a:ext cx="252234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148735" y="2707088"/>
              <a:ext cx="4515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-N/2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48735" y="2093162"/>
              <a:ext cx="4515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N/2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02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100"/>
            <a:ext cx="8330248" cy="1143000"/>
          </a:xfrm>
        </p:spPr>
        <p:txBody>
          <a:bodyPr/>
          <a:lstStyle/>
          <a:p>
            <a:r>
              <a:rPr lang="en-US" dirty="0" smtClean="0"/>
              <a:t>Shannon’s capacity theorem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4084" y="1520857"/>
            <a:ext cx="8843273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there is both noise and limited bandwidth:</a:t>
            </a:r>
          </a:p>
          <a:p>
            <a:r>
              <a:rPr lang="en-US" dirty="0" smtClean="0"/>
              <a:t>assume (</a:t>
            </a:r>
            <a:r>
              <a:rPr lang="en-US" i="1" dirty="0" err="1" smtClean="0"/>
              <a:t>wolg</a:t>
            </a:r>
            <a:r>
              <a:rPr lang="en-US" dirty="0" smtClean="0"/>
              <a:t>) that we transmit some signal with values between </a:t>
            </a:r>
            <a:r>
              <a:rPr lang="en-US" b="1" dirty="0" smtClean="0"/>
              <a:t>0</a:t>
            </a:r>
            <a:r>
              <a:rPr lang="en-US" dirty="0" smtClean="0"/>
              <a:t> and </a:t>
            </a:r>
            <a:r>
              <a:rPr lang="en-US" b="1" dirty="0" smtClean="0"/>
              <a:t>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assume that the channel adds DC-less noise with uniform distribution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we’ll call the peak-to-peak noise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so that the noise values are between –N/2 and +N/2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the receiver always sees values between –N/2 and S+N/2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so the receiver’s dynamic range is S+N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to maximize the information per symbol w/o overlap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we space the signal levels by N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so there can be (S+N)/N = S/N + 1 = SNR+1 different symbols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hence each symbol contains log</a:t>
            </a:r>
            <a:r>
              <a:rPr lang="en-US" sz="2400" b="1" baseline="-25000" dirty="0" smtClean="0"/>
              <a:t>2</a:t>
            </a:r>
            <a:r>
              <a:rPr lang="en-US" dirty="0" smtClean="0"/>
              <a:t>(SNR + 1) bits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but there can be BW symbols per second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Hence, the maximum information rate   C = BW </a:t>
            </a:r>
            <a:r>
              <a:rPr lang="en-US" dirty="0"/>
              <a:t>log</a:t>
            </a:r>
            <a:r>
              <a:rPr lang="en-US" sz="2400" b="1" baseline="-25000" dirty="0"/>
              <a:t>2</a:t>
            </a:r>
            <a:r>
              <a:rPr lang="en-US" dirty="0"/>
              <a:t>(SNR + 1) </a:t>
            </a:r>
            <a:r>
              <a:rPr lang="en-US" dirty="0" smtClean="0"/>
              <a:t>  bit/s</a:t>
            </a:r>
          </a:p>
          <a:p>
            <a:pPr marL="0" indent="0">
              <a:buNone/>
            </a:pPr>
            <a:r>
              <a:rPr lang="en-US" dirty="0" smtClean="0"/>
              <a:t>The maximum spectral efficiency is C/BW = </a:t>
            </a:r>
            <a:r>
              <a:rPr lang="en-US" dirty="0"/>
              <a:t>log</a:t>
            </a:r>
            <a:r>
              <a:rPr lang="en-US" sz="2400" b="1" baseline="-25000" dirty="0"/>
              <a:t>2</a:t>
            </a:r>
            <a:r>
              <a:rPr lang="en-US" dirty="0"/>
              <a:t>(SNR + 1) </a:t>
            </a:r>
            <a:r>
              <a:rPr lang="en-US" dirty="0" smtClean="0"/>
              <a:t> bit/s/Hz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269329" y="2515046"/>
            <a:ext cx="1838028" cy="2179964"/>
            <a:chOff x="7269329" y="2924477"/>
            <a:chExt cx="1838028" cy="217996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588252" y="3310581"/>
              <a:ext cx="0" cy="290873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517808" y="3204374"/>
              <a:ext cx="0" cy="16516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309407" y="3039980"/>
              <a:ext cx="0" cy="195713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73118" y="3039980"/>
              <a:ext cx="27271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64958" y="3601454"/>
              <a:ext cx="27271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73189" y="4154906"/>
              <a:ext cx="27271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81140" y="4724472"/>
              <a:ext cx="27271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181140" y="3304674"/>
              <a:ext cx="27271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72980" y="3874099"/>
              <a:ext cx="27271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81211" y="4419600"/>
              <a:ext cx="27271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81211" y="4997117"/>
              <a:ext cx="27271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528505" y="3039980"/>
              <a:ext cx="652635" cy="18029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517808" y="4856014"/>
              <a:ext cx="663332" cy="14110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501561" y="3347425"/>
              <a:ext cx="1987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+mn-lt"/>
                </a:rPr>
                <a:t>N</a:t>
              </a:r>
              <a:endParaRPr lang="en-US" sz="1100" b="1" dirty="0" smtClean="0">
                <a:latin typeface="+mn-lt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501561" y="3307744"/>
              <a:ext cx="9939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486984" y="3603268"/>
              <a:ext cx="9939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269329" y="3116593"/>
              <a:ext cx="1987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+mn-lt"/>
                </a:rPr>
                <a:t>S</a:t>
              </a:r>
              <a:endParaRPr lang="en-US" sz="1100" b="1" dirty="0" smtClean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81059" y="4740598"/>
              <a:ext cx="1987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+mn-lt"/>
                </a:rPr>
                <a:t>0</a:t>
              </a:r>
              <a:endParaRPr lang="en-US" sz="1100" b="1" dirty="0" smtClean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0475" y="2924477"/>
              <a:ext cx="5180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+mn-lt"/>
                </a:rPr>
                <a:t>S+N/2</a:t>
              </a:r>
              <a:endParaRPr lang="en-US" sz="1100" b="1" dirty="0" smtClean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43272" y="4873609"/>
              <a:ext cx="5180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+mn-lt"/>
                </a:rPr>
                <a:t>-N/2</a:t>
              </a:r>
              <a:endParaRPr lang="en-US" sz="1100" b="1" dirty="0" smtClean="0">
                <a:latin typeface="+mn-lt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8907282" y="3039893"/>
              <a:ext cx="0" cy="1957941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679975" y="3913152"/>
              <a:ext cx="42738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latin typeface="+mn-lt"/>
                </a:rPr>
                <a:t>S+N</a:t>
              </a:r>
              <a:endParaRPr lang="en-US" sz="1100" b="1" dirty="0" smtClean="0">
                <a:latin typeface="+mn-lt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8823201" y="3039893"/>
              <a:ext cx="9939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823202" y="4997117"/>
              <a:ext cx="9939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7517808" y="3929127"/>
              <a:ext cx="746991" cy="38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tx2"/>
                  </a:solidFill>
                  <a:latin typeface="+mn-lt"/>
                </a:rPr>
                <a:t>(S+N)/N 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tx2"/>
                  </a:solidFill>
                  <a:latin typeface="+mn-lt"/>
                </a:rPr>
                <a:t>levels</a:t>
              </a:r>
            </a:p>
          </p:txBody>
        </p:sp>
      </p:grp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A9E6C90C-0E99-4BB7-8C30-BC8DCB14AF30}" type="slidenum">
              <a:rPr lang="en-US" altLang="en-US" smtClean="0"/>
              <a:t>121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7871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for frequency-dependent SNR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66213" y="1257287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capacity theorem assumed that the SNR was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constant from DC to BW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zero over BW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or more generally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constant in some passband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zero outside the passband</a:t>
            </a:r>
          </a:p>
          <a:p>
            <a:pPr marL="0" indent="0">
              <a:buNone/>
            </a:pPr>
            <a:r>
              <a:rPr lang="en-US" dirty="0" smtClean="0"/>
              <a:t>Which will not be the case if either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signal attenuation (including multipath cancellation)   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noise (including interference)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or both, vary with frequency</a:t>
            </a:r>
          </a:p>
          <a:p>
            <a:pPr marL="0" indent="0">
              <a:buNone/>
            </a:pPr>
            <a:r>
              <a:rPr lang="en-US" dirty="0" smtClean="0"/>
              <a:t>The extension of the theorem is simple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divide the passband into channels of bandwidth </a:t>
            </a:r>
            <a:r>
              <a:rPr lang="el-GR" dirty="0" smtClean="0"/>
              <a:t>Δ</a:t>
            </a:r>
            <a:r>
              <a:rPr lang="en-US" dirty="0" smtClean="0"/>
              <a:t>f centered at 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capacity theorem states that for the channel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sz="2400" b="1" baseline="-25000" dirty="0" err="1" smtClean="0"/>
              <a:t>f</a:t>
            </a:r>
            <a:r>
              <a:rPr lang="en-US" dirty="0" smtClean="0"/>
              <a:t> ≈ log</a:t>
            </a:r>
            <a:r>
              <a:rPr lang="en-US" sz="2400" b="1" baseline="-25000" dirty="0" smtClean="0"/>
              <a:t>2</a:t>
            </a:r>
            <a:r>
              <a:rPr lang="en-US" dirty="0" smtClean="0"/>
              <a:t>(SNR(f) </a:t>
            </a:r>
            <a:r>
              <a:rPr lang="en-US" dirty="0"/>
              <a:t>+ 1) </a:t>
            </a:r>
            <a:r>
              <a:rPr lang="el-GR" dirty="0" smtClean="0"/>
              <a:t>Δ</a:t>
            </a:r>
            <a:r>
              <a:rPr lang="en-US" dirty="0" smtClean="0"/>
              <a:t>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composite capacity is ∑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/>
              <a:t>log</a:t>
            </a:r>
            <a:r>
              <a:rPr lang="en-US" sz="2400" b="1" baseline="-25000" dirty="0"/>
              <a:t>2</a:t>
            </a:r>
            <a:r>
              <a:rPr lang="en-US" dirty="0"/>
              <a:t>(SNR(f) + 1) </a:t>
            </a:r>
            <a:r>
              <a:rPr lang="el-GR" dirty="0"/>
              <a:t>Δ</a:t>
            </a:r>
            <a:r>
              <a:rPr lang="en-US" dirty="0"/>
              <a:t>f</a:t>
            </a:r>
          </a:p>
          <a:p>
            <a:pPr marL="0" indent="0">
              <a:buNone/>
            </a:pPr>
            <a:r>
              <a:rPr lang="en-US" dirty="0" smtClean="0"/>
              <a:t>The theorem becomes exact when we send </a:t>
            </a:r>
            <a:r>
              <a:rPr lang="el-GR" dirty="0"/>
              <a:t>Δ</a:t>
            </a:r>
            <a:r>
              <a:rPr lang="en-US" dirty="0" smtClean="0"/>
              <a:t>f →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then C = </a:t>
            </a:r>
            <a:r>
              <a:rPr lang="en-US" dirty="0"/>
              <a:t>∫ log</a:t>
            </a:r>
            <a:r>
              <a:rPr lang="en-US" sz="2400" b="1" baseline="-25000" dirty="0"/>
              <a:t>2</a:t>
            </a:r>
            <a:r>
              <a:rPr lang="en-US" dirty="0"/>
              <a:t>(SNR(f) + 1) </a:t>
            </a:r>
            <a:r>
              <a:rPr lang="en-US" dirty="0" err="1" smtClean="0"/>
              <a:t>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5232" y="2143566"/>
            <a:ext cx="1686790" cy="1049244"/>
            <a:chOff x="5134804" y="2321842"/>
            <a:chExt cx="1686790" cy="1049244"/>
          </a:xfrm>
        </p:grpSpPr>
        <p:grpSp>
          <p:nvGrpSpPr>
            <p:cNvPr id="16" name="Group 15"/>
            <p:cNvGrpSpPr/>
            <p:nvPr/>
          </p:nvGrpSpPr>
          <p:grpSpPr>
            <a:xfrm>
              <a:off x="5134804" y="2321842"/>
              <a:ext cx="1686790" cy="1049244"/>
              <a:chOff x="3861955" y="1601475"/>
              <a:chExt cx="1686790" cy="1049244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4125191" y="1756064"/>
                <a:ext cx="0" cy="644236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125191" y="2400300"/>
                <a:ext cx="1226127" cy="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31471" y="1984664"/>
                <a:ext cx="384901" cy="0"/>
              </a:xfrm>
              <a:prstGeom prst="line">
                <a:avLst/>
              </a:prstGeom>
              <a:ln w="28575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103672" y="1984664"/>
                <a:ext cx="0" cy="415636"/>
              </a:xfrm>
              <a:prstGeom prst="line">
                <a:avLst/>
              </a:prstGeom>
              <a:ln w="28575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861955" y="1601475"/>
                <a:ext cx="526472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 smtClean="0">
                    <a:solidFill>
                      <a:schemeClr val="tx2"/>
                    </a:solidFill>
                    <a:latin typeface="+mn-lt"/>
                  </a:rPr>
                  <a:t>SNR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30091" y="2296391"/>
                <a:ext cx="318654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 smtClean="0">
                    <a:solidFill>
                      <a:schemeClr val="tx2"/>
                    </a:solidFill>
                    <a:latin typeface="+mn-lt"/>
                  </a:rPr>
                  <a:t>f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17311" y="2414500"/>
                <a:ext cx="425920" cy="23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 smtClean="0">
                    <a:solidFill>
                      <a:schemeClr val="tx2"/>
                    </a:solidFill>
                    <a:latin typeface="+mn-lt"/>
                  </a:rPr>
                  <a:t>BW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6011536" y="2705031"/>
              <a:ext cx="0" cy="415636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17893" y="3236236"/>
              <a:ext cx="9080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5945497" y="3234993"/>
              <a:ext cx="13987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92132" y="3236627"/>
              <a:ext cx="9080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6305461" y="3235384"/>
              <a:ext cx="13987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135490" y="1562766"/>
            <a:ext cx="1686790" cy="1011490"/>
            <a:chOff x="3469697" y="1523654"/>
            <a:chExt cx="1686790" cy="101149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3732933" y="1678243"/>
              <a:ext cx="0" cy="64423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732933" y="2322479"/>
              <a:ext cx="1226127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32933" y="1906843"/>
              <a:ext cx="592282" cy="0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16556" y="1906843"/>
              <a:ext cx="0" cy="415636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69697" y="1523654"/>
              <a:ext cx="526472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tx2"/>
                  </a:solidFill>
                  <a:latin typeface="+mn-lt"/>
                </a:rPr>
                <a:t>SNR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37833" y="2218570"/>
              <a:ext cx="318654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tx2"/>
                  </a:solidFill>
                  <a:latin typeface="+mn-lt"/>
                </a:rPr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74967" y="2298925"/>
              <a:ext cx="499628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tx2"/>
                  </a:solidFill>
                  <a:latin typeface="+mn-lt"/>
                </a:rPr>
                <a:t>BW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41567" y="2298925"/>
              <a:ext cx="376706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tx2"/>
                  </a:solidFill>
                  <a:latin typeface="+mn-lt"/>
                </a:rPr>
                <a:t>0</a:t>
              </a:r>
            </a:p>
          </p:txBody>
        </p:sp>
      </p:grpSp>
      <p:pic>
        <p:nvPicPr>
          <p:cNvPr id="34" name="Picture 94"/>
          <p:cNvPicPr>
            <a:picLocks noChangeAspect="1" noChangeArrowheads="1"/>
          </p:cNvPicPr>
          <p:nvPr/>
        </p:nvPicPr>
        <p:blipFill>
          <a:blip r:embed="rId2" cstate="print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1215" y="3508004"/>
            <a:ext cx="1095887" cy="82191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02" y="3800449"/>
            <a:ext cx="1172451" cy="816196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6426708" y="5273558"/>
            <a:ext cx="2350202" cy="1310360"/>
            <a:chOff x="5955135" y="5485438"/>
            <a:chExt cx="2350202" cy="1358958"/>
          </a:xfrm>
        </p:grpSpPr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6325770" y="5915394"/>
              <a:ext cx="0" cy="786403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6406286" y="5915394"/>
              <a:ext cx="0" cy="786403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6486803" y="5915394"/>
              <a:ext cx="0" cy="786403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6567319" y="5915394"/>
              <a:ext cx="0" cy="786403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6647835" y="5990289"/>
              <a:ext cx="0" cy="711507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6728351" y="6065185"/>
              <a:ext cx="0" cy="636612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6808867" y="6140080"/>
              <a:ext cx="0" cy="561716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6889384" y="6214976"/>
              <a:ext cx="0" cy="486821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6969900" y="6289871"/>
              <a:ext cx="0" cy="411925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7050416" y="6364767"/>
              <a:ext cx="0" cy="337030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7130932" y="6402215"/>
              <a:ext cx="0" cy="299582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7211448" y="6514558"/>
              <a:ext cx="0" cy="187239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>
              <a:off x="7291965" y="6558247"/>
              <a:ext cx="0" cy="143550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>
              <a:off x="7372481" y="6558247"/>
              <a:ext cx="0" cy="143550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2"/>
            <p:cNvSpPr>
              <a:spLocks noChangeShapeType="1"/>
            </p:cNvSpPr>
            <p:nvPr/>
          </p:nvSpPr>
          <p:spPr bwMode="auto">
            <a:xfrm>
              <a:off x="7452997" y="6402215"/>
              <a:ext cx="0" cy="299582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3"/>
            <p:cNvSpPr>
              <a:spLocks noChangeShapeType="1"/>
            </p:cNvSpPr>
            <p:nvPr/>
          </p:nvSpPr>
          <p:spPr bwMode="auto">
            <a:xfrm>
              <a:off x="7533513" y="6402215"/>
              <a:ext cx="0" cy="299582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34"/>
            <p:cNvSpPr>
              <a:spLocks noChangeShapeType="1"/>
            </p:cNvSpPr>
            <p:nvPr/>
          </p:nvSpPr>
          <p:spPr bwMode="auto">
            <a:xfrm>
              <a:off x="7614029" y="6558247"/>
              <a:ext cx="0" cy="143550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5"/>
            <p:cNvSpPr>
              <a:spLocks noChangeShapeType="1"/>
            </p:cNvSpPr>
            <p:nvPr/>
          </p:nvSpPr>
          <p:spPr bwMode="auto">
            <a:xfrm>
              <a:off x="7694546" y="6558247"/>
              <a:ext cx="0" cy="143550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>
              <a:off x="6245254" y="5915394"/>
              <a:ext cx="32206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6567319" y="5915394"/>
              <a:ext cx="724646" cy="64285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>
              <a:off x="7291965" y="6558247"/>
              <a:ext cx="8051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 flipV="1">
              <a:off x="7372481" y="6402215"/>
              <a:ext cx="80516" cy="1560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41"/>
            <p:cNvSpPr>
              <a:spLocks noChangeShapeType="1"/>
            </p:cNvSpPr>
            <p:nvPr/>
          </p:nvSpPr>
          <p:spPr bwMode="auto">
            <a:xfrm>
              <a:off x="7452997" y="6402215"/>
              <a:ext cx="8051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>
              <a:off x="7533513" y="6402215"/>
              <a:ext cx="80516" cy="1560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7614029" y="6558247"/>
              <a:ext cx="16103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>
              <a:off x="7775062" y="6558247"/>
              <a:ext cx="80516" cy="14355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5"/>
            <p:cNvSpPr>
              <a:spLocks noChangeShapeType="1"/>
            </p:cNvSpPr>
            <p:nvPr/>
          </p:nvSpPr>
          <p:spPr bwMode="auto">
            <a:xfrm>
              <a:off x="7775062" y="6561531"/>
              <a:ext cx="0" cy="143550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6245254" y="5657368"/>
              <a:ext cx="0" cy="106696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245254" y="6713188"/>
              <a:ext cx="1857088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955135" y="5485438"/>
              <a:ext cx="593133" cy="24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err="1" smtClean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sz="1100" b="1" baseline="-25000" dirty="0" err="1" smtClean="0">
                  <a:solidFill>
                    <a:schemeClr val="tx2"/>
                  </a:solidFill>
                  <a:latin typeface="+mn-lt"/>
                </a:rPr>
                <a:t>f</a:t>
              </a:r>
              <a:endParaRPr lang="en-US" sz="1100" b="1" baseline="-25000" dirty="0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986683" y="6608177"/>
              <a:ext cx="318654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tx2"/>
                  </a:solidFill>
                  <a:latin typeface="+mn-lt"/>
                </a:rPr>
                <a:t>f</a:t>
              </a:r>
            </a:p>
          </p:txBody>
        </p:sp>
      </p:grp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B00F7C3D-888D-4A19-8262-1F4AF611EB9D}" type="slidenum">
              <a:rPr lang="en-US" altLang="en-US" smtClean="0"/>
              <a:t>122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716" y="2244015"/>
            <a:ext cx="779226" cy="102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21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r>
              <a:rPr lang="en-US" smtClean="0"/>
              <a:t>pouring theorem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17809" y="1308100"/>
            <a:ext cx="8587039" cy="41148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/>
              <a:t>converse</a:t>
            </a:r>
            <a:r>
              <a:rPr lang="en-US" dirty="0" smtClean="0"/>
              <a:t> to Shannon’s channel capacity theorem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is </a:t>
            </a:r>
            <a:r>
              <a:rPr lang="en-US" dirty="0" err="1" smtClean="0"/>
              <a:t>Gallager’s</a:t>
            </a:r>
            <a:r>
              <a:rPr lang="en-US" dirty="0" smtClean="0"/>
              <a:t> water pouring theorem</a:t>
            </a:r>
          </a:p>
          <a:p>
            <a:pPr marL="0" indent="0">
              <a:buNone/>
            </a:pPr>
            <a:r>
              <a:rPr lang="en-US" dirty="0" smtClean="0"/>
              <a:t>The spectrum of the optimum </a:t>
            </a:r>
            <a:r>
              <a:rPr lang="en-US" dirty="0"/>
              <a:t>(capacity-achieving) </a:t>
            </a:r>
            <a:r>
              <a:rPr lang="en-US" dirty="0" smtClean="0"/>
              <a:t>modulated signal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is given by the </a:t>
            </a:r>
            <a:r>
              <a:rPr lang="en-US" i="1" dirty="0" smtClean="0"/>
              <a:t>water</a:t>
            </a:r>
            <a:r>
              <a:rPr lang="en-US" dirty="0" smtClean="0"/>
              <a:t> </a:t>
            </a:r>
            <a:r>
              <a:rPr lang="en-US" i="1" dirty="0" smtClean="0"/>
              <a:t>pouring </a:t>
            </a:r>
            <a:r>
              <a:rPr lang="en-US" dirty="0" smtClean="0"/>
              <a:t>algorithm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fill a pitcher with a volume of water </a:t>
            </a:r>
          </a:p>
          <a:p>
            <a:pPr marL="338138" lvl="1" indent="0">
              <a:spcBef>
                <a:spcPts val="0"/>
              </a:spcBef>
              <a:buNone/>
            </a:pPr>
            <a:r>
              <a:rPr lang="en-US" dirty="0" smtClean="0"/>
              <a:t>representing the total power to be transmitted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pour the water over the reciprocal SNR(f)</a:t>
            </a:r>
            <a:r>
              <a:rPr lang="en-US" i="1" dirty="0" smtClean="0"/>
              <a:t> </a:t>
            </a:r>
            <a:r>
              <a:rPr lang="en-US" dirty="0" smtClean="0"/>
              <a:t>graph (Noise to Signal Ratio)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power spectrum can be achieved by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spectral shaping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explicit power loading</a:t>
            </a:r>
            <a:endParaRPr lang="en-US" dirty="0"/>
          </a:p>
        </p:txBody>
      </p:sp>
      <p:pic>
        <p:nvPicPr>
          <p:cNvPr id="4" name="Picture 4" descr="A:\wate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59" y="3791242"/>
            <a:ext cx="2765502" cy="16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932769" y="3691053"/>
            <a:ext cx="0" cy="170528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21618" y="5396337"/>
            <a:ext cx="3111192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58382" y="3504928"/>
            <a:ext cx="526472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tx2"/>
                </a:solidFill>
                <a:latin typeface="+mn-lt"/>
              </a:rPr>
              <a:t>NSR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8271" y="4905429"/>
            <a:ext cx="226370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accent2"/>
                </a:solidFill>
                <a:latin typeface="+mn-lt"/>
              </a:rPr>
              <a:t>hi SNR – high transmitted power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198969" y="4884872"/>
            <a:ext cx="662179" cy="1386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263" y="4364212"/>
            <a:ext cx="2610984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accent2"/>
                </a:solidFill>
              </a:rPr>
              <a:t>very low</a:t>
            </a:r>
            <a:r>
              <a:rPr lang="en-US" sz="1100" b="1" dirty="0" smtClean="0">
                <a:solidFill>
                  <a:schemeClr val="accent2"/>
                </a:solidFill>
                <a:latin typeface="+mn-lt"/>
              </a:rPr>
              <a:t> SNR – no transmitted power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71716" y="4528501"/>
            <a:ext cx="885162" cy="14386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89518" y="4292282"/>
            <a:ext cx="2610984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accent2"/>
                </a:solidFill>
              </a:rPr>
              <a:t>low</a:t>
            </a:r>
            <a:r>
              <a:rPr lang="en-US" sz="1100" b="1" dirty="0" smtClean="0">
                <a:solidFill>
                  <a:schemeClr val="accent2"/>
                </a:solidFill>
                <a:latin typeface="+mn-lt"/>
              </a:rPr>
              <a:t> SNR – low transmitted power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77731" y="4451569"/>
            <a:ext cx="1184042" cy="36137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E7DDAFB0-9C6E-49E6-BC35-AF45930E9969}" type="slidenum">
              <a:rPr lang="en-US" altLang="en-US" smtClean="0"/>
              <a:t>123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9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Modem design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 smtClean="0"/>
              <a:t>Shannon’s theorems are existence proofs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not constructive methods to design modulation techniques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that maximize capacity given channel characteristics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 smtClean="0"/>
              <a:t>So we need to be creative to reach channel capacity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 smtClean="0"/>
              <a:t>Over the years many kinds of modems have been designed 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NRZ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RZ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PAM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FSK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PSK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QAM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OFDM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34C8A2A-8215-45DC-A0D3-2D7D5E14E63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NRZ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339850"/>
            <a:ext cx="7880350" cy="5076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Our first attempt is </a:t>
            </a:r>
            <a:r>
              <a:rPr lang="en-US" altLang="en-US" sz="2000" dirty="0" smtClean="0"/>
              <a:t>to </a:t>
            </a:r>
            <a:r>
              <a:rPr lang="en-US" altLang="en-US" sz="2000" dirty="0" smtClean="0"/>
              <a:t>simply transmit 1 or 0 (volts?)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This is called </a:t>
            </a:r>
            <a:r>
              <a:rPr lang="en-US" altLang="en-US" sz="2000" b="1" dirty="0" smtClean="0"/>
              <a:t>N</a:t>
            </a:r>
            <a:r>
              <a:rPr lang="en-US" altLang="en-US" sz="2000" dirty="0" smtClean="0"/>
              <a:t>on </a:t>
            </a:r>
            <a:r>
              <a:rPr lang="en-US" altLang="en-US" sz="2000" b="1" dirty="0" smtClean="0"/>
              <a:t>R</a:t>
            </a:r>
            <a:r>
              <a:rPr lang="en-US" altLang="en-US" sz="2000" dirty="0" smtClean="0"/>
              <a:t>eturn to </a:t>
            </a:r>
            <a:r>
              <a:rPr lang="en-US" altLang="en-US" sz="2000" b="1" dirty="0" smtClean="0"/>
              <a:t>Z</a:t>
            </a:r>
            <a:r>
              <a:rPr lang="en-US" altLang="en-US" sz="2000" dirty="0" smtClean="0"/>
              <a:t>ero (i.e., NOT RZ)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Information rate = number of bits transmitted per second (bps)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 smtClean="0"/>
              <a:t>But this is only good for short serial cables (e.g. RS232), because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/>
              <a:t>requires DC (doesn’t work over radio or fiber)</a:t>
            </a:r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/>
              <a:t>if DC blocked lose runs of 1s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/>
              <a:t>needs high </a:t>
            </a:r>
            <a:r>
              <a:rPr lang="en-US" altLang="en-US" sz="2000" dirty="0" smtClean="0"/>
              <a:t>bandwidth </a:t>
            </a:r>
            <a:r>
              <a:rPr lang="en-US" altLang="en-US" sz="2000" dirty="0" smtClean="0"/>
              <a:t>(sharp corners require high frequencies)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strong</a:t>
            </a:r>
            <a:r>
              <a:rPr lang="en-US" altLang="en-US" sz="2000" dirty="0" smtClean="0"/>
              <a:t> </a:t>
            </a:r>
            <a:r>
              <a:rPr lang="en-US" altLang="en-US" sz="2000" b="1" dirty="0" err="1" smtClean="0"/>
              <a:t>I</a:t>
            </a:r>
            <a:r>
              <a:rPr lang="en-US" altLang="en-US" sz="2000" dirty="0" err="1" smtClean="0"/>
              <a:t>nter</a:t>
            </a:r>
            <a:r>
              <a:rPr lang="en-US" altLang="en-US" sz="2000" b="1" dirty="0" err="1" smtClean="0"/>
              <a:t>S</a:t>
            </a:r>
            <a:r>
              <a:rPr lang="en-US" altLang="en-US" sz="2000" dirty="0" err="1" smtClean="0"/>
              <a:t>ymbol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I</a:t>
            </a:r>
            <a:r>
              <a:rPr lang="en-US" altLang="en-US" sz="2000" dirty="0" smtClean="0"/>
              <a:t>nterference</a:t>
            </a:r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/>
              <a:t>timing recovery may not be possible (if long </a:t>
            </a:r>
            <a:r>
              <a:rPr lang="en-US" altLang="en-US" sz="2000" i="1" dirty="0" smtClean="0"/>
              <a:t>runs</a:t>
            </a:r>
            <a:r>
              <a:rPr lang="en-US" altLang="en-US" sz="2000" dirty="0" smtClean="0"/>
              <a:t> of 0 or 1)</a:t>
            </a:r>
            <a:endParaRPr lang="en-US" alt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en-US" sz="2000" dirty="0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42950" y="1903413"/>
          <a:ext cx="76581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" name="VISIO" r:id="rId3" imgW="7351920" imgH="1636920" progId="Visio.Drawing.5">
                  <p:embed/>
                </p:oleObj>
              </mc:Choice>
              <mc:Fallback>
                <p:oleObj name="VISIO" r:id="rId3" imgW="7351920" imgH="16369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903413"/>
                        <a:ext cx="76581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533400" y="2890838"/>
            <a:ext cx="8153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22A2F56-0997-44BB-BD68-CA16C2E30D7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550" y="4867276"/>
            <a:ext cx="856205" cy="6476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NRZ needs infinite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126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74" y="4047619"/>
            <a:ext cx="2346812" cy="1913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43" y="4047619"/>
            <a:ext cx="2472176" cy="1857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1" y="4047619"/>
            <a:ext cx="2329929" cy="1782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374" y="1670191"/>
            <a:ext cx="2347813" cy="1771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043" y="1670191"/>
            <a:ext cx="2448638" cy="18199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31" y="1726316"/>
            <a:ext cx="2130263" cy="17076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931" y="1326206"/>
            <a:ext cx="178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infinite BW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1651" y="3581184"/>
            <a:ext cx="178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very low BW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2372" y="6048637"/>
            <a:ext cx="823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  <a:cs typeface="+mn-cs"/>
              </a:rPr>
              <a:t>and this is for 0101010101!</a:t>
            </a:r>
          </a:p>
          <a:p>
            <a:r>
              <a:rPr lang="en-US" sz="2000" b="0" dirty="0" smtClean="0">
                <a:latin typeface="+mn-lt"/>
                <a:cs typeface="+mn-cs"/>
              </a:rPr>
              <a:t>for random bits finite BW causes an additional problem!</a:t>
            </a:r>
            <a:endParaRPr lang="en-US" sz="2000" b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616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457" y="137804"/>
            <a:ext cx="7751431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NRZ </a:t>
            </a:r>
            <a:r>
              <a:rPr lang="en-US" dirty="0" err="1"/>
              <a:t>InterSymbol</a:t>
            </a:r>
            <a:r>
              <a:rPr lang="en-US" dirty="0"/>
              <a:t> Interference (ISI)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342AA49-0317-49E8-A3B9-C4019AFCD70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4138" y="5774187"/>
            <a:ext cx="289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insufficient BW to keep up with bit changes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73457" y="1384371"/>
            <a:ext cx="315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low-pass filtered signal keeps up with bit changes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2018094"/>
            <a:ext cx="7477977" cy="38302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DC-less NRZ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963" y="1616075"/>
            <a:ext cx="7658100" cy="4324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So what about transmitting -1/+1?</a:t>
            </a:r>
          </a:p>
          <a:p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This is better, but not perfect!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/>
              <a:t>DC isn’t exactly </a:t>
            </a:r>
            <a:r>
              <a:rPr lang="en-US" altLang="en-US" sz="2000" dirty="0" smtClean="0"/>
              <a:t>zero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if DC blocked </a:t>
            </a:r>
            <a:r>
              <a:rPr lang="en-US" altLang="en-US" dirty="0"/>
              <a:t>worse than before</a:t>
            </a:r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smtClean="0"/>
              <a:t>still is modulation of DC and not for fiber or radio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/>
              <a:t>still has high bandwidth (sharp corners)</a:t>
            </a:r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/>
              <a:t>even </a:t>
            </a:r>
            <a:r>
              <a:rPr lang="en-US" altLang="en-US" sz="2000" dirty="0" smtClean="0"/>
              <a:t>without decay, long runs ruin timing recovery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dirty="0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95375" y="2362200"/>
          <a:ext cx="60198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" name="VISIO" r:id="rId3" imgW="7351920" imgH="1636920" progId="Visio.Drawing.5">
                  <p:embed/>
                </p:oleObj>
              </mc:Choice>
              <mc:Fallback>
                <p:oleObj name="VISIO" r:id="rId3" imgW="7351920" imgH="16369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2362200"/>
                        <a:ext cx="60198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914400" y="2743200"/>
            <a:ext cx="6553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D442DCA-E33D-42DC-A7E1-020EAAD1BDB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10893" y="4083050"/>
            <a:ext cx="1863549" cy="1217612"/>
            <a:chOff x="6810893" y="4083050"/>
            <a:chExt cx="1863549" cy="12176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7392" y="4083050"/>
              <a:ext cx="1517152" cy="1217612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 bwMode="auto">
            <a:xfrm>
              <a:off x="6810893" y="4691856"/>
              <a:ext cx="186354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RZ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235075"/>
            <a:ext cx="8020436" cy="4833938"/>
          </a:xfrm>
        </p:spPr>
        <p:txBody>
          <a:bodyPr/>
          <a:lstStyle/>
          <a:p>
            <a:endParaRPr lang="en-US" altLang="en-US" dirty="0" smtClean="0"/>
          </a:p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What about </a:t>
            </a:r>
            <a:r>
              <a:rPr lang="en-US" altLang="en-US" sz="2400" b="1" dirty="0" smtClean="0"/>
              <a:t>R</a:t>
            </a:r>
            <a:r>
              <a:rPr lang="en-US" altLang="en-US" sz="2400" dirty="0" smtClean="0"/>
              <a:t>eturn to </a:t>
            </a:r>
            <a:r>
              <a:rPr lang="en-US" altLang="en-US" sz="2400" b="1" dirty="0" smtClean="0"/>
              <a:t>Z</a:t>
            </a:r>
            <a:r>
              <a:rPr lang="en-US" altLang="en-US" sz="2400" dirty="0" smtClean="0"/>
              <a:t>ero ?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lnSpc>
                <a:spcPct val="150000"/>
              </a:lnSpc>
            </a:pPr>
            <a:r>
              <a:rPr lang="en-US" altLang="en-US" dirty="0" smtClean="0"/>
              <a:t>never </a:t>
            </a:r>
            <a:r>
              <a:rPr lang="en-US" altLang="en-US" dirty="0" smtClean="0"/>
              <a:t>long </a:t>
            </a:r>
            <a:r>
              <a:rPr lang="en-US" altLang="en-US" dirty="0" smtClean="0"/>
              <a:t>+ </a:t>
            </a:r>
            <a:r>
              <a:rPr lang="en-US" altLang="en-US" dirty="0" smtClean="0"/>
              <a:t>runs, so DC decay less important</a:t>
            </a:r>
          </a:p>
          <a:p>
            <a:r>
              <a:rPr lang="en-US" altLang="en-US" dirty="0" smtClean="0"/>
              <a:t>BUT half-width </a:t>
            </a:r>
            <a:r>
              <a:rPr lang="en-US" altLang="en-US" dirty="0" smtClean="0"/>
              <a:t>pulses </a:t>
            </a:r>
            <a:endParaRPr lang="en-US" altLang="en-US" dirty="0" smtClean="0"/>
          </a:p>
          <a:p>
            <a:pPr marL="457200" lvl="1" indent="0" defTabSz="692150">
              <a:spcBef>
                <a:spcPts val="0"/>
              </a:spcBef>
              <a:buNone/>
            </a:pPr>
            <a:r>
              <a:rPr lang="en-US" altLang="en-US" dirty="0" smtClean="0"/>
              <a:t>means </a:t>
            </a:r>
            <a:r>
              <a:rPr lang="en-US" altLang="en-US" dirty="0"/>
              <a:t>twice the number of changes per second </a:t>
            </a:r>
            <a:endParaRPr lang="en-US" altLang="en-US" dirty="0" smtClean="0"/>
          </a:p>
          <a:p>
            <a:pPr marL="457200" lvl="1" indent="0" defTabSz="692150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which requires twice the </a:t>
            </a:r>
            <a:r>
              <a:rPr lang="en-US" altLang="en-US" dirty="0" smtClean="0"/>
              <a:t>bandwidth!</a:t>
            </a:r>
          </a:p>
          <a:p>
            <a:pPr marL="57150" indent="0" defTabSz="692150">
              <a:spcBef>
                <a:spcPts val="1200"/>
              </a:spcBef>
              <a:buNone/>
            </a:pPr>
            <a:r>
              <a:rPr lang="en-US" altLang="en-US" dirty="0" smtClean="0"/>
              <a:t>Shannon strikes !</a:t>
            </a:r>
            <a:endParaRPr lang="en-US" altLang="en-US" dirty="0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90600" y="2590800"/>
          <a:ext cx="6477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" name="VISIO" r:id="rId3" imgW="6894720" imgH="1179720" progId="Visio.Drawing.5">
                  <p:embed/>
                </p:oleObj>
              </mc:Choice>
              <mc:Fallback>
                <p:oleObj name="VISIO" r:id="rId3" imgW="6894720" imgH="11797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6477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914400" y="3124200"/>
            <a:ext cx="6553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535A46F-415C-447E-AB07-1363EB7AC9C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Adaptive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We often would like to remove noise from a noisy signal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Sometimes we can access a signal that is highly correlated to the noise</a:t>
            </a: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For example, assume 2 microphones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1. air conditioner noise   </a:t>
            </a:r>
            <a:r>
              <a:rPr lang="en-US" sz="2000" dirty="0" err="1" smtClean="0"/>
              <a:t>q</a:t>
            </a:r>
            <a:r>
              <a:rPr lang="en-US" sz="2400" b="1" baseline="-25000" dirty="0" err="1" smtClean="0"/>
              <a:t>n</a:t>
            </a:r>
            <a:endParaRPr lang="en-US" sz="2000" b="1" baseline="-25000" dirty="0" smtClean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2. speech </a:t>
            </a:r>
            <a:r>
              <a:rPr lang="en-US" sz="2000" dirty="0" err="1" smtClean="0"/>
              <a:t>x</a:t>
            </a:r>
            <a:r>
              <a:rPr lang="en-US" sz="2400" b="1" baseline="-25000" dirty="0" err="1" smtClean="0"/>
              <a:t>n</a:t>
            </a:r>
            <a:r>
              <a:rPr lang="en-US" sz="2000" b="1" baseline="-25000" dirty="0" smtClean="0"/>
              <a:t> </a:t>
            </a:r>
            <a:r>
              <a:rPr lang="en-US" sz="2000" dirty="0" smtClean="0"/>
              <a:t>+ filtered</a:t>
            </a:r>
            <a:r>
              <a:rPr lang="en-US" sz="1800" dirty="0" smtClean="0"/>
              <a:t> </a:t>
            </a:r>
            <a:r>
              <a:rPr lang="en-US" sz="2000" dirty="0" smtClean="0"/>
              <a:t>air conditioner noise q’  </a:t>
            </a: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In the simplest case 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 smtClean="0"/>
              <a:t>the filtering is a </a:t>
            </a:r>
            <a:r>
              <a:rPr lang="en-US" sz="2000" i="1" dirty="0" smtClean="0"/>
              <a:t>single-tap</a:t>
            </a:r>
            <a:r>
              <a:rPr lang="en-US" sz="2000" dirty="0" smtClean="0"/>
              <a:t> MA filter which adds a </a:t>
            </a:r>
            <a:r>
              <a:rPr lang="en-US" sz="2000" dirty="0" err="1" smtClean="0"/>
              <a:t>q</a:t>
            </a:r>
            <a:r>
              <a:rPr lang="en-US" sz="2400" b="1" baseline="-25000" dirty="0" err="1" smtClean="0"/>
              <a:t>n</a:t>
            </a:r>
            <a:r>
              <a:rPr lang="en-US" sz="2400" b="1" baseline="-25000" dirty="0" smtClean="0"/>
              <a:t>-m</a:t>
            </a:r>
            <a:endParaRPr lang="en-US" sz="2000" b="1" baseline="-25000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so </a:t>
            </a:r>
            <a:r>
              <a:rPr lang="en-US" sz="2000" dirty="0" err="1" smtClean="0"/>
              <a:t>y</a:t>
            </a:r>
            <a:r>
              <a:rPr lang="en-US" sz="2400" b="1" baseline="-25000" dirty="0" err="1" smtClean="0"/>
              <a:t>n</a:t>
            </a:r>
            <a:r>
              <a:rPr lang="en-US" sz="2000" dirty="0" smtClean="0"/>
              <a:t> = </a:t>
            </a:r>
            <a:r>
              <a:rPr lang="en-US" sz="2000" dirty="0" err="1" smtClean="0"/>
              <a:t>x</a:t>
            </a:r>
            <a:r>
              <a:rPr lang="en-US" sz="2400" b="1" baseline="-25000" dirty="0" err="1"/>
              <a:t>n</a:t>
            </a:r>
            <a:r>
              <a:rPr lang="en-US" sz="2000" dirty="0" smtClean="0"/>
              <a:t> + a </a:t>
            </a:r>
            <a:r>
              <a:rPr lang="en-US" sz="2000" dirty="0" err="1" smtClean="0"/>
              <a:t>q</a:t>
            </a:r>
            <a:r>
              <a:rPr lang="en-US" sz="2400" b="1" baseline="-25000" dirty="0" err="1" smtClean="0"/>
              <a:t>n</a:t>
            </a:r>
            <a:r>
              <a:rPr lang="en-US" sz="2400" b="1" baseline="-25000" dirty="0" smtClean="0"/>
              <a:t>-</a:t>
            </a:r>
            <a:r>
              <a:rPr lang="en-US" sz="2400" b="1" i="1" baseline="-25000" dirty="0" smtClean="0"/>
              <a:t>m</a:t>
            </a:r>
            <a:r>
              <a:rPr lang="en-US" sz="2400" b="1" baseline="-25000" dirty="0" smtClean="0"/>
              <a:t>  </a:t>
            </a:r>
            <a:r>
              <a:rPr lang="en-US" sz="2000" dirty="0" smtClean="0"/>
              <a:t>where a and m are unknown</a:t>
            </a: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The idea is to find a and </a:t>
            </a:r>
            <a:r>
              <a:rPr lang="en-US" dirty="0" smtClean="0"/>
              <a:t>m by adapting our estimates of them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so this is called an </a:t>
            </a:r>
            <a:r>
              <a:rPr lang="en-US" i="1" dirty="0" smtClean="0"/>
              <a:t>adaptive filter</a:t>
            </a:r>
          </a:p>
          <a:p>
            <a:pPr marL="0" indent="0" defTabSz="3635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If a and q change over time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or even when we simply alter our estimates of them 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000" dirty="0" smtClean="0"/>
              <a:t>then this is not a </a:t>
            </a:r>
            <a:r>
              <a:rPr lang="en-US" sz="2000" i="1" dirty="0" smtClean="0"/>
              <a:t>filter</a:t>
            </a:r>
            <a:r>
              <a:rPr lang="en-US" sz="2000" dirty="0" smtClean="0"/>
              <a:t> since it is not time invariant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620468" y="1984881"/>
            <a:ext cx="2344852" cy="1246697"/>
            <a:chOff x="6105465" y="1984881"/>
            <a:chExt cx="2344852" cy="12466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09577">
              <a:off x="6446844" y="2550320"/>
              <a:ext cx="258269" cy="2838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09577">
              <a:off x="7134712" y="2673245"/>
              <a:ext cx="258269" cy="28389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465" y="1984881"/>
              <a:ext cx="1065739" cy="51950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704903" y="2215304"/>
              <a:ext cx="745414" cy="69606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70188" y="2727600"/>
              <a:ext cx="332598" cy="34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q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93932" y="2350844"/>
              <a:ext cx="332598" cy="34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22026" y="2862246"/>
              <a:ext cx="1031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y = </a:t>
              </a:r>
              <a:r>
                <a:rPr lang="en-US" sz="1800" dirty="0" err="1" smtClean="0"/>
                <a:t>x+q</a:t>
              </a:r>
              <a:r>
                <a:rPr lang="en-US" sz="1800" dirty="0" smtClean="0"/>
                <a:t>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1295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OOK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92313"/>
            <a:ext cx="7772400" cy="4376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/>
              <a:t>Even better - use OOK (On Off Keying)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/>
              <a:t>no signal </a:t>
            </a:r>
            <a:r>
              <a:rPr lang="en-US" altLang="en-US" dirty="0" smtClean="0"/>
              <a:t>discontinuity (but derivative discontinuities)</a:t>
            </a:r>
          </a:p>
          <a:p>
            <a:r>
              <a:rPr lang="en-US" altLang="en-US" dirty="0" smtClean="0"/>
              <a:t>absolutely </a:t>
            </a:r>
            <a:r>
              <a:rPr lang="en-US" altLang="en-US" dirty="0" smtClean="0"/>
              <a:t>no DC!</a:t>
            </a:r>
          </a:p>
          <a:p>
            <a:r>
              <a:rPr lang="en-US" altLang="en-US" dirty="0"/>
              <a:t>b</a:t>
            </a:r>
            <a:r>
              <a:rPr lang="en-US" altLang="en-US" dirty="0" smtClean="0"/>
              <a:t>ased on desired sinusoid (“carrier”) </a:t>
            </a:r>
            <a:r>
              <a:rPr lang="en-US" altLang="en-US" dirty="0" smtClean="0"/>
              <a:t>frequency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so suitable for radio and fiber</a:t>
            </a:r>
            <a:endParaRPr lang="en-US" altLang="en-US" dirty="0" smtClean="0"/>
          </a:p>
          <a:p>
            <a:r>
              <a:rPr lang="en-US" altLang="en-US" dirty="0" smtClean="0"/>
              <a:t>can hear it </a:t>
            </a:r>
            <a:r>
              <a:rPr lang="en-US" altLang="en-US" dirty="0" smtClean="0"/>
              <a:t>(Morse </a:t>
            </a:r>
            <a:r>
              <a:rPr lang="en-US" altLang="en-US" dirty="0" smtClean="0"/>
              <a:t>code</a:t>
            </a:r>
            <a:r>
              <a:rPr lang="en-US" altLang="en-US" dirty="0" smtClean="0"/>
              <a:t>)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914400" y="3048000"/>
            <a:ext cx="7391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66800" y="2590800"/>
          <a:ext cx="685800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" name="VISIO" r:id="rId3" imgW="7351920" imgH="1550880" progId="Visio.Drawing.5">
                  <p:embed/>
                </p:oleObj>
              </mc:Choice>
              <mc:Fallback>
                <p:oleObj name="VISIO" r:id="rId3" imgW="7351920" imgH="155088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6858000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603B01C-2F3D-4695-B321-B0FE1FB419E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NRZ - Bandwidth</a:t>
            </a:r>
          </a:p>
        </p:txBody>
      </p:sp>
      <p:sp>
        <p:nvSpPr>
          <p:cNvPr id="96259" name="AutoShape 102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38175" y="1439862"/>
            <a:ext cx="9085664" cy="4503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The PSD (Power Spectral Density) of NRZ is a </a:t>
            </a:r>
            <a:r>
              <a:rPr lang="en-US" altLang="en-US" sz="2000" dirty="0" err="1" smtClean="0"/>
              <a:t>sinc</a:t>
            </a:r>
            <a:r>
              <a:rPr lang="en-US" altLang="en-US" sz="2000" dirty="0" smtClean="0"/>
              <a:t>  (</a:t>
            </a:r>
            <a:r>
              <a:rPr lang="en-US" altLang="en-US" sz="2000" dirty="0" err="1" smtClean="0"/>
              <a:t>sinc</a:t>
            </a:r>
            <a:r>
              <a:rPr lang="en-US" altLang="en-US" sz="2000" dirty="0" smtClean="0"/>
              <a:t>(x) = sin(x)/x)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t</a:t>
            </a:r>
            <a:r>
              <a:rPr lang="en-US" altLang="en-US" sz="2000" dirty="0" smtClean="0"/>
              <a:t>he first zero is at the bit rate </a:t>
            </a:r>
            <a:r>
              <a:rPr lang="en-US" altLang="en-US" sz="2000" dirty="0" smtClean="0"/>
              <a:t>(from the uncertainty principle!)</a:t>
            </a:r>
            <a:endParaRPr lang="en-US" alt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/>
              <a:t>so channel bandwidth limits bit rate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 smtClean="0"/>
              <a:t>DC depends on level placement (may be zero or spike)</a:t>
            </a:r>
          </a:p>
        </p:txBody>
      </p:sp>
      <p:pic>
        <p:nvPicPr>
          <p:cNvPr id="96260" name="Picture 102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54" y="1837037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16C8D51-84EC-464A-A1C3-D85544186EC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OOK - Bandwidth</a:t>
            </a:r>
          </a:p>
        </p:txBody>
      </p:sp>
      <p:sp>
        <p:nvSpPr>
          <p:cNvPr id="97283" name="AutoShape 102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74675" y="1772444"/>
            <a:ext cx="7658100" cy="4381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PSD of -1/+1 NRZ is the same, except there is no DC component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If </a:t>
            </a:r>
            <a:r>
              <a:rPr lang="en-US" altLang="en-US" sz="2000" dirty="0" smtClean="0"/>
              <a:t>we use OOK the </a:t>
            </a:r>
            <a:r>
              <a:rPr lang="en-US" altLang="en-US" sz="2000" dirty="0" err="1" smtClean="0"/>
              <a:t>sinc</a:t>
            </a:r>
            <a:r>
              <a:rPr lang="en-US" altLang="en-US" sz="2000" dirty="0" smtClean="0"/>
              <a:t> is mixed up to the carrier frequency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sz="1600" dirty="0" smtClean="0"/>
              <a:t>(The spike helps in carrier recovery)</a:t>
            </a:r>
            <a:endParaRPr lang="en-US" altLang="en-US" dirty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113A259-3401-4A97-83CB-1ACEFECCE41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70125" y="2438400"/>
            <a:ext cx="4267200" cy="3200400"/>
            <a:chOff x="2270125" y="2438400"/>
            <a:chExt cx="4267200" cy="3200400"/>
          </a:xfrm>
        </p:grpSpPr>
        <p:pic>
          <p:nvPicPr>
            <p:cNvPr id="97284" name="Picture 1028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5" y="2438400"/>
              <a:ext cx="42672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721935" y="5295014"/>
              <a:ext cx="3540642" cy="202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16200000">
              <a:off x="1328272" y="3832240"/>
              <a:ext cx="2675682" cy="2498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24795" y="5211357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f</a:t>
              </a:r>
              <a:r>
                <a:rPr lang="en-US" sz="1800" baseline="-25000" dirty="0" smtClean="0"/>
                <a:t>c</a:t>
              </a:r>
              <a:endParaRPr lang="en-US" sz="1800" baseline="-250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From NRZ to n-PAM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6581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>
              <a:solidFill>
                <a:srgbClr val="FC0128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accent1"/>
                </a:solidFill>
              </a:rPr>
              <a:t>NRZ</a:t>
            </a: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accent1"/>
                </a:solidFill>
              </a:rPr>
              <a:t>4-PAM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smtClean="0">
                <a:solidFill>
                  <a:schemeClr val="accent1"/>
                </a:solidFill>
              </a:rPr>
              <a:t>(2B1Q)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chemeClr val="accent1"/>
                </a:solidFill>
              </a:rPr>
              <a:t>8-PAM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altLang="en-US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altLang="en-US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mtClean="0"/>
              <a:t>Each level is called a </a:t>
            </a:r>
            <a:r>
              <a:rPr lang="en-US" altLang="en-US" i="1" smtClean="0"/>
              <a:t>symbol </a:t>
            </a:r>
            <a:r>
              <a:rPr lang="en-US" altLang="en-US" smtClean="0"/>
              <a:t>or</a:t>
            </a:r>
            <a:r>
              <a:rPr lang="en-US" altLang="en-US" i="1" smtClean="0"/>
              <a:t> baud</a:t>
            </a:r>
            <a:endParaRPr lang="en-US" altLang="en-US" smtClean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mtClean="0"/>
              <a:t>Bit rate = number of bits per symbol * baud rate</a:t>
            </a: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1600200" y="2514600"/>
            <a:ext cx="4419600" cy="1401763"/>
            <a:chOff x="1152" y="1776"/>
            <a:chExt cx="2928" cy="883"/>
          </a:xfrm>
        </p:grpSpPr>
        <p:sp>
          <p:nvSpPr>
            <p:cNvPr id="98361" name="Line 5"/>
            <p:cNvSpPr>
              <a:spLocks noChangeShapeType="1"/>
            </p:cNvSpPr>
            <p:nvPr/>
          </p:nvSpPr>
          <p:spPr bwMode="auto">
            <a:xfrm>
              <a:off x="1536" y="1776"/>
              <a:ext cx="0" cy="7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2" name="Line 6"/>
            <p:cNvSpPr>
              <a:spLocks noChangeShapeType="1"/>
            </p:cNvSpPr>
            <p:nvPr/>
          </p:nvSpPr>
          <p:spPr bwMode="auto">
            <a:xfrm flipH="1">
              <a:off x="1392" y="2064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3" name="Line 7"/>
            <p:cNvSpPr>
              <a:spLocks noChangeShapeType="1"/>
            </p:cNvSpPr>
            <p:nvPr/>
          </p:nvSpPr>
          <p:spPr bwMode="auto">
            <a:xfrm flipH="1">
              <a:off x="1392" y="1872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4" name="Line 8"/>
            <p:cNvSpPr>
              <a:spLocks noChangeShapeType="1"/>
            </p:cNvSpPr>
            <p:nvPr/>
          </p:nvSpPr>
          <p:spPr bwMode="auto">
            <a:xfrm flipH="1" flipV="1">
              <a:off x="1392" y="2256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5" name="Line 9"/>
            <p:cNvSpPr>
              <a:spLocks noChangeShapeType="1"/>
            </p:cNvSpPr>
            <p:nvPr/>
          </p:nvSpPr>
          <p:spPr bwMode="auto">
            <a:xfrm flipH="1">
              <a:off x="1392" y="2448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6" name="Text Box 10"/>
            <p:cNvSpPr txBox="1">
              <a:spLocks noChangeArrowheads="1"/>
            </p:cNvSpPr>
            <p:nvPr/>
          </p:nvSpPr>
          <p:spPr bwMode="auto">
            <a:xfrm>
              <a:off x="1152" y="1776"/>
              <a:ext cx="23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+3</a:t>
              </a:r>
              <a:endParaRPr lang="en-US" altLang="en-US" sz="1000"/>
            </a:p>
          </p:txBody>
        </p:sp>
        <p:sp>
          <p:nvSpPr>
            <p:cNvPr id="98367" name="Text Box 11"/>
            <p:cNvSpPr txBox="1">
              <a:spLocks noChangeArrowheads="1"/>
            </p:cNvSpPr>
            <p:nvPr/>
          </p:nvSpPr>
          <p:spPr bwMode="auto">
            <a:xfrm>
              <a:off x="1152" y="1968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+1</a:t>
              </a:r>
              <a:endParaRPr lang="en-US" altLang="en-US" sz="1000"/>
            </a:p>
          </p:txBody>
        </p:sp>
        <p:sp>
          <p:nvSpPr>
            <p:cNvPr id="98368" name="Text Box 12"/>
            <p:cNvSpPr txBox="1">
              <a:spLocks noChangeArrowheads="1"/>
            </p:cNvSpPr>
            <p:nvPr/>
          </p:nvSpPr>
          <p:spPr bwMode="auto">
            <a:xfrm>
              <a:off x="1152" y="2400"/>
              <a:ext cx="23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-3</a:t>
              </a:r>
              <a:endParaRPr lang="en-US" altLang="en-US" sz="1000"/>
            </a:p>
          </p:txBody>
        </p:sp>
        <p:sp>
          <p:nvSpPr>
            <p:cNvPr id="98369" name="Text Box 13"/>
            <p:cNvSpPr txBox="1">
              <a:spLocks noChangeArrowheads="1"/>
            </p:cNvSpPr>
            <p:nvPr/>
          </p:nvSpPr>
          <p:spPr bwMode="auto">
            <a:xfrm>
              <a:off x="1152" y="2160"/>
              <a:ext cx="3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-1</a:t>
              </a:r>
              <a:endParaRPr lang="en-US" altLang="en-US" sz="1000"/>
            </a:p>
          </p:txBody>
        </p:sp>
        <p:sp>
          <p:nvSpPr>
            <p:cNvPr id="98370" name="Line 14"/>
            <p:cNvSpPr>
              <a:spLocks noChangeShapeType="1"/>
            </p:cNvSpPr>
            <p:nvPr/>
          </p:nvSpPr>
          <p:spPr bwMode="auto">
            <a:xfrm>
              <a:off x="1920" y="1872"/>
              <a:ext cx="0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1" name="Line 15"/>
            <p:cNvSpPr>
              <a:spLocks noChangeShapeType="1"/>
            </p:cNvSpPr>
            <p:nvPr/>
          </p:nvSpPr>
          <p:spPr bwMode="auto">
            <a:xfrm>
              <a:off x="2304" y="1872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2" name="Line 16"/>
            <p:cNvSpPr>
              <a:spLocks noChangeShapeType="1"/>
            </p:cNvSpPr>
            <p:nvPr/>
          </p:nvSpPr>
          <p:spPr bwMode="auto">
            <a:xfrm flipV="1">
              <a:off x="2976" y="2256"/>
              <a:ext cx="0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3" name="Line 17"/>
            <p:cNvSpPr>
              <a:spLocks noChangeShapeType="1"/>
            </p:cNvSpPr>
            <p:nvPr/>
          </p:nvSpPr>
          <p:spPr bwMode="auto">
            <a:xfrm>
              <a:off x="3360" y="20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4" name="Line 18"/>
            <p:cNvSpPr>
              <a:spLocks noChangeShapeType="1"/>
            </p:cNvSpPr>
            <p:nvPr/>
          </p:nvSpPr>
          <p:spPr bwMode="auto">
            <a:xfrm flipV="1">
              <a:off x="3696" y="20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5" name="Line 19"/>
            <p:cNvSpPr>
              <a:spLocks noChangeShapeType="1"/>
            </p:cNvSpPr>
            <p:nvPr/>
          </p:nvSpPr>
          <p:spPr bwMode="auto">
            <a:xfrm>
              <a:off x="1536" y="2064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6" name="Line 20"/>
            <p:cNvSpPr>
              <a:spLocks noChangeShapeType="1"/>
            </p:cNvSpPr>
            <p:nvPr/>
          </p:nvSpPr>
          <p:spPr bwMode="auto">
            <a:xfrm>
              <a:off x="1920" y="1872"/>
              <a:ext cx="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7" name="Line 21"/>
            <p:cNvSpPr>
              <a:spLocks noChangeShapeType="1"/>
            </p:cNvSpPr>
            <p:nvPr/>
          </p:nvSpPr>
          <p:spPr bwMode="auto">
            <a:xfrm>
              <a:off x="2304" y="2256"/>
              <a:ext cx="6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8" name="Line 22"/>
            <p:cNvSpPr>
              <a:spLocks noChangeShapeType="1"/>
            </p:cNvSpPr>
            <p:nvPr/>
          </p:nvSpPr>
          <p:spPr bwMode="auto">
            <a:xfrm>
              <a:off x="2976" y="2448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9" name="Line 23"/>
            <p:cNvSpPr>
              <a:spLocks noChangeShapeType="1"/>
            </p:cNvSpPr>
            <p:nvPr/>
          </p:nvSpPr>
          <p:spPr bwMode="auto">
            <a:xfrm>
              <a:off x="3360" y="2064"/>
              <a:ext cx="3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0" name="Line 24"/>
            <p:cNvSpPr>
              <a:spLocks noChangeShapeType="1"/>
            </p:cNvSpPr>
            <p:nvPr/>
          </p:nvSpPr>
          <p:spPr bwMode="auto">
            <a:xfrm>
              <a:off x="1920" y="1872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1" name="Line 25"/>
            <p:cNvSpPr>
              <a:spLocks noChangeShapeType="1"/>
            </p:cNvSpPr>
            <p:nvPr/>
          </p:nvSpPr>
          <p:spPr bwMode="auto">
            <a:xfrm>
              <a:off x="3696" y="2448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2" name="Rectangle 26"/>
            <p:cNvSpPr>
              <a:spLocks noChangeArrowheads="1"/>
            </p:cNvSpPr>
            <p:nvPr/>
          </p:nvSpPr>
          <p:spPr bwMode="auto">
            <a:xfrm>
              <a:off x="1632" y="2544"/>
              <a:ext cx="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en-US" altLang="en-US" sz="1200"/>
            </a:p>
          </p:txBody>
        </p:sp>
        <p:sp>
          <p:nvSpPr>
            <p:cNvPr id="98383" name="Rectangle 27"/>
            <p:cNvSpPr>
              <a:spLocks noChangeArrowheads="1"/>
            </p:cNvSpPr>
            <p:nvPr/>
          </p:nvSpPr>
          <p:spPr bwMode="auto">
            <a:xfrm>
              <a:off x="1966" y="2544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 sz="1200"/>
            </a:p>
          </p:txBody>
        </p:sp>
        <p:sp>
          <p:nvSpPr>
            <p:cNvPr id="98384" name="Rectangle 28"/>
            <p:cNvSpPr>
              <a:spLocks noChangeArrowheads="1"/>
            </p:cNvSpPr>
            <p:nvPr/>
          </p:nvSpPr>
          <p:spPr bwMode="auto">
            <a:xfrm>
              <a:off x="2399" y="2544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01</a:t>
              </a:r>
              <a:endParaRPr lang="en-US" altLang="en-US" sz="1200"/>
            </a:p>
          </p:txBody>
        </p:sp>
        <p:sp>
          <p:nvSpPr>
            <p:cNvPr id="98385" name="Rectangle 29"/>
            <p:cNvSpPr>
              <a:spLocks noChangeArrowheads="1"/>
            </p:cNvSpPr>
            <p:nvPr/>
          </p:nvSpPr>
          <p:spPr bwMode="auto">
            <a:xfrm>
              <a:off x="2688" y="2544"/>
              <a:ext cx="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01</a:t>
              </a:r>
              <a:endParaRPr lang="en-US" altLang="en-US" sz="1200"/>
            </a:p>
          </p:txBody>
        </p:sp>
        <p:sp>
          <p:nvSpPr>
            <p:cNvPr id="98386" name="Rectangle 30"/>
            <p:cNvSpPr>
              <a:spLocks noChangeArrowheads="1"/>
            </p:cNvSpPr>
            <p:nvPr/>
          </p:nvSpPr>
          <p:spPr bwMode="auto">
            <a:xfrm>
              <a:off x="3074" y="2544"/>
              <a:ext cx="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00</a:t>
              </a:r>
              <a:endParaRPr lang="en-US" altLang="en-US" sz="1200"/>
            </a:p>
          </p:txBody>
        </p:sp>
        <p:sp>
          <p:nvSpPr>
            <p:cNvPr id="98387" name="Rectangle 31"/>
            <p:cNvSpPr>
              <a:spLocks noChangeArrowheads="1"/>
            </p:cNvSpPr>
            <p:nvPr/>
          </p:nvSpPr>
          <p:spPr bwMode="auto">
            <a:xfrm>
              <a:off x="3456" y="2544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en-US" altLang="en-US" sz="1200"/>
            </a:p>
          </p:txBody>
        </p:sp>
        <p:sp>
          <p:nvSpPr>
            <p:cNvPr id="98388" name="Rectangle 32"/>
            <p:cNvSpPr>
              <a:spLocks noChangeArrowheads="1"/>
            </p:cNvSpPr>
            <p:nvPr/>
          </p:nvSpPr>
          <p:spPr bwMode="auto">
            <a:xfrm>
              <a:off x="3793" y="2544"/>
              <a:ext cx="1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01</a:t>
              </a:r>
              <a:endParaRPr lang="en-US" altLang="en-US" sz="1200"/>
            </a:p>
          </p:txBody>
        </p:sp>
      </p:grpSp>
      <p:sp>
        <p:nvSpPr>
          <p:cNvPr id="98309" name="Line 33"/>
          <p:cNvSpPr>
            <a:spLocks noChangeShapeType="1"/>
          </p:cNvSpPr>
          <p:nvPr/>
        </p:nvSpPr>
        <p:spPr bwMode="auto">
          <a:xfrm>
            <a:off x="2209800" y="4114800"/>
            <a:ext cx="0" cy="1219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Line 34"/>
          <p:cNvSpPr>
            <a:spLocks noChangeShapeType="1"/>
          </p:cNvSpPr>
          <p:nvPr/>
        </p:nvSpPr>
        <p:spPr bwMode="auto">
          <a:xfrm flipH="1">
            <a:off x="1981200" y="44958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Line 35"/>
          <p:cNvSpPr>
            <a:spLocks noChangeShapeType="1"/>
          </p:cNvSpPr>
          <p:nvPr/>
        </p:nvSpPr>
        <p:spPr bwMode="auto">
          <a:xfrm flipH="1">
            <a:off x="1981200" y="41910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Line 36"/>
          <p:cNvSpPr>
            <a:spLocks noChangeShapeType="1"/>
          </p:cNvSpPr>
          <p:nvPr/>
        </p:nvSpPr>
        <p:spPr bwMode="auto">
          <a:xfrm flipH="1" flipV="1">
            <a:off x="1981200" y="48006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Line 37"/>
          <p:cNvSpPr>
            <a:spLocks noChangeShapeType="1"/>
          </p:cNvSpPr>
          <p:nvPr/>
        </p:nvSpPr>
        <p:spPr bwMode="auto">
          <a:xfrm flipH="1">
            <a:off x="1981200" y="51054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Line 38"/>
          <p:cNvSpPr>
            <a:spLocks noChangeShapeType="1"/>
          </p:cNvSpPr>
          <p:nvPr/>
        </p:nvSpPr>
        <p:spPr bwMode="auto">
          <a:xfrm>
            <a:off x="2743200" y="4495800"/>
            <a:ext cx="0" cy="609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Line 39"/>
          <p:cNvSpPr>
            <a:spLocks noChangeShapeType="1"/>
          </p:cNvSpPr>
          <p:nvPr/>
        </p:nvSpPr>
        <p:spPr bwMode="auto">
          <a:xfrm>
            <a:off x="3886200" y="4800600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Line 40"/>
          <p:cNvSpPr>
            <a:spLocks noChangeShapeType="1"/>
          </p:cNvSpPr>
          <p:nvPr/>
        </p:nvSpPr>
        <p:spPr bwMode="auto">
          <a:xfrm flipV="1">
            <a:off x="3352800" y="480060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Line 41"/>
          <p:cNvSpPr>
            <a:spLocks noChangeShapeType="1"/>
          </p:cNvSpPr>
          <p:nvPr/>
        </p:nvSpPr>
        <p:spPr bwMode="auto">
          <a:xfrm>
            <a:off x="4343400" y="4800600"/>
            <a:ext cx="0" cy="152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Line 42"/>
          <p:cNvSpPr>
            <a:spLocks noChangeShapeType="1"/>
          </p:cNvSpPr>
          <p:nvPr/>
        </p:nvSpPr>
        <p:spPr bwMode="auto">
          <a:xfrm flipV="1">
            <a:off x="4953000" y="4800600"/>
            <a:ext cx="0" cy="304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Line 43"/>
          <p:cNvSpPr>
            <a:spLocks noChangeShapeType="1"/>
          </p:cNvSpPr>
          <p:nvPr/>
        </p:nvSpPr>
        <p:spPr bwMode="auto">
          <a:xfrm>
            <a:off x="2209800" y="44958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Line 44"/>
          <p:cNvSpPr>
            <a:spLocks noChangeShapeType="1"/>
          </p:cNvSpPr>
          <p:nvPr/>
        </p:nvSpPr>
        <p:spPr bwMode="auto">
          <a:xfrm>
            <a:off x="3352800" y="48006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Line 45"/>
          <p:cNvSpPr>
            <a:spLocks noChangeShapeType="1"/>
          </p:cNvSpPr>
          <p:nvPr/>
        </p:nvSpPr>
        <p:spPr bwMode="auto">
          <a:xfrm>
            <a:off x="3886200" y="4953000"/>
            <a:ext cx="457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Line 46"/>
          <p:cNvSpPr>
            <a:spLocks noChangeShapeType="1"/>
          </p:cNvSpPr>
          <p:nvPr/>
        </p:nvSpPr>
        <p:spPr bwMode="auto">
          <a:xfrm>
            <a:off x="4953000" y="51054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Line 47"/>
          <p:cNvSpPr>
            <a:spLocks noChangeShapeType="1"/>
          </p:cNvSpPr>
          <p:nvPr/>
        </p:nvSpPr>
        <p:spPr bwMode="auto">
          <a:xfrm>
            <a:off x="2743200" y="5105400"/>
            <a:ext cx="60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Line 48"/>
          <p:cNvSpPr>
            <a:spLocks noChangeShapeType="1"/>
          </p:cNvSpPr>
          <p:nvPr/>
        </p:nvSpPr>
        <p:spPr bwMode="auto">
          <a:xfrm>
            <a:off x="5486400" y="4724400"/>
            <a:ext cx="5794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Rectangle 49"/>
          <p:cNvSpPr>
            <a:spLocks noChangeArrowheads="1"/>
          </p:cNvSpPr>
          <p:nvPr/>
        </p:nvSpPr>
        <p:spPr bwMode="auto">
          <a:xfrm>
            <a:off x="2324100" y="5257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111</a:t>
            </a:r>
            <a:endParaRPr lang="en-US" altLang="en-US" sz="1200"/>
          </a:p>
        </p:txBody>
      </p:sp>
      <p:sp>
        <p:nvSpPr>
          <p:cNvPr id="98326" name="Rectangle 50"/>
          <p:cNvSpPr>
            <a:spLocks noChangeArrowheads="1"/>
          </p:cNvSpPr>
          <p:nvPr/>
        </p:nvSpPr>
        <p:spPr bwMode="auto">
          <a:xfrm>
            <a:off x="2828925" y="5257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001</a:t>
            </a:r>
            <a:endParaRPr lang="en-US" altLang="en-US" sz="1200"/>
          </a:p>
        </p:txBody>
      </p:sp>
      <p:sp>
        <p:nvSpPr>
          <p:cNvPr id="98327" name="Rectangle 51"/>
          <p:cNvSpPr>
            <a:spLocks noChangeArrowheads="1"/>
          </p:cNvSpPr>
          <p:nvPr/>
        </p:nvSpPr>
        <p:spPr bwMode="auto">
          <a:xfrm>
            <a:off x="3482975" y="5257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010</a:t>
            </a:r>
            <a:endParaRPr lang="en-US" altLang="en-US" sz="1200"/>
          </a:p>
        </p:txBody>
      </p:sp>
      <p:sp>
        <p:nvSpPr>
          <p:cNvPr id="98328" name="Rectangle 52"/>
          <p:cNvSpPr>
            <a:spLocks noChangeArrowheads="1"/>
          </p:cNvSpPr>
          <p:nvPr/>
        </p:nvSpPr>
        <p:spPr bwMode="auto">
          <a:xfrm>
            <a:off x="3917950" y="5257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011</a:t>
            </a:r>
            <a:endParaRPr lang="en-US" altLang="en-US" sz="1200"/>
          </a:p>
        </p:txBody>
      </p:sp>
      <p:sp>
        <p:nvSpPr>
          <p:cNvPr id="98329" name="Rectangle 53"/>
          <p:cNvSpPr>
            <a:spLocks noChangeArrowheads="1"/>
          </p:cNvSpPr>
          <p:nvPr/>
        </p:nvSpPr>
        <p:spPr bwMode="auto">
          <a:xfrm>
            <a:off x="4500563" y="5257800"/>
            <a:ext cx="2524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010</a:t>
            </a:r>
            <a:endParaRPr lang="en-US" altLang="en-US" sz="1200"/>
          </a:p>
        </p:txBody>
      </p:sp>
      <p:sp>
        <p:nvSpPr>
          <p:cNvPr id="98330" name="Rectangle 54"/>
          <p:cNvSpPr>
            <a:spLocks noChangeArrowheads="1"/>
          </p:cNvSpPr>
          <p:nvPr/>
        </p:nvSpPr>
        <p:spPr bwMode="auto">
          <a:xfrm>
            <a:off x="5078413" y="5257800"/>
            <a:ext cx="2524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000</a:t>
            </a:r>
            <a:endParaRPr lang="en-US" altLang="en-US" sz="1200"/>
          </a:p>
        </p:txBody>
      </p:sp>
      <p:sp>
        <p:nvSpPr>
          <p:cNvPr id="98331" name="Rectangle 55"/>
          <p:cNvSpPr>
            <a:spLocks noChangeArrowheads="1"/>
          </p:cNvSpPr>
          <p:nvPr/>
        </p:nvSpPr>
        <p:spPr bwMode="auto">
          <a:xfrm>
            <a:off x="5586413" y="5257800"/>
            <a:ext cx="2524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110</a:t>
            </a:r>
            <a:endParaRPr lang="en-US" altLang="en-US" sz="1200"/>
          </a:p>
        </p:txBody>
      </p:sp>
      <p:sp>
        <p:nvSpPr>
          <p:cNvPr id="98332" name="Line 56"/>
          <p:cNvSpPr>
            <a:spLocks noChangeShapeType="1"/>
          </p:cNvSpPr>
          <p:nvPr/>
        </p:nvSpPr>
        <p:spPr bwMode="auto">
          <a:xfrm flipH="1">
            <a:off x="1981200" y="43434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3" name="Line 57"/>
          <p:cNvSpPr>
            <a:spLocks noChangeShapeType="1"/>
          </p:cNvSpPr>
          <p:nvPr/>
        </p:nvSpPr>
        <p:spPr bwMode="auto">
          <a:xfrm flipH="1">
            <a:off x="1981200" y="46482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4" name="Line 58"/>
          <p:cNvSpPr>
            <a:spLocks noChangeShapeType="1"/>
          </p:cNvSpPr>
          <p:nvPr/>
        </p:nvSpPr>
        <p:spPr bwMode="auto">
          <a:xfrm flipH="1">
            <a:off x="1981200" y="49530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Line 59"/>
          <p:cNvSpPr>
            <a:spLocks noChangeShapeType="1"/>
          </p:cNvSpPr>
          <p:nvPr/>
        </p:nvSpPr>
        <p:spPr bwMode="auto">
          <a:xfrm flipH="1">
            <a:off x="1981200" y="5257800"/>
            <a:ext cx="2174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Text Box 60"/>
          <p:cNvSpPr txBox="1">
            <a:spLocks noChangeArrowheads="1"/>
          </p:cNvSpPr>
          <p:nvPr/>
        </p:nvSpPr>
        <p:spPr bwMode="auto">
          <a:xfrm>
            <a:off x="6172200" y="2514600"/>
            <a:ext cx="256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GRAY CODE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10 =&gt; +3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11 =&gt; +1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01 =&gt; -1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00 =&gt; -3</a:t>
            </a:r>
          </a:p>
        </p:txBody>
      </p:sp>
      <p:sp>
        <p:nvSpPr>
          <p:cNvPr id="98337" name="Text Box 61"/>
          <p:cNvSpPr txBox="1">
            <a:spLocks noChangeArrowheads="1"/>
          </p:cNvSpPr>
          <p:nvPr/>
        </p:nvSpPr>
        <p:spPr bwMode="auto">
          <a:xfrm>
            <a:off x="6484938" y="3962400"/>
            <a:ext cx="20764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GRAY CODE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100 =&gt; +7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101 =&gt; +5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111 =&gt; +3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110 =&gt; +1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010 =&gt; -1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011 =&gt; -3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001 =&gt; -5</a:t>
            </a:r>
          </a:p>
          <a:p>
            <a:pPr algn="ctr" eaLnBrk="1" hangingPunct="1">
              <a:spcBef>
                <a:spcPct val="10000"/>
              </a:spcBef>
            </a:pPr>
            <a:r>
              <a:rPr lang="en-US" altLang="en-US" sz="1400">
                <a:solidFill>
                  <a:srgbClr val="808080"/>
                </a:solidFill>
                <a:latin typeface="Arial" panose="020B0604020202020204" pitchFamily="34" charset="0"/>
              </a:rPr>
              <a:t>000 =&gt; -7</a:t>
            </a:r>
          </a:p>
        </p:txBody>
      </p:sp>
      <p:grpSp>
        <p:nvGrpSpPr>
          <p:cNvPr id="98338" name="Group 62"/>
          <p:cNvGrpSpPr>
            <a:grpSpLocks/>
          </p:cNvGrpSpPr>
          <p:nvPr/>
        </p:nvGrpSpPr>
        <p:grpSpPr bwMode="auto">
          <a:xfrm>
            <a:off x="1676400" y="1143000"/>
            <a:ext cx="4267200" cy="1401763"/>
            <a:chOff x="1056" y="720"/>
            <a:chExt cx="2688" cy="883"/>
          </a:xfrm>
        </p:grpSpPr>
        <p:sp>
          <p:nvSpPr>
            <p:cNvPr id="98342" name="Text Box 63"/>
            <p:cNvSpPr txBox="1">
              <a:spLocks noChangeArrowheads="1"/>
            </p:cNvSpPr>
            <p:nvPr/>
          </p:nvSpPr>
          <p:spPr bwMode="auto">
            <a:xfrm>
              <a:off x="1056" y="816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+1</a:t>
              </a:r>
              <a:endParaRPr lang="en-US" altLang="en-US" sz="1000"/>
            </a:p>
          </p:txBody>
        </p:sp>
        <p:sp>
          <p:nvSpPr>
            <p:cNvPr id="98343" name="Text Box 64"/>
            <p:cNvSpPr txBox="1">
              <a:spLocks noChangeArrowheads="1"/>
            </p:cNvSpPr>
            <p:nvPr/>
          </p:nvSpPr>
          <p:spPr bwMode="auto">
            <a:xfrm>
              <a:off x="1056" y="115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2"/>
                  </a:solidFill>
                </a:rPr>
                <a:t>-1</a:t>
              </a:r>
              <a:endParaRPr lang="en-US" altLang="en-US" sz="1000"/>
            </a:p>
          </p:txBody>
        </p:sp>
        <p:sp>
          <p:nvSpPr>
            <p:cNvPr id="98344" name="Line 65"/>
            <p:cNvSpPr>
              <a:spLocks noChangeShapeType="1"/>
            </p:cNvSpPr>
            <p:nvPr/>
          </p:nvSpPr>
          <p:spPr bwMode="auto">
            <a:xfrm>
              <a:off x="1392" y="720"/>
              <a:ext cx="0" cy="6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5" name="Line 66"/>
            <p:cNvSpPr>
              <a:spLocks noChangeShapeType="1"/>
            </p:cNvSpPr>
            <p:nvPr/>
          </p:nvSpPr>
          <p:spPr bwMode="auto">
            <a:xfrm flipH="1">
              <a:off x="1248" y="1200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6" name="Line 67"/>
            <p:cNvSpPr>
              <a:spLocks noChangeShapeType="1"/>
            </p:cNvSpPr>
            <p:nvPr/>
          </p:nvSpPr>
          <p:spPr bwMode="auto">
            <a:xfrm flipH="1">
              <a:off x="1248" y="864"/>
              <a:ext cx="1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7" name="Line 68"/>
            <p:cNvSpPr>
              <a:spLocks noChangeShapeType="1"/>
            </p:cNvSpPr>
            <p:nvPr/>
          </p:nvSpPr>
          <p:spPr bwMode="auto">
            <a:xfrm>
              <a:off x="2304" y="8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8" name="Line 69"/>
            <p:cNvSpPr>
              <a:spLocks noChangeShapeType="1"/>
            </p:cNvSpPr>
            <p:nvPr/>
          </p:nvSpPr>
          <p:spPr bwMode="auto">
            <a:xfrm flipV="1">
              <a:off x="3408" y="8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9" name="Line 70"/>
            <p:cNvSpPr>
              <a:spLocks noChangeShapeType="1"/>
            </p:cNvSpPr>
            <p:nvPr/>
          </p:nvSpPr>
          <p:spPr bwMode="auto">
            <a:xfrm>
              <a:off x="1392" y="864"/>
              <a:ext cx="91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0" name="Line 71"/>
            <p:cNvSpPr>
              <a:spLocks noChangeShapeType="1"/>
            </p:cNvSpPr>
            <p:nvPr/>
          </p:nvSpPr>
          <p:spPr bwMode="auto">
            <a:xfrm>
              <a:off x="2304" y="1248"/>
              <a:ext cx="7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1" name="Line 72"/>
            <p:cNvSpPr>
              <a:spLocks noChangeShapeType="1"/>
            </p:cNvSpPr>
            <p:nvPr/>
          </p:nvSpPr>
          <p:spPr bwMode="auto">
            <a:xfrm>
              <a:off x="3072" y="864"/>
              <a:ext cx="3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2" name="Line 73"/>
            <p:cNvSpPr>
              <a:spLocks noChangeShapeType="1"/>
            </p:cNvSpPr>
            <p:nvPr/>
          </p:nvSpPr>
          <p:spPr bwMode="auto">
            <a:xfrm>
              <a:off x="3408" y="1248"/>
              <a:ext cx="3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53" name="Rectangle 74"/>
            <p:cNvSpPr>
              <a:spLocks noChangeArrowheads="1"/>
            </p:cNvSpPr>
            <p:nvPr/>
          </p:nvSpPr>
          <p:spPr bwMode="auto">
            <a:xfrm>
              <a:off x="1483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200"/>
            </a:p>
          </p:txBody>
        </p:sp>
        <p:sp>
          <p:nvSpPr>
            <p:cNvPr id="98354" name="Rectangle 75"/>
            <p:cNvSpPr>
              <a:spLocks noChangeArrowheads="1"/>
            </p:cNvSpPr>
            <p:nvPr/>
          </p:nvSpPr>
          <p:spPr bwMode="auto">
            <a:xfrm>
              <a:off x="1801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200"/>
            </a:p>
          </p:txBody>
        </p:sp>
        <p:sp>
          <p:nvSpPr>
            <p:cNvPr id="98355" name="Rectangle 76"/>
            <p:cNvSpPr>
              <a:spLocks noChangeArrowheads="1"/>
            </p:cNvSpPr>
            <p:nvPr/>
          </p:nvSpPr>
          <p:spPr bwMode="auto">
            <a:xfrm>
              <a:off x="2213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200"/>
            </a:p>
          </p:txBody>
        </p:sp>
        <p:sp>
          <p:nvSpPr>
            <p:cNvPr id="98356" name="Rectangle 77"/>
            <p:cNvSpPr>
              <a:spLocks noChangeArrowheads="1"/>
            </p:cNvSpPr>
            <p:nvPr/>
          </p:nvSpPr>
          <p:spPr bwMode="auto">
            <a:xfrm>
              <a:off x="2487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200"/>
            </a:p>
          </p:txBody>
        </p:sp>
        <p:sp>
          <p:nvSpPr>
            <p:cNvPr id="98357" name="Rectangle 78"/>
            <p:cNvSpPr>
              <a:spLocks noChangeArrowheads="1"/>
            </p:cNvSpPr>
            <p:nvPr/>
          </p:nvSpPr>
          <p:spPr bwMode="auto">
            <a:xfrm>
              <a:off x="2854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200"/>
            </a:p>
          </p:txBody>
        </p:sp>
        <p:sp>
          <p:nvSpPr>
            <p:cNvPr id="98358" name="Rectangle 79"/>
            <p:cNvSpPr>
              <a:spLocks noChangeArrowheads="1"/>
            </p:cNvSpPr>
            <p:nvPr/>
          </p:nvSpPr>
          <p:spPr bwMode="auto">
            <a:xfrm>
              <a:off x="3218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200"/>
            </a:p>
          </p:txBody>
        </p:sp>
        <p:sp>
          <p:nvSpPr>
            <p:cNvPr id="98359" name="Rectangle 80"/>
            <p:cNvSpPr>
              <a:spLocks noChangeArrowheads="1"/>
            </p:cNvSpPr>
            <p:nvPr/>
          </p:nvSpPr>
          <p:spPr bwMode="auto">
            <a:xfrm>
              <a:off x="3538" y="148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200"/>
            </a:p>
          </p:txBody>
        </p:sp>
        <p:sp>
          <p:nvSpPr>
            <p:cNvPr id="98360" name="Line 81"/>
            <p:cNvSpPr>
              <a:spLocks noChangeShapeType="1"/>
            </p:cNvSpPr>
            <p:nvPr/>
          </p:nvSpPr>
          <p:spPr bwMode="auto">
            <a:xfrm>
              <a:off x="3072" y="864"/>
              <a:ext cx="0" cy="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39" name="Line 82"/>
          <p:cNvSpPr>
            <a:spLocks noChangeShapeType="1"/>
          </p:cNvSpPr>
          <p:nvPr/>
        </p:nvSpPr>
        <p:spPr bwMode="auto">
          <a:xfrm>
            <a:off x="4343400" y="4800600"/>
            <a:ext cx="60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40" name="Line 83"/>
          <p:cNvSpPr>
            <a:spLocks noChangeShapeType="1"/>
          </p:cNvSpPr>
          <p:nvPr/>
        </p:nvSpPr>
        <p:spPr bwMode="auto">
          <a:xfrm>
            <a:off x="5486400" y="4724400"/>
            <a:ext cx="0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D62D3CA-CAED-4057-AAD9-238E98DE70A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PAM - Bandwidth</a:t>
            </a:r>
          </a:p>
        </p:txBody>
      </p:sp>
      <p:sp>
        <p:nvSpPr>
          <p:cNvPr id="20480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371599"/>
            <a:ext cx="6923088" cy="4695569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BW (actually the entire PSD) doesn’t change 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with the number of levels </a:t>
            </a:r>
            <a:r>
              <a:rPr lang="en-US" dirty="0"/>
              <a:t>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So </a:t>
            </a:r>
            <a:r>
              <a:rPr lang="en-US" dirty="0"/>
              <a:t>we should use many bits per symbol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But then noise becomes more important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(Shannon strikes again!)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112741" y="1826744"/>
            <a:ext cx="3733800" cy="2800350"/>
            <a:chOff x="2209800" y="1752600"/>
            <a:chExt cx="3733800" cy="2800350"/>
          </a:xfrm>
        </p:grpSpPr>
        <p:pic>
          <p:nvPicPr>
            <p:cNvPr id="99332" name="Picture 4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752600"/>
              <a:ext cx="3733800" cy="280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3" name="Line 5"/>
            <p:cNvSpPr>
              <a:spLocks noChangeShapeType="1"/>
            </p:cNvSpPr>
            <p:nvPr/>
          </p:nvSpPr>
          <p:spPr bwMode="auto">
            <a:xfrm>
              <a:off x="3418367" y="3361664"/>
              <a:ext cx="0" cy="6858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6" name="Text Box 6"/>
            <p:cNvSpPr txBox="1">
              <a:spLocks noChangeArrowheads="1"/>
            </p:cNvSpPr>
            <p:nvPr/>
          </p:nvSpPr>
          <p:spPr bwMode="auto">
            <a:xfrm>
              <a:off x="3171825" y="2593975"/>
              <a:ext cx="1684338" cy="830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</a:rPr>
                <a:t>BAUD RATE</a:t>
              </a:r>
            </a:p>
          </p:txBody>
        </p:sp>
      </p:grp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F578742-0C1B-4E78-8230-82E1A959B77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ASK</a:t>
            </a:r>
          </a:p>
        </p:txBody>
      </p:sp>
      <p:sp>
        <p:nvSpPr>
          <p:cNvPr id="1843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8788" y="1638300"/>
            <a:ext cx="8401050" cy="45418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 smtClean="0"/>
              <a:t>What about Amplitude Shift Keying  -  ASK ?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								2 bits  / symbol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generalizes </a:t>
            </a:r>
            <a:r>
              <a:rPr lang="en-US" altLang="en-US" sz="2000" dirty="0" smtClean="0"/>
              <a:t>OOK </a:t>
            </a:r>
            <a:r>
              <a:rPr lang="en-US" altLang="en-US" sz="2000" dirty="0" smtClean="0"/>
              <a:t>in the same way that PAM generalized NRZ</a:t>
            </a:r>
            <a:endParaRPr lang="en-US" altLang="en-US" sz="2000" dirty="0" smtClean="0">
              <a:solidFill>
                <a:schemeClr val="accent1"/>
              </a:solidFill>
            </a:endParaRPr>
          </a:p>
          <a:p>
            <a:r>
              <a:rPr lang="en-US" altLang="en-US" sz="2000" dirty="0" smtClean="0"/>
              <a:t>not </a:t>
            </a:r>
            <a:r>
              <a:rPr lang="en-US" altLang="en-US" sz="2000" dirty="0" smtClean="0"/>
              <a:t>widely used since hard to differentiate between </a:t>
            </a:r>
            <a:r>
              <a:rPr lang="en-US" altLang="en-US" sz="2000" dirty="0" smtClean="0"/>
              <a:t>levels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when there is noise</a:t>
            </a:r>
            <a:endParaRPr lang="en-US" altLang="en-US" sz="2000" dirty="0" smtClean="0"/>
          </a:p>
          <a:p>
            <a:pPr marL="0" indent="0">
              <a:buNone/>
            </a:pPr>
            <a:r>
              <a:rPr lang="en-US" altLang="en-US" dirty="0" smtClean="0">
                <a:solidFill>
                  <a:srgbClr val="002060"/>
                </a:solidFill>
              </a:rPr>
              <a:t>How do we find the amplitude of a sine?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974642"/>
              </p:ext>
            </p:extLst>
          </p:nvPr>
        </p:nvGraphicFramePr>
        <p:xfrm>
          <a:off x="623243" y="2291688"/>
          <a:ext cx="4965700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" name="VISIO" r:id="rId3" imgW="6437520" imgH="4608720" progId="Visio.Drawing.5">
                  <p:embed/>
                </p:oleObj>
              </mc:Choice>
              <mc:Fallback>
                <p:oleObj name="VISIO" r:id="rId3" imgW="6437520" imgH="46087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43" y="2291688"/>
                        <a:ext cx="4965700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Line 9"/>
          <p:cNvSpPr>
            <a:spLocks noChangeShapeType="1"/>
          </p:cNvSpPr>
          <p:nvPr/>
        </p:nvSpPr>
        <p:spPr bwMode="auto">
          <a:xfrm>
            <a:off x="89843" y="3206088"/>
            <a:ext cx="6096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6FB70C3-063F-4D30-B7C2-E0197100519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FSK</a:t>
            </a:r>
          </a:p>
        </p:txBody>
      </p:sp>
      <p:sp>
        <p:nvSpPr>
          <p:cNvPr id="17412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50838" y="1262062"/>
            <a:ext cx="8274050" cy="49514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What can we do about noise?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If we use </a:t>
            </a:r>
            <a:r>
              <a:rPr lang="en-US" altLang="en-US" sz="2000" i="1" dirty="0" smtClean="0"/>
              <a:t>frequency diversity</a:t>
            </a:r>
            <a:r>
              <a:rPr lang="en-US" altLang="en-US" sz="2000" dirty="0" smtClean="0"/>
              <a:t> we can gain 3 dB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Use two independent OOKs with the same information</a:t>
            </a:r>
          </a:p>
          <a:p>
            <a:pPr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                                                                                               (no DC)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This is FSK - Frequency Shift Keying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We maintain </a:t>
            </a:r>
            <a:r>
              <a:rPr lang="en-US" altLang="en-US" i="1" dirty="0" smtClean="0"/>
              <a:t>continuous phase </a:t>
            </a:r>
            <a:r>
              <a:rPr lang="en-US" altLang="en-US" dirty="0" smtClean="0"/>
              <a:t>for minimum bandwidth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 smtClean="0"/>
              <a:t>Note </a:t>
            </a:r>
            <a:r>
              <a:rPr lang="en-US" altLang="en-US" sz="2000" dirty="0" smtClean="0"/>
              <a:t>that sinusoids are orthogonal – but only over long times !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66800" y="2971800"/>
          <a:ext cx="60388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" name="VISIO" r:id="rId3" imgW="7351920" imgH="1865520" progId="Visio.Drawing.5">
                  <p:embed/>
                </p:oleObj>
              </mc:Choice>
              <mc:Fallback>
                <p:oleObj name="VISIO" r:id="rId3" imgW="7351920" imgH="18655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6038850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914400" y="3352800"/>
            <a:ext cx="6477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4BB2077-02DE-42F3-9811-48264595327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FSK in the frequency domain</a:t>
            </a:r>
            <a:endParaRPr lang="en-US" dirty="0"/>
          </a:p>
        </p:txBody>
      </p:sp>
      <p:sp>
        <p:nvSpPr>
          <p:cNvPr id="19460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42950" y="1638300"/>
            <a:ext cx="7658100" cy="43815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FSK is based on orthogonality of sinusoids of different frequencies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altLang="en-US" sz="2000" dirty="0" smtClean="0"/>
              <a:t>	make </a:t>
            </a:r>
            <a:r>
              <a:rPr lang="en-US" altLang="en-US" sz="2000" dirty="0" smtClean="0"/>
              <a:t>decision only if there </a:t>
            </a:r>
            <a:r>
              <a:rPr lang="en-US" altLang="en-US" sz="2000" i="1" dirty="0" smtClean="0"/>
              <a:t>is</a:t>
            </a:r>
            <a:r>
              <a:rPr lang="en-US" altLang="en-US" sz="2000" dirty="0" smtClean="0"/>
              <a:t> energy at f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but </a:t>
            </a:r>
            <a:r>
              <a:rPr lang="en-US" altLang="en-US" sz="2000" i="1" dirty="0" smtClean="0"/>
              <a:t>not</a:t>
            </a:r>
            <a:r>
              <a:rPr lang="en-US" altLang="en-US" sz="2000" dirty="0" smtClean="0"/>
              <a:t> at f</a:t>
            </a:r>
            <a:r>
              <a:rPr lang="en-US" altLang="en-US" sz="2000" baseline="-25000" dirty="0" smtClean="0"/>
              <a:t>2</a:t>
            </a:r>
            <a:endParaRPr lang="en-US" altLang="en-US" sz="2000" dirty="0" smtClean="0"/>
          </a:p>
          <a:p>
            <a:pPr marL="0" indent="0" defTabSz="463550">
              <a:buNone/>
            </a:pPr>
            <a:r>
              <a:rPr lang="en-US" altLang="en-US" sz="2000" dirty="0" smtClean="0"/>
              <a:t>The uncertainty </a:t>
            </a:r>
            <a:r>
              <a:rPr lang="en-US" altLang="en-US" sz="2000" dirty="0" smtClean="0"/>
              <a:t>theorem says </a:t>
            </a:r>
            <a:r>
              <a:rPr lang="en-US" altLang="en-US" sz="2000" dirty="0" smtClean="0"/>
              <a:t>that the uncertainty in frequency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is inversely proportional to the time </a:t>
            </a:r>
            <a:r>
              <a:rPr lang="en-US" altLang="en-US" dirty="0" err="1" smtClean="0"/>
              <a:t>duarion</a:t>
            </a:r>
            <a:endParaRPr lang="en-US" altLang="en-US" dirty="0" smtClean="0"/>
          </a:p>
          <a:p>
            <a:pPr marL="0" indent="0" defTabSz="463550">
              <a:buNone/>
            </a:pPr>
            <a:r>
              <a:rPr lang="en-US" altLang="en-US" sz="2000" dirty="0" smtClean="0"/>
              <a:t>So when we leave a frequency for a short amount of time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its spectrum is not a line – but a </a:t>
            </a:r>
            <a:r>
              <a:rPr lang="en-US" altLang="en-US" dirty="0" err="1" smtClean="0"/>
              <a:t>sinc</a:t>
            </a:r>
            <a:r>
              <a:rPr lang="en-US" altLang="en-US" dirty="0" smtClean="0"/>
              <a:t>!</a:t>
            </a:r>
            <a:endParaRPr lang="en-US" altLang="en-US" sz="2000" dirty="0" smtClean="0"/>
          </a:p>
          <a:p>
            <a:pPr defTabSz="463550">
              <a:spcBef>
                <a:spcPts val="0"/>
              </a:spcBef>
            </a:pPr>
            <a:endParaRPr lang="en-US" altLang="en-US" sz="2000" dirty="0" smtClean="0"/>
          </a:p>
          <a:p>
            <a:pPr defTabSz="463550">
              <a:spcBef>
                <a:spcPts val="0"/>
              </a:spcBef>
            </a:pPr>
            <a:endParaRPr lang="en-US" altLang="en-US" dirty="0"/>
          </a:p>
          <a:p>
            <a:pPr defTabSz="463550">
              <a:spcBef>
                <a:spcPts val="0"/>
              </a:spcBef>
            </a:pPr>
            <a:endParaRPr lang="en-US" altLang="en-US" sz="2000" dirty="0" smtClean="0"/>
          </a:p>
          <a:p>
            <a:pPr defTabSz="463550">
              <a:spcBef>
                <a:spcPts val="0"/>
              </a:spcBef>
            </a:pPr>
            <a:endParaRPr lang="en-US" altLang="en-US" dirty="0"/>
          </a:p>
          <a:p>
            <a:pPr defTabSz="463550">
              <a:spcBef>
                <a:spcPts val="0"/>
              </a:spcBef>
            </a:pPr>
            <a:endParaRPr lang="en-US" altLang="en-US" sz="2000" dirty="0" smtClean="0"/>
          </a:p>
          <a:p>
            <a:pPr defTabSz="463550">
              <a:spcBef>
                <a:spcPts val="0"/>
              </a:spcBef>
            </a:pPr>
            <a:endParaRPr lang="en-US" altLang="en-US" dirty="0"/>
          </a:p>
          <a:p>
            <a:pPr defTabSz="463550">
              <a:spcBef>
                <a:spcPts val="0"/>
              </a:spcBef>
            </a:pPr>
            <a:endParaRPr lang="en-US" altLang="en-US" sz="2000" dirty="0" smtClean="0"/>
          </a:p>
          <a:p>
            <a:pPr defTabSz="463550">
              <a:spcBef>
                <a:spcPts val="0"/>
              </a:spcBef>
            </a:pPr>
            <a:endParaRPr lang="en-US" altLang="en-US" dirty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altLang="en-US" sz="2000" dirty="0" smtClean="0"/>
              <a:t>So </a:t>
            </a:r>
            <a:r>
              <a:rPr lang="en-US" altLang="en-US" sz="2000" dirty="0" smtClean="0"/>
              <a:t>FSK is robust but slow  (Shannon strikes again!)</a:t>
            </a:r>
          </a:p>
          <a:p>
            <a:pPr>
              <a:spcBef>
                <a:spcPts val="0"/>
              </a:spcBef>
            </a:pPr>
            <a:endParaRPr lang="en-US" altLang="en-US" sz="2000" dirty="0" smtClean="0"/>
          </a:p>
          <a:p>
            <a:pPr>
              <a:spcBef>
                <a:spcPts val="0"/>
              </a:spcBef>
            </a:pPr>
            <a:endParaRPr lang="en-US" altLang="en-US" dirty="0" smtClean="0"/>
          </a:p>
          <a:p>
            <a:pPr>
              <a:spcBef>
                <a:spcPts val="0"/>
              </a:spcBef>
            </a:pPr>
            <a:endParaRPr lang="en-US" altLang="en-US" dirty="0" smtClean="0"/>
          </a:p>
          <a:p>
            <a:pPr>
              <a:spcBef>
                <a:spcPts val="0"/>
              </a:spcBef>
            </a:pPr>
            <a:endParaRPr lang="en-US" altLang="en-US" dirty="0" smtClean="0"/>
          </a:p>
          <a:p>
            <a:pPr>
              <a:spcBef>
                <a:spcPts val="0"/>
              </a:spcBef>
            </a:pPr>
            <a:endParaRPr lang="en-US" altLang="en-US" dirty="0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8580"/>
              </p:ext>
            </p:extLst>
          </p:nvPr>
        </p:nvGraphicFramePr>
        <p:xfrm>
          <a:off x="2115403" y="3990833"/>
          <a:ext cx="413385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" name="VISIO" r:id="rId3" imgW="5299920" imgH="2779920" progId="Visio.Drawing.5">
                  <p:embed/>
                </p:oleObj>
              </mc:Choice>
              <mc:Fallback>
                <p:oleObj name="VISIO" r:id="rId3" imgW="5299920" imgH="27799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403" y="3990833"/>
                        <a:ext cx="413385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2AE508F-BA70-4CB9-85C0-E57D7AD6E08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PSK</a:t>
            </a:r>
          </a:p>
        </p:txBody>
      </p:sp>
      <p:sp>
        <p:nvSpPr>
          <p:cNvPr id="20485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68288" y="1638300"/>
            <a:ext cx="8655050" cy="44307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 smtClean="0"/>
              <a:t>What about sinusoids of the same frequency but different phases?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dirty="0" smtClean="0"/>
          </a:p>
          <a:p>
            <a:pPr>
              <a:spcBef>
                <a:spcPct val="0"/>
              </a:spcBef>
              <a:buNone/>
            </a:pPr>
            <a:r>
              <a:rPr lang="en-US" altLang="en-US" dirty="0" smtClean="0"/>
              <a:t>Correlations reliable after a single </a:t>
            </a:r>
            <a:r>
              <a:rPr lang="en-US" altLang="en-US" dirty="0" smtClean="0"/>
              <a:t>cycle (∫sin(</a:t>
            </a:r>
            <a:r>
              <a:rPr lang="el-GR" altLang="en-US" dirty="0" smtClean="0"/>
              <a:t>ω</a:t>
            </a:r>
            <a:r>
              <a:rPr lang="en-US" altLang="en-US" dirty="0" smtClean="0"/>
              <a:t>t</a:t>
            </a:r>
            <a:r>
              <a:rPr lang="en-US" altLang="en-US" dirty="0"/>
              <a:t>) cos(</a:t>
            </a:r>
            <a:r>
              <a:rPr lang="el-GR" altLang="en-US" dirty="0"/>
              <a:t>ω</a:t>
            </a:r>
            <a:r>
              <a:rPr lang="en-US" altLang="en-US" dirty="0" smtClean="0"/>
              <a:t>t) </a:t>
            </a:r>
            <a:r>
              <a:rPr lang="en-US" altLang="en-US" dirty="0" err="1" smtClean="0"/>
              <a:t>dt</a:t>
            </a:r>
            <a:r>
              <a:rPr lang="en-US" altLang="en-US" dirty="0" smtClean="0"/>
              <a:t> = 0 on 1 cycle!)</a:t>
            </a:r>
            <a:endParaRPr lang="en-US" altLang="en-US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dirty="0" smtClean="0"/>
              <a:t>So let’s try BPSK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                                                                </a:t>
            </a:r>
            <a:r>
              <a:rPr lang="en-US" altLang="en-US" sz="1200" dirty="0" smtClean="0"/>
              <a:t>1 bit / symbol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 smtClean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 smtClean="0"/>
              <a:t>or QPSK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 smtClean="0"/>
              <a:t>                                                                                                                                           2 bits  / symbol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 smtClean="0"/>
              <a:t>							           Bell 212 2W 1200 bps</a:t>
            </a:r>
          </a:p>
          <a:p>
            <a:pPr>
              <a:buFont typeface="Wingdings" pitchFamily="2" charset="2"/>
              <a:buNone/>
            </a:pPr>
            <a:r>
              <a:rPr lang="en-US" altLang="en-US" sz="1200" dirty="0" smtClean="0"/>
              <a:t>							           V.22</a:t>
            </a:r>
            <a:endParaRPr lang="en-US" altLang="en-US" dirty="0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14413" y="3200400"/>
          <a:ext cx="48768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5" name="VISIO" r:id="rId3" imgW="3694320" imgH="1179720" progId="Visio.Drawing.5">
                  <p:embed/>
                </p:oleObj>
              </mc:Choice>
              <mc:Fallback>
                <p:oleObj name="VISIO" r:id="rId3" imgW="3694320" imgH="11797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200400"/>
                        <a:ext cx="48768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127125" y="5105400"/>
          <a:ext cx="49530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6" name="VISIO" r:id="rId5" imgW="6437520" imgH="1636920" progId="Visio.Drawing.5">
                  <p:embed/>
                </p:oleObj>
              </mc:Choice>
              <mc:Fallback>
                <p:oleObj name="VISIO" r:id="rId5" imgW="6437520" imgH="1636920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105400"/>
                        <a:ext cx="495300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B408D0C-BF72-4AFB-9076-762E663BD8F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QAM</a:t>
            </a:r>
          </a:p>
        </p:txBody>
      </p:sp>
      <p:sp>
        <p:nvSpPr>
          <p:cNvPr id="21508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42950" y="1638300"/>
            <a:ext cx="7658100" cy="43815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 smtClean="0"/>
              <a:t>Finally, we can combine PSK and ASK (but not FSK</a:t>
            </a:r>
            <a:r>
              <a:rPr lang="en-US" altLang="en-US" sz="2000" dirty="0" smtClean="0"/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by changing both the amplitude and the phase</a:t>
            </a:r>
            <a:endParaRPr lang="en-US" altLang="en-US" sz="2000" dirty="0" smtClean="0"/>
          </a:p>
          <a:p>
            <a:pPr>
              <a:buFont typeface="Wingdings" pitchFamily="2" charset="2"/>
              <a:buNone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accent1"/>
                </a:solidFill>
              </a:rPr>
              <a:t>							              </a:t>
            </a:r>
            <a:r>
              <a:rPr lang="en-US" altLang="en-US" sz="1000" dirty="0" smtClean="0"/>
              <a:t>2 bits per symbol</a:t>
            </a:r>
            <a:endParaRPr lang="en-US" altLang="en-US" sz="14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dirty="0" smtClean="0"/>
              <a:t>This is called </a:t>
            </a:r>
            <a:r>
              <a:rPr lang="en-US" altLang="en-US" b="1" dirty="0" smtClean="0"/>
              <a:t>Q</a:t>
            </a:r>
            <a:r>
              <a:rPr lang="en-US" altLang="en-US" dirty="0" smtClean="0"/>
              <a:t>uadrature </a:t>
            </a:r>
            <a:r>
              <a:rPr lang="en-US" altLang="en-US" b="1" dirty="0" smtClean="0"/>
              <a:t>A</a:t>
            </a:r>
            <a:r>
              <a:rPr lang="en-US" altLang="en-US" dirty="0" smtClean="0"/>
              <a:t>mplitude </a:t>
            </a:r>
            <a:r>
              <a:rPr lang="en-US" altLang="en-US" b="1" dirty="0" smtClean="0"/>
              <a:t>M</a:t>
            </a:r>
            <a:r>
              <a:rPr lang="en-US" altLang="en-US" dirty="0" smtClean="0"/>
              <a:t>odulation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dirty="0" smtClean="0"/>
              <a:t>This </a:t>
            </a:r>
            <a:r>
              <a:rPr lang="en-US" altLang="en-US" dirty="0" smtClean="0"/>
              <a:t>is getting confusing</a:t>
            </a:r>
          </a:p>
          <a:p>
            <a:endParaRPr lang="en-US" altLang="en-US" dirty="0" smtClean="0"/>
          </a:p>
          <a:p>
            <a:endParaRPr lang="en-US" altLang="en-US" sz="1600" dirty="0" smtClean="0"/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378389"/>
              </p:ext>
            </p:extLst>
          </p:nvPr>
        </p:nvGraphicFramePr>
        <p:xfrm>
          <a:off x="990600" y="2574880"/>
          <a:ext cx="6437313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8" name="VISIO" r:id="rId3" imgW="6437520" imgH="2779920" progId="Visio.Drawing.5">
                  <p:embed/>
                </p:oleObj>
              </mc:Choice>
              <mc:Fallback>
                <p:oleObj name="VISIO" r:id="rId3" imgW="6437520" imgH="27799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74880"/>
                        <a:ext cx="6437313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E5FAA8F-92CA-4D82-A193-486047B1503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 defTabSz="363538">
              <a:buNone/>
            </a:pPr>
            <a:r>
              <a:rPr lang="en-US" dirty="0"/>
              <a:t>We can assume that </a:t>
            </a:r>
          </a:p>
          <a:p>
            <a:pPr defTabSz="363538">
              <a:spcBef>
                <a:spcPts val="0"/>
              </a:spcBef>
            </a:pPr>
            <a:r>
              <a:rPr lang="en-US" dirty="0"/>
              <a:t>	the desired signal x   and </a:t>
            </a:r>
          </a:p>
          <a:p>
            <a:pPr defTabSz="363538">
              <a:spcBef>
                <a:spcPts val="0"/>
              </a:spcBef>
            </a:pPr>
            <a:r>
              <a:rPr lang="en-US" dirty="0"/>
              <a:t>	the noise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are </a:t>
            </a:r>
            <a:r>
              <a:rPr lang="en-US" i="1" dirty="0" smtClean="0"/>
              <a:t>uncorrelated</a:t>
            </a:r>
          </a:p>
          <a:p>
            <a:pPr marL="0" indent="0" defTabSz="363538">
              <a:spcBef>
                <a:spcPts val="1200"/>
              </a:spcBef>
              <a:buNone/>
            </a:pPr>
            <a:r>
              <a:rPr lang="en-US" dirty="0" smtClean="0"/>
              <a:t>By </a:t>
            </a:r>
            <a:r>
              <a:rPr lang="en-US" dirty="0"/>
              <a:t>finding the maximum </a:t>
            </a:r>
            <a:r>
              <a:rPr lang="en-US" dirty="0" smtClean="0"/>
              <a:t>cross-correlation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between q and y=</a:t>
            </a:r>
            <a:r>
              <a:rPr lang="en-US" dirty="0" err="1" smtClean="0"/>
              <a:t>x+q</a:t>
            </a:r>
            <a:r>
              <a:rPr lang="en-US" dirty="0" smtClean="0"/>
              <a:t>’ (which only looks for q!)</a:t>
            </a: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we </a:t>
            </a:r>
            <a:r>
              <a:rPr lang="en-US" dirty="0"/>
              <a:t>can determine </a:t>
            </a:r>
            <a:r>
              <a:rPr lang="en-US" i="1" dirty="0"/>
              <a:t>m </a:t>
            </a:r>
            <a:r>
              <a:rPr lang="en-US" dirty="0"/>
              <a:t>and thus </a:t>
            </a:r>
            <a:r>
              <a:rPr lang="en-US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</a:t>
            </a:r>
            <a:endParaRPr lang="en-US" b="1" baseline="-25000" dirty="0"/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But how do we find </a:t>
            </a:r>
            <a:r>
              <a:rPr lang="en-US" sz="2000" i="1" dirty="0" smtClean="0"/>
              <a:t>a</a:t>
            </a:r>
            <a:r>
              <a:rPr lang="en-US" sz="2000" dirty="0" smtClean="0"/>
              <a:t> ?</a:t>
            </a:r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Estimate   x*</a:t>
            </a:r>
            <a:r>
              <a:rPr lang="en-US" sz="2400" b="1" baseline="-25000" dirty="0" smtClean="0"/>
              <a:t>n</a:t>
            </a:r>
            <a:r>
              <a:rPr lang="en-US" sz="2000" dirty="0" smtClean="0"/>
              <a:t> = </a:t>
            </a:r>
            <a:r>
              <a:rPr lang="en-US" sz="2000" dirty="0" err="1" smtClean="0"/>
              <a:t>y</a:t>
            </a:r>
            <a:r>
              <a:rPr lang="en-US" sz="2400" b="1" baseline="-25000" dirty="0" err="1" smtClean="0"/>
              <a:t>n</a:t>
            </a:r>
            <a:r>
              <a:rPr lang="en-US" sz="2000" dirty="0" smtClean="0"/>
              <a:t> - c </a:t>
            </a:r>
            <a:r>
              <a:rPr lang="en-US" sz="2000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</a:t>
            </a:r>
            <a:r>
              <a:rPr lang="en-US" sz="2400" b="1" i="1" baseline="-25000" dirty="0"/>
              <a:t>m</a:t>
            </a:r>
            <a:r>
              <a:rPr lang="en-US" sz="2400" b="1" baseline="-25000" dirty="0" smtClean="0"/>
              <a:t>   </a:t>
            </a:r>
            <a:r>
              <a:rPr lang="en-US" sz="2000" dirty="0" smtClean="0"/>
              <a:t>=   </a:t>
            </a:r>
            <a:r>
              <a:rPr lang="en-US" sz="2000" dirty="0" err="1" smtClean="0"/>
              <a:t>x</a:t>
            </a:r>
            <a:r>
              <a:rPr lang="en-US" sz="2400" b="1" baseline="-25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(a</a:t>
            </a:r>
            <a:r>
              <a:rPr lang="en-US" sz="2000" i="1" dirty="0" smtClean="0"/>
              <a:t>-</a:t>
            </a:r>
            <a:r>
              <a:rPr lang="en-US" sz="2000" dirty="0" smtClean="0"/>
              <a:t>c</a:t>
            </a:r>
            <a:r>
              <a:rPr lang="en-US" sz="2000" i="1" dirty="0" smtClean="0"/>
              <a:t>)</a:t>
            </a:r>
            <a:r>
              <a:rPr lang="en-US" sz="2000" dirty="0" smtClean="0"/>
              <a:t> </a:t>
            </a:r>
            <a:r>
              <a:rPr lang="en-US" sz="2000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73321" y="4638226"/>
            <a:ext cx="5035737" cy="1836715"/>
            <a:chOff x="2397599" y="2817042"/>
            <a:chExt cx="5035737" cy="183671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397599" y="2817042"/>
              <a:ext cx="304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+mn-lt"/>
                </a:rPr>
                <a:t>x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97599" y="3493294"/>
              <a:ext cx="304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 smtClean="0">
                  <a:solidFill>
                    <a:schemeClr val="bg2"/>
                  </a:solidFill>
                  <a:latin typeface="+mn-lt"/>
                </a:rPr>
                <a:t>q</a:t>
              </a:r>
              <a:endParaRPr lang="en-US" altLang="en-US" sz="24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4380387" y="2910682"/>
              <a:ext cx="365125" cy="32702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559774" y="2912269"/>
              <a:ext cx="0" cy="3238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4378799" y="3071019"/>
              <a:ext cx="3571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702399" y="3071019"/>
              <a:ext cx="1676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735987" y="3071019"/>
              <a:ext cx="131921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6056787" y="2926557"/>
              <a:ext cx="365125" cy="32543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236174" y="2913857"/>
              <a:ext cx="0" cy="3238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6055199" y="3072607"/>
              <a:ext cx="3571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5963218" y="3063037"/>
              <a:ext cx="2524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2060"/>
                  </a:solidFill>
                  <a:latin typeface="+mn-lt"/>
                </a:rPr>
                <a:t>-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540599" y="3493294"/>
              <a:ext cx="533400" cy="46166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 smtClean="0">
                  <a:solidFill>
                    <a:schemeClr val="bg2"/>
                  </a:solidFill>
                  <a:latin typeface="+mn-lt"/>
                </a:rPr>
                <a:t>a</a:t>
              </a:r>
              <a:endParaRPr lang="en-US" altLang="en-US" sz="24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702399" y="3707607"/>
              <a:ext cx="8382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4073999" y="3707607"/>
              <a:ext cx="4857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559774" y="3236119"/>
              <a:ext cx="0" cy="4714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235799" y="3707607"/>
              <a:ext cx="0" cy="685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235799" y="4393407"/>
              <a:ext cx="19050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5674199" y="4393407"/>
              <a:ext cx="5619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6236174" y="3236119"/>
              <a:ext cx="0" cy="1157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6412387" y="3072607"/>
              <a:ext cx="4857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6898161" y="2869407"/>
              <a:ext cx="5351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x*</a:t>
              </a:r>
              <a:endParaRPr lang="en-US" altLang="en-US" sz="2400" dirty="0">
                <a:latin typeface="+mn-lt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>
              <a:off x="3692999" y="30726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5521799" y="3071019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6664799" y="30726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4073999" y="43934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5978999" y="43934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3007199" y="37076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>
              <a:off x="4378799" y="3707607"/>
              <a:ext cx="762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39" name="Line 62"/>
            <p:cNvSpPr>
              <a:spLocks noChangeShapeType="1"/>
            </p:cNvSpPr>
            <p:nvPr/>
          </p:nvSpPr>
          <p:spPr bwMode="auto">
            <a:xfrm flipV="1">
              <a:off x="4966174" y="3990182"/>
              <a:ext cx="1023938" cy="66357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+mn-lt"/>
              </a:endParaRP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5155087" y="4162574"/>
              <a:ext cx="533400" cy="4616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 smtClean="0">
                  <a:solidFill>
                    <a:schemeClr val="bg2"/>
                  </a:solidFill>
                  <a:latin typeface="+mn-lt"/>
                </a:rPr>
                <a:t>c</a:t>
              </a:r>
              <a:endParaRPr lang="en-US" altLang="en-US" sz="2400" dirty="0">
                <a:solidFill>
                  <a:schemeClr val="bg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750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secret math behind it all</a:t>
            </a:r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4513" y="1519238"/>
            <a:ext cx="8410575" cy="4849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/>
              <a:t>Remember the </a:t>
            </a:r>
            <a:r>
              <a:rPr lang="en-US" altLang="en-US" dirty="0" smtClean="0"/>
              <a:t>Hilbert Transform?</a:t>
            </a:r>
            <a:endParaRPr lang="en-US" altLang="en-US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/>
              <a:t>		x(t</a:t>
            </a:r>
            <a:r>
              <a:rPr lang="en-US" altLang="en-US" sz="2400" dirty="0" smtClean="0"/>
              <a:t>) = A(t) cos </a:t>
            </a:r>
            <a:r>
              <a:rPr lang="en-US" altLang="en-US" sz="2800" dirty="0" smtClean="0"/>
              <a:t>(</a:t>
            </a:r>
            <a:r>
              <a:rPr lang="en-US" altLang="en-US" sz="2400" dirty="0" smtClean="0"/>
              <a:t> 2</a:t>
            </a:r>
            <a:r>
              <a:rPr lang="en-US" altLang="en-US" sz="2400" dirty="0" smtClean="0">
                <a:latin typeface="Symbol" panose="05050102010706020507" pitchFamily="18" charset="2"/>
              </a:rPr>
              <a:t> </a:t>
            </a:r>
            <a:r>
              <a:rPr lang="en-US" altLang="en-US" sz="2800" dirty="0" smtClean="0">
                <a:latin typeface="Symbol" panose="05050102010706020507" pitchFamily="18" charset="2"/>
              </a:rPr>
              <a:t>p</a:t>
            </a:r>
            <a:r>
              <a:rPr lang="en-US" altLang="en-US" sz="2400" dirty="0" smtClean="0"/>
              <a:t> f</a:t>
            </a:r>
            <a:r>
              <a:rPr lang="en-US" altLang="en-US" sz="2400" baseline="-25000" dirty="0" smtClean="0"/>
              <a:t>c</a:t>
            </a:r>
            <a:r>
              <a:rPr lang="en-US" altLang="en-US" sz="2400" dirty="0" smtClean="0"/>
              <a:t> t + </a:t>
            </a:r>
            <a:r>
              <a:rPr lang="en-US" altLang="en-US" sz="2400" dirty="0" smtClean="0">
                <a:latin typeface="Symbol" panose="05050102010706020507" pitchFamily="18" charset="2"/>
              </a:rPr>
              <a:t>f</a:t>
            </a:r>
            <a:r>
              <a:rPr lang="en-US" altLang="en-US" sz="2400" dirty="0" smtClean="0"/>
              <a:t>(t) </a:t>
            </a:r>
            <a:r>
              <a:rPr lang="en-US" altLang="en-US" sz="2800" dirty="0" smtClean="0"/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		</a:t>
            </a:r>
            <a:r>
              <a:rPr lang="en-US" altLang="en-US" sz="2400" dirty="0" smtClean="0"/>
              <a:t>y(t</a:t>
            </a:r>
            <a:r>
              <a:rPr lang="en-US" altLang="en-US" sz="2400" dirty="0"/>
              <a:t>) = A(t) </a:t>
            </a:r>
            <a:r>
              <a:rPr lang="en-US" altLang="en-US" sz="2400" dirty="0" smtClean="0"/>
              <a:t> sin </a:t>
            </a:r>
            <a:r>
              <a:rPr lang="en-US" altLang="en-US" sz="2800" dirty="0"/>
              <a:t>(</a:t>
            </a:r>
            <a:r>
              <a:rPr lang="en-US" altLang="en-US" sz="2400" dirty="0"/>
              <a:t> 2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</a:rPr>
              <a:t>p</a:t>
            </a:r>
            <a:r>
              <a:rPr lang="en-US" altLang="en-US" sz="2400" dirty="0"/>
              <a:t> f</a:t>
            </a:r>
            <a:r>
              <a:rPr lang="en-US" altLang="en-US" sz="2400" baseline="-25000" dirty="0"/>
              <a:t>c</a:t>
            </a:r>
            <a:r>
              <a:rPr lang="en-US" altLang="en-US" sz="2400" dirty="0"/>
              <a:t> t + </a:t>
            </a:r>
            <a:r>
              <a:rPr lang="en-US" altLang="en-US" sz="2400" dirty="0">
                <a:latin typeface="Symbol" panose="05050102010706020507" pitchFamily="18" charset="2"/>
              </a:rPr>
              <a:t>f</a:t>
            </a:r>
            <a:r>
              <a:rPr lang="en-US" altLang="en-US" sz="2400" dirty="0"/>
              <a:t>(t) </a:t>
            </a:r>
            <a:r>
              <a:rPr lang="en-US" altLang="en-US" sz="2800" dirty="0"/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A(t</a:t>
            </a:r>
            <a:r>
              <a:rPr lang="en-US" altLang="en-US" dirty="0" smtClean="0"/>
              <a:t>) is the </a:t>
            </a:r>
            <a:r>
              <a:rPr lang="en-US" altLang="en-US" i="1" dirty="0" smtClean="0"/>
              <a:t>instantaneous </a:t>
            </a:r>
            <a:r>
              <a:rPr lang="en-US" altLang="en-US" i="1" dirty="0" smtClean="0"/>
              <a:t>amplitude, </a:t>
            </a:r>
            <a:r>
              <a:rPr lang="en-US" altLang="en-US" dirty="0" smtClean="0">
                <a:latin typeface="Symbol" panose="05050102010706020507" pitchFamily="18" charset="2"/>
              </a:rPr>
              <a:t>f</a:t>
            </a:r>
            <a:r>
              <a:rPr lang="en-US" altLang="en-US" dirty="0" smtClean="0"/>
              <a:t>(t</a:t>
            </a:r>
            <a:r>
              <a:rPr lang="en-US" altLang="en-US" dirty="0" smtClean="0"/>
              <a:t>) is the </a:t>
            </a:r>
            <a:r>
              <a:rPr lang="en-US" altLang="en-US" i="1" dirty="0" smtClean="0"/>
              <a:t>instantaneous phase</a:t>
            </a:r>
          </a:p>
          <a:p>
            <a:pPr>
              <a:buNone/>
            </a:pPr>
            <a:r>
              <a:rPr lang="en-US" altLang="en-US" dirty="0" smtClean="0"/>
              <a:t>This can be used to demodulate analog/digital communications signals</a:t>
            </a:r>
          </a:p>
          <a:p>
            <a:pPr>
              <a:buNone/>
            </a:pPr>
            <a:r>
              <a:rPr lang="en-US" altLang="en-US" dirty="0" smtClean="0"/>
              <a:t>For digital modulations we draw constellation diagrams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x and y as axes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 is the radius, </a:t>
            </a:r>
            <a:r>
              <a:rPr lang="en-US" altLang="en-US" dirty="0">
                <a:latin typeface="Symbol" panose="05050102010706020507" pitchFamily="18" charset="2"/>
              </a:rPr>
              <a:t>f </a:t>
            </a:r>
            <a:r>
              <a:rPr lang="en-US" altLang="en-US" dirty="0"/>
              <a:t>the </a:t>
            </a:r>
            <a:r>
              <a:rPr lang="en-US" altLang="en-US" dirty="0" smtClean="0"/>
              <a:t>angle</a:t>
            </a:r>
          </a:p>
          <a:p>
            <a:pPr marL="0" indent="0">
              <a:buNone/>
            </a:pPr>
            <a:r>
              <a:rPr lang="en-US" altLang="en-US" dirty="0"/>
              <a:t>For example, QPSK can be drawn </a:t>
            </a:r>
            <a:r>
              <a:rPr lang="en-US" altLang="en-US" sz="1400" dirty="0"/>
              <a:t>(rotations are time shifts)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/>
          </a:p>
          <a:p>
            <a:pPr>
              <a:buNone/>
            </a:pPr>
            <a:endParaRPr lang="en-US" altLang="en-US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50A14A6-4C57-49B8-BB6B-34D7E156B1F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140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045"/>
          <p:cNvGrpSpPr>
            <a:grpSpLocks/>
          </p:cNvGrpSpPr>
          <p:nvPr/>
        </p:nvGrpSpPr>
        <p:grpSpPr bwMode="auto">
          <a:xfrm>
            <a:off x="1837900" y="4692304"/>
            <a:ext cx="2286000" cy="1981200"/>
            <a:chOff x="1824" y="1968"/>
            <a:chExt cx="1680" cy="1440"/>
          </a:xfrm>
        </p:grpSpPr>
        <p:sp>
          <p:nvSpPr>
            <p:cNvPr id="6" name="Line 1039"/>
            <p:cNvSpPr>
              <a:spLocks noChangeShapeType="1"/>
            </p:cNvSpPr>
            <p:nvPr/>
          </p:nvSpPr>
          <p:spPr bwMode="auto">
            <a:xfrm>
              <a:off x="1824" y="2688"/>
              <a:ext cx="168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40"/>
            <p:cNvSpPr>
              <a:spLocks noChangeShapeType="1"/>
            </p:cNvSpPr>
            <p:nvPr/>
          </p:nvSpPr>
          <p:spPr bwMode="auto">
            <a:xfrm flipV="1">
              <a:off x="2640" y="1968"/>
              <a:ext cx="0" cy="144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041"/>
            <p:cNvSpPr>
              <a:spLocks noChangeArrowheads="1"/>
            </p:cNvSpPr>
            <p:nvPr/>
          </p:nvSpPr>
          <p:spPr bwMode="auto">
            <a:xfrm>
              <a:off x="2976" y="2256"/>
              <a:ext cx="126" cy="143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1042"/>
            <p:cNvSpPr>
              <a:spLocks noChangeArrowheads="1"/>
            </p:cNvSpPr>
            <p:nvPr/>
          </p:nvSpPr>
          <p:spPr bwMode="auto">
            <a:xfrm>
              <a:off x="2208" y="2256"/>
              <a:ext cx="126" cy="143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1043"/>
            <p:cNvSpPr>
              <a:spLocks noChangeArrowheads="1"/>
            </p:cNvSpPr>
            <p:nvPr/>
          </p:nvSpPr>
          <p:spPr bwMode="auto">
            <a:xfrm>
              <a:off x="2976" y="2880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1044"/>
            <p:cNvSpPr>
              <a:spLocks noChangeArrowheads="1"/>
            </p:cNvSpPr>
            <p:nvPr/>
          </p:nvSpPr>
          <p:spPr bwMode="auto">
            <a:xfrm>
              <a:off x="2208" y="2880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12851" y="4746279"/>
            <a:ext cx="2286000" cy="1981200"/>
            <a:chOff x="5345113" y="3810000"/>
            <a:chExt cx="2286000" cy="1981200"/>
          </a:xfrm>
        </p:grpSpPr>
        <p:sp>
          <p:nvSpPr>
            <p:cNvPr id="13" name="Line 1047"/>
            <p:cNvSpPr>
              <a:spLocks noChangeShapeType="1"/>
            </p:cNvSpPr>
            <p:nvPr/>
          </p:nvSpPr>
          <p:spPr bwMode="auto">
            <a:xfrm>
              <a:off x="5345113" y="4765675"/>
              <a:ext cx="22860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48"/>
            <p:cNvSpPr>
              <a:spLocks noChangeShapeType="1"/>
            </p:cNvSpPr>
            <p:nvPr/>
          </p:nvSpPr>
          <p:spPr bwMode="auto">
            <a:xfrm flipV="1">
              <a:off x="6477000" y="3810000"/>
              <a:ext cx="0" cy="1981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049"/>
            <p:cNvSpPr>
              <a:spLocks noChangeArrowheads="1"/>
            </p:cNvSpPr>
            <p:nvPr/>
          </p:nvSpPr>
          <p:spPr bwMode="auto">
            <a:xfrm>
              <a:off x="6400800" y="3886200"/>
              <a:ext cx="171450" cy="196850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050"/>
            <p:cNvSpPr>
              <a:spLocks noChangeArrowheads="1"/>
            </p:cNvSpPr>
            <p:nvPr/>
          </p:nvSpPr>
          <p:spPr bwMode="auto">
            <a:xfrm>
              <a:off x="5715000" y="4648200"/>
              <a:ext cx="171450" cy="196850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AutoShape 1051"/>
            <p:cNvSpPr>
              <a:spLocks noChangeArrowheads="1"/>
            </p:cNvSpPr>
            <p:nvPr/>
          </p:nvSpPr>
          <p:spPr bwMode="auto">
            <a:xfrm>
              <a:off x="7086600" y="4648200"/>
              <a:ext cx="171450" cy="198438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AutoShape 1052"/>
            <p:cNvSpPr>
              <a:spLocks noChangeArrowheads="1"/>
            </p:cNvSpPr>
            <p:nvPr/>
          </p:nvSpPr>
          <p:spPr bwMode="auto">
            <a:xfrm>
              <a:off x="6400800" y="5410200"/>
              <a:ext cx="171450" cy="198438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05443" y="6426299"/>
            <a:ext cx="327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/>
              <a:t>Each point represents 2 bits</a:t>
            </a:r>
            <a:r>
              <a:rPr lang="en-US" altLang="en-US" sz="1400" dirty="0" smtClean="0"/>
              <a:t>!</a:t>
            </a:r>
            <a:endParaRPr lang="en-US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QAM constellations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4" y="1487487"/>
            <a:ext cx="7773585" cy="453117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1800" dirty="0" smtClean="0">
                <a:solidFill>
                  <a:schemeClr val="accent1"/>
                </a:solidFill>
              </a:rPr>
              <a:t>16 QAM</a:t>
            </a:r>
            <a:r>
              <a:rPr lang="en-US" altLang="en-US" dirty="0" smtClean="0"/>
              <a:t> 		                         </a:t>
            </a:r>
            <a:r>
              <a:rPr lang="en-US" altLang="en-US" sz="1800" dirty="0" smtClean="0">
                <a:solidFill>
                  <a:schemeClr val="accent1"/>
                </a:solidFill>
              </a:rPr>
              <a:t>V.29</a:t>
            </a:r>
            <a:r>
              <a:rPr lang="en-US" altLang="en-US" sz="1800" dirty="0" smtClean="0"/>
              <a:t> (4W 9600 bps)</a:t>
            </a:r>
            <a:endParaRPr lang="en-US" altLang="en-US" dirty="0" smtClean="0"/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sz="1000" dirty="0" smtClean="0"/>
              <a:t>V.22bis 2400 bps 		                        </a:t>
            </a:r>
            <a:r>
              <a:rPr lang="en-US" altLang="en-US" sz="1200" dirty="0" smtClean="0"/>
              <a:t>Codex 9600 (V.29)</a:t>
            </a:r>
            <a:r>
              <a:rPr lang="en-US" altLang="en-US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en-US" sz="1400" dirty="0" smtClean="0"/>
              <a:t>2W</a:t>
            </a:r>
            <a:endParaRPr lang="en-US" altLang="en-US" dirty="0" smtClean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altLang="en-US" sz="1600" dirty="0" smtClean="0"/>
              <a:t>				              </a:t>
            </a:r>
            <a:r>
              <a:rPr lang="en-US" altLang="en-US" sz="1200" dirty="0" smtClean="0"/>
              <a:t>first non-Bell modem</a:t>
            </a:r>
            <a:r>
              <a:rPr lang="en-US" altLang="en-US" dirty="0" smtClean="0"/>
              <a:t>              </a:t>
            </a:r>
            <a:r>
              <a:rPr lang="en-US" altLang="en-US" sz="1200" dirty="0" smtClean="0"/>
              <a:t>(</a:t>
            </a:r>
            <a:r>
              <a:rPr lang="en-US" altLang="en-US" sz="1200" dirty="0" err="1" smtClean="0"/>
              <a:t>Carterphone</a:t>
            </a:r>
            <a:r>
              <a:rPr lang="en-US" altLang="en-US" sz="1200" dirty="0" smtClean="0"/>
              <a:t> decision)</a:t>
            </a:r>
            <a:endParaRPr lang="en-US" altLang="en-US" sz="1400" dirty="0" smtClean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altLang="en-US" dirty="0" smtClean="0"/>
              <a:t>                           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altLang="en-US" sz="1800" dirty="0" smtClean="0"/>
              <a:t>				             Adaptive equalizer </a:t>
            </a:r>
          </a:p>
          <a:p>
            <a:pPr>
              <a:buFont typeface="Wingdings" pitchFamily="2" charset="2"/>
              <a:buNone/>
            </a:pPr>
            <a:r>
              <a:rPr lang="en-US" altLang="en-US" sz="1800" dirty="0" smtClean="0"/>
              <a:t>                                                        Reduced PAR constellation</a:t>
            </a:r>
          </a:p>
          <a:p>
            <a:pPr>
              <a:buFont typeface="Wingdings" pitchFamily="2" charset="2"/>
              <a:buNone/>
            </a:pPr>
            <a:r>
              <a:rPr lang="en-US" altLang="en-US" sz="1800" dirty="0" smtClean="0"/>
              <a:t>                                                       </a:t>
            </a:r>
            <a:r>
              <a:rPr lang="en-US" altLang="en-US" sz="1600" dirty="0" smtClean="0"/>
              <a:t> </a:t>
            </a:r>
            <a:r>
              <a:rPr lang="en-US" altLang="en-US" sz="1800" dirty="0" smtClean="0"/>
              <a:t>Today - 9600 fax!</a:t>
            </a:r>
          </a:p>
          <a:p>
            <a:pPr>
              <a:buFont typeface="Wingdings" pitchFamily="2" charset="2"/>
              <a:buNone/>
            </a:pPr>
            <a:r>
              <a:rPr lang="en-US" altLang="en-US" sz="1800" dirty="0" smtClean="0">
                <a:solidFill>
                  <a:schemeClr val="accent1"/>
                </a:solidFill>
              </a:rPr>
              <a:t>8PSK</a:t>
            </a:r>
            <a:endParaRPr lang="en-US" altLang="en-US" sz="1800" dirty="0" smtClean="0"/>
          </a:p>
          <a:p>
            <a:pPr>
              <a:buFont typeface="Wingdings" pitchFamily="2" charset="2"/>
              <a:buNone/>
            </a:pPr>
            <a:r>
              <a:rPr lang="en-US" altLang="en-US" sz="1400" dirty="0" smtClean="0"/>
              <a:t>V.27</a:t>
            </a:r>
            <a:endParaRPr lang="en-US" altLang="en-US" sz="1800" dirty="0" smtClean="0"/>
          </a:p>
          <a:p>
            <a:pPr>
              <a:buFont typeface="Wingdings" pitchFamily="2" charset="2"/>
              <a:buNone/>
            </a:pPr>
            <a:r>
              <a:rPr lang="en-US" altLang="en-US" sz="1400" dirty="0" smtClean="0"/>
              <a:t>4W</a:t>
            </a:r>
            <a:endParaRPr lang="en-US" altLang="en-US" sz="1800" dirty="0" smtClean="0"/>
          </a:p>
          <a:p>
            <a:pPr>
              <a:buFont typeface="Wingdings" pitchFamily="2" charset="2"/>
              <a:buNone/>
            </a:pPr>
            <a:r>
              <a:rPr lang="en-US" altLang="en-US" sz="1400" dirty="0" smtClean="0"/>
              <a:t>4800bps</a:t>
            </a:r>
            <a:endParaRPr lang="en-US" altLang="en-US" sz="1800" dirty="0" smtClean="0"/>
          </a:p>
        </p:txBody>
      </p:sp>
      <p:grpSp>
        <p:nvGrpSpPr>
          <p:cNvPr id="103428" name="Group 30"/>
          <p:cNvGrpSpPr>
            <a:grpSpLocks/>
          </p:cNvGrpSpPr>
          <p:nvPr/>
        </p:nvGrpSpPr>
        <p:grpSpPr bwMode="auto">
          <a:xfrm>
            <a:off x="1981200" y="1828800"/>
            <a:ext cx="1752600" cy="1524000"/>
            <a:chOff x="1632" y="1440"/>
            <a:chExt cx="1104" cy="1008"/>
          </a:xfrm>
        </p:grpSpPr>
        <p:sp>
          <p:nvSpPr>
            <p:cNvPr id="103458" name="Line 5"/>
            <p:cNvSpPr>
              <a:spLocks noChangeShapeType="1"/>
            </p:cNvSpPr>
            <p:nvPr/>
          </p:nvSpPr>
          <p:spPr bwMode="auto">
            <a:xfrm>
              <a:off x="1632" y="1968"/>
              <a:ext cx="110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9" name="Line 6"/>
            <p:cNvSpPr>
              <a:spLocks noChangeShapeType="1"/>
            </p:cNvSpPr>
            <p:nvPr/>
          </p:nvSpPr>
          <p:spPr bwMode="auto">
            <a:xfrm flipV="1">
              <a:off x="2160" y="1440"/>
              <a:ext cx="0" cy="10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35" name="AutoShape 7"/>
            <p:cNvSpPr>
              <a:spLocks noChangeArrowheads="1"/>
            </p:cNvSpPr>
            <p:nvPr/>
          </p:nvSpPr>
          <p:spPr bwMode="auto">
            <a:xfrm>
              <a:off x="2496" y="148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6" name="AutoShape 8"/>
            <p:cNvSpPr>
              <a:spLocks noChangeArrowheads="1"/>
            </p:cNvSpPr>
            <p:nvPr/>
          </p:nvSpPr>
          <p:spPr bwMode="auto">
            <a:xfrm>
              <a:off x="1728" y="148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7" name="AutoShape 9"/>
            <p:cNvSpPr>
              <a:spLocks noChangeArrowheads="1"/>
            </p:cNvSpPr>
            <p:nvPr/>
          </p:nvSpPr>
          <p:spPr bwMode="auto">
            <a:xfrm>
              <a:off x="2496" y="225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38" name="AutoShape 10"/>
            <p:cNvSpPr>
              <a:spLocks noChangeArrowheads="1"/>
            </p:cNvSpPr>
            <p:nvPr/>
          </p:nvSpPr>
          <p:spPr bwMode="auto">
            <a:xfrm>
              <a:off x="1728" y="225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5" name="AutoShape 17"/>
            <p:cNvSpPr>
              <a:spLocks noChangeArrowheads="1"/>
            </p:cNvSpPr>
            <p:nvPr/>
          </p:nvSpPr>
          <p:spPr bwMode="auto">
            <a:xfrm>
              <a:off x="2496" y="172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6" name="AutoShape 18"/>
            <p:cNvSpPr>
              <a:spLocks noChangeArrowheads="1"/>
            </p:cNvSpPr>
            <p:nvPr/>
          </p:nvSpPr>
          <p:spPr bwMode="auto">
            <a:xfrm>
              <a:off x="2496" y="201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7" name="AutoShape 19"/>
            <p:cNvSpPr>
              <a:spLocks noChangeArrowheads="1"/>
            </p:cNvSpPr>
            <p:nvPr/>
          </p:nvSpPr>
          <p:spPr bwMode="auto">
            <a:xfrm>
              <a:off x="2256" y="172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8" name="AutoShape 20"/>
            <p:cNvSpPr>
              <a:spLocks noChangeArrowheads="1"/>
            </p:cNvSpPr>
            <p:nvPr/>
          </p:nvSpPr>
          <p:spPr bwMode="auto">
            <a:xfrm>
              <a:off x="2256" y="148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49" name="AutoShape 21"/>
            <p:cNvSpPr>
              <a:spLocks noChangeArrowheads="1"/>
            </p:cNvSpPr>
            <p:nvPr/>
          </p:nvSpPr>
          <p:spPr bwMode="auto">
            <a:xfrm>
              <a:off x="1968" y="148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0" name="AutoShape 22"/>
            <p:cNvSpPr>
              <a:spLocks noChangeArrowheads="1"/>
            </p:cNvSpPr>
            <p:nvPr/>
          </p:nvSpPr>
          <p:spPr bwMode="auto">
            <a:xfrm>
              <a:off x="1968" y="172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1" name="AutoShape 23"/>
            <p:cNvSpPr>
              <a:spLocks noChangeArrowheads="1"/>
            </p:cNvSpPr>
            <p:nvPr/>
          </p:nvSpPr>
          <p:spPr bwMode="auto">
            <a:xfrm>
              <a:off x="1968" y="225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2" name="AutoShape 24"/>
            <p:cNvSpPr>
              <a:spLocks noChangeArrowheads="1"/>
            </p:cNvSpPr>
            <p:nvPr/>
          </p:nvSpPr>
          <p:spPr bwMode="auto">
            <a:xfrm>
              <a:off x="1968" y="201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3" name="AutoShape 25"/>
            <p:cNvSpPr>
              <a:spLocks noChangeArrowheads="1"/>
            </p:cNvSpPr>
            <p:nvPr/>
          </p:nvSpPr>
          <p:spPr bwMode="auto">
            <a:xfrm>
              <a:off x="2256" y="201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4" name="AutoShape 26"/>
            <p:cNvSpPr>
              <a:spLocks noChangeArrowheads="1"/>
            </p:cNvSpPr>
            <p:nvPr/>
          </p:nvSpPr>
          <p:spPr bwMode="auto">
            <a:xfrm>
              <a:off x="2256" y="225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5" name="AutoShape 27"/>
            <p:cNvSpPr>
              <a:spLocks noChangeArrowheads="1"/>
            </p:cNvSpPr>
            <p:nvPr/>
          </p:nvSpPr>
          <p:spPr bwMode="auto">
            <a:xfrm>
              <a:off x="1728" y="2016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56" name="AutoShape 28"/>
            <p:cNvSpPr>
              <a:spLocks noChangeArrowheads="1"/>
            </p:cNvSpPr>
            <p:nvPr/>
          </p:nvSpPr>
          <p:spPr bwMode="auto">
            <a:xfrm>
              <a:off x="1728" y="1728"/>
              <a:ext cx="126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429" name="Group 55"/>
          <p:cNvGrpSpPr>
            <a:grpSpLocks/>
          </p:cNvGrpSpPr>
          <p:nvPr/>
        </p:nvGrpSpPr>
        <p:grpSpPr bwMode="auto">
          <a:xfrm>
            <a:off x="5562600" y="2057400"/>
            <a:ext cx="1524000" cy="1371600"/>
            <a:chOff x="2760" y="2012"/>
            <a:chExt cx="1584" cy="1529"/>
          </a:xfrm>
        </p:grpSpPr>
        <p:sp>
          <p:nvSpPr>
            <p:cNvPr id="103440" name="Line 32"/>
            <p:cNvSpPr>
              <a:spLocks noChangeShapeType="1"/>
            </p:cNvSpPr>
            <p:nvPr/>
          </p:nvSpPr>
          <p:spPr bwMode="auto">
            <a:xfrm>
              <a:off x="2807" y="2802"/>
              <a:ext cx="15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" name="Line 33"/>
            <p:cNvSpPr>
              <a:spLocks noChangeShapeType="1"/>
            </p:cNvSpPr>
            <p:nvPr/>
          </p:nvSpPr>
          <p:spPr bwMode="auto">
            <a:xfrm flipV="1">
              <a:off x="3542" y="2137"/>
              <a:ext cx="0" cy="126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2" name="AutoShape 34"/>
            <p:cNvSpPr>
              <a:spLocks noChangeArrowheads="1"/>
            </p:cNvSpPr>
            <p:nvPr/>
          </p:nvSpPr>
          <p:spPr bwMode="auto">
            <a:xfrm>
              <a:off x="3857" y="2352"/>
              <a:ext cx="177" cy="182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3" name="AutoShape 35"/>
            <p:cNvSpPr>
              <a:spLocks noChangeArrowheads="1"/>
            </p:cNvSpPr>
            <p:nvPr/>
          </p:nvSpPr>
          <p:spPr bwMode="auto">
            <a:xfrm>
              <a:off x="3054" y="2322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4" name="AutoShape 36"/>
            <p:cNvSpPr>
              <a:spLocks noChangeArrowheads="1"/>
            </p:cNvSpPr>
            <p:nvPr/>
          </p:nvSpPr>
          <p:spPr bwMode="auto">
            <a:xfrm>
              <a:off x="3857" y="3063"/>
              <a:ext cx="177" cy="182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5" name="AutoShape 37"/>
            <p:cNvSpPr>
              <a:spLocks noChangeArrowheads="1"/>
            </p:cNvSpPr>
            <p:nvPr/>
          </p:nvSpPr>
          <p:spPr bwMode="auto">
            <a:xfrm>
              <a:off x="3054" y="3063"/>
              <a:ext cx="175" cy="182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7" name="AutoShape 39"/>
            <p:cNvSpPr>
              <a:spLocks noChangeArrowheads="1"/>
            </p:cNvSpPr>
            <p:nvPr/>
          </p:nvSpPr>
          <p:spPr bwMode="auto">
            <a:xfrm>
              <a:off x="3857" y="2693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8" name="AutoShape 40"/>
            <p:cNvSpPr>
              <a:spLocks noChangeArrowheads="1"/>
            </p:cNvSpPr>
            <p:nvPr/>
          </p:nvSpPr>
          <p:spPr bwMode="auto">
            <a:xfrm>
              <a:off x="3602" y="2569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69" name="AutoShape 41"/>
            <p:cNvSpPr>
              <a:spLocks noChangeArrowheads="1"/>
            </p:cNvSpPr>
            <p:nvPr/>
          </p:nvSpPr>
          <p:spPr bwMode="auto">
            <a:xfrm>
              <a:off x="3456" y="2322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1" name="AutoShape 43"/>
            <p:cNvSpPr>
              <a:spLocks noChangeArrowheads="1"/>
            </p:cNvSpPr>
            <p:nvPr/>
          </p:nvSpPr>
          <p:spPr bwMode="auto">
            <a:xfrm>
              <a:off x="3346" y="2569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2" name="AutoShape 44"/>
            <p:cNvSpPr>
              <a:spLocks noChangeArrowheads="1"/>
            </p:cNvSpPr>
            <p:nvPr/>
          </p:nvSpPr>
          <p:spPr bwMode="auto">
            <a:xfrm>
              <a:off x="3456" y="3063"/>
              <a:ext cx="175" cy="182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3" name="AutoShape 45"/>
            <p:cNvSpPr>
              <a:spLocks noChangeArrowheads="1"/>
            </p:cNvSpPr>
            <p:nvPr/>
          </p:nvSpPr>
          <p:spPr bwMode="auto">
            <a:xfrm>
              <a:off x="3346" y="2817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4" name="AutoShape 46"/>
            <p:cNvSpPr>
              <a:spLocks noChangeArrowheads="1"/>
            </p:cNvSpPr>
            <p:nvPr/>
          </p:nvSpPr>
          <p:spPr bwMode="auto">
            <a:xfrm>
              <a:off x="3602" y="2817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7" name="AutoShape 49"/>
            <p:cNvSpPr>
              <a:spLocks noChangeArrowheads="1"/>
            </p:cNvSpPr>
            <p:nvPr/>
          </p:nvSpPr>
          <p:spPr bwMode="auto">
            <a:xfrm>
              <a:off x="3054" y="2693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8" name="AutoShape 50"/>
            <p:cNvSpPr>
              <a:spLocks noChangeArrowheads="1"/>
            </p:cNvSpPr>
            <p:nvPr/>
          </p:nvSpPr>
          <p:spPr bwMode="auto">
            <a:xfrm>
              <a:off x="3456" y="2012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79" name="AutoShape 51"/>
            <p:cNvSpPr>
              <a:spLocks noChangeArrowheads="1"/>
            </p:cNvSpPr>
            <p:nvPr/>
          </p:nvSpPr>
          <p:spPr bwMode="auto">
            <a:xfrm>
              <a:off x="4151" y="2693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0" name="AutoShape 52"/>
            <p:cNvSpPr>
              <a:spLocks noChangeArrowheads="1"/>
            </p:cNvSpPr>
            <p:nvPr/>
          </p:nvSpPr>
          <p:spPr bwMode="auto">
            <a:xfrm>
              <a:off x="2760" y="2693"/>
              <a:ext cx="177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1" name="AutoShape 53"/>
            <p:cNvSpPr>
              <a:spLocks noChangeArrowheads="1"/>
            </p:cNvSpPr>
            <p:nvPr/>
          </p:nvSpPr>
          <p:spPr bwMode="auto">
            <a:xfrm>
              <a:off x="3456" y="3360"/>
              <a:ext cx="175" cy="181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430" name="Group 65"/>
          <p:cNvGrpSpPr>
            <a:grpSpLocks/>
          </p:cNvGrpSpPr>
          <p:nvPr/>
        </p:nvGrpSpPr>
        <p:grpSpPr bwMode="auto">
          <a:xfrm>
            <a:off x="2057400" y="4343400"/>
            <a:ext cx="1447800" cy="1371600"/>
            <a:chOff x="1056" y="2784"/>
            <a:chExt cx="912" cy="864"/>
          </a:xfrm>
        </p:grpSpPr>
        <p:sp>
          <p:nvSpPr>
            <p:cNvPr id="176185" name="AutoShape 57"/>
            <p:cNvSpPr>
              <a:spLocks noChangeArrowheads="1"/>
            </p:cNvSpPr>
            <p:nvPr/>
          </p:nvSpPr>
          <p:spPr bwMode="auto">
            <a:xfrm>
              <a:off x="1824" y="316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6" name="AutoShape 58"/>
            <p:cNvSpPr>
              <a:spLocks noChangeArrowheads="1"/>
            </p:cNvSpPr>
            <p:nvPr/>
          </p:nvSpPr>
          <p:spPr bwMode="auto">
            <a:xfrm>
              <a:off x="1056" y="316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7" name="AutoShape 59"/>
            <p:cNvSpPr>
              <a:spLocks noChangeArrowheads="1"/>
            </p:cNvSpPr>
            <p:nvPr/>
          </p:nvSpPr>
          <p:spPr bwMode="auto">
            <a:xfrm>
              <a:off x="1440" y="2784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8" name="AutoShape 60"/>
            <p:cNvSpPr>
              <a:spLocks noChangeArrowheads="1"/>
            </p:cNvSpPr>
            <p:nvPr/>
          </p:nvSpPr>
          <p:spPr bwMode="auto">
            <a:xfrm>
              <a:off x="1440" y="3504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89" name="AutoShape 61"/>
            <p:cNvSpPr>
              <a:spLocks noChangeArrowheads="1"/>
            </p:cNvSpPr>
            <p:nvPr/>
          </p:nvSpPr>
          <p:spPr bwMode="auto">
            <a:xfrm>
              <a:off x="1152" y="2880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90" name="AutoShape 62"/>
            <p:cNvSpPr>
              <a:spLocks noChangeArrowheads="1"/>
            </p:cNvSpPr>
            <p:nvPr/>
          </p:nvSpPr>
          <p:spPr bwMode="auto">
            <a:xfrm>
              <a:off x="1728" y="292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91" name="AutoShape 63"/>
            <p:cNvSpPr>
              <a:spLocks noChangeArrowheads="1"/>
            </p:cNvSpPr>
            <p:nvPr/>
          </p:nvSpPr>
          <p:spPr bwMode="auto">
            <a:xfrm>
              <a:off x="1680" y="340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192" name="AutoShape 64"/>
            <p:cNvSpPr>
              <a:spLocks noChangeArrowheads="1"/>
            </p:cNvSpPr>
            <p:nvPr/>
          </p:nvSpPr>
          <p:spPr bwMode="auto">
            <a:xfrm>
              <a:off x="1200" y="3408"/>
              <a:ext cx="144" cy="144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02C0728-4310-4C2D-9E6C-FB7BCA95069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141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65100"/>
            <a:ext cx="8072438" cy="1143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Voicegrade</a:t>
            </a:r>
            <a:r>
              <a:rPr lang="en-US" dirty="0"/>
              <a:t> modem constellations</a:t>
            </a:r>
          </a:p>
        </p:txBody>
      </p:sp>
      <p:pic>
        <p:nvPicPr>
          <p:cNvPr id="10445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4" r="36595"/>
          <a:stretch>
            <a:fillRect/>
          </a:stretch>
        </p:blipFill>
        <p:spPr>
          <a:xfrm>
            <a:off x="2971800" y="1066800"/>
            <a:ext cx="2971800" cy="5534025"/>
          </a:xfrm>
        </p:spPr>
      </p:pic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2D49D73-151D-4971-B3F6-90E03E378CC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142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165100"/>
            <a:ext cx="8512346" cy="1143000"/>
          </a:xfrm>
        </p:spPr>
        <p:txBody>
          <a:bodyPr/>
          <a:lstStyle/>
          <a:p>
            <a:r>
              <a:rPr lang="en-US" dirty="0" smtClean="0"/>
              <a:t>Spectral efficiency of modulations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799" y="1499943"/>
            <a:ext cx="8148711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defined spectral efficiency as the bit/s per Hz</a:t>
            </a:r>
          </a:p>
          <a:p>
            <a:pPr marL="0" indent="0">
              <a:buNone/>
            </a:pPr>
            <a:r>
              <a:rPr lang="en-US" dirty="0" smtClean="0"/>
              <a:t>We can now compare the modulation techniques we have seen so far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smtClean="0"/>
              <a:t>Note that we are using </a:t>
            </a:r>
            <a:r>
              <a:rPr lang="en-US" sz="1800" i="1" dirty="0" smtClean="0"/>
              <a:t>raw</a:t>
            </a:r>
            <a:r>
              <a:rPr lang="en-US" sz="1800" dirty="0" smtClean="0"/>
              <a:t> (DSB) efficiencies</a:t>
            </a:r>
          </a:p>
          <a:p>
            <a:pPr marL="0" indent="0">
              <a:spcBef>
                <a:spcPts val="0"/>
              </a:spcBef>
              <a:buNone/>
              <a:tabLst>
                <a:tab pos="393700" algn="l"/>
              </a:tabLst>
            </a:pPr>
            <a:r>
              <a:rPr lang="en-US" sz="1800" dirty="0"/>
              <a:t>	</a:t>
            </a:r>
            <a:r>
              <a:rPr lang="en-US" sz="1800" dirty="0" smtClean="0"/>
              <a:t>values for PSK and QAM can be improved by a factor of 2 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89440"/>
              </p:ext>
            </p:extLst>
          </p:nvPr>
        </p:nvGraphicFramePr>
        <p:xfrm>
          <a:off x="1098484" y="2648023"/>
          <a:ext cx="732334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042"/>
                <a:gridCol w="1401536"/>
                <a:gridCol w="2007605"/>
                <a:gridCol w="24621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modulation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bit/symbol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BW/symbol</a:t>
                      </a:r>
                      <a:r>
                        <a:rPr lang="en-US" b="1" baseline="0" dirty="0" smtClean="0"/>
                        <a:t>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spectral efficiency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NRZ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QPSK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8PSK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16QAM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64QAM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256QAM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3B7E11E-C887-4418-8B56-A4DDBD26DD2A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15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16988" y="1308100"/>
            <a:ext cx="8444132" cy="4909820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 smtClean="0"/>
              <a:t>QAM (including PSK as a special case) is a very efficient modulation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approaching the Shannon capacity for simple bandpass channels</a:t>
            </a:r>
          </a:p>
          <a:p>
            <a:pPr marL="0" indent="0" defTabSz="463550">
              <a:buNone/>
            </a:pPr>
            <a:r>
              <a:rPr lang="en-US" dirty="0" smtClean="0"/>
              <a:t>But the spectrum of a QAM signal is </a:t>
            </a:r>
            <a:r>
              <a:rPr lang="en-US" i="1" dirty="0" smtClean="0"/>
              <a:t>inflexible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like all discretely keyed modulations of a single carrier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it is a </a:t>
            </a:r>
            <a:r>
              <a:rPr lang="en-US" dirty="0" err="1" smtClean="0"/>
              <a:t>sinc</a:t>
            </a:r>
            <a:r>
              <a:rPr lang="en-US" dirty="0" smtClean="0"/>
              <a:t> centered at f</a:t>
            </a:r>
            <a:r>
              <a:rPr lang="en-US" sz="2400" b="1" baseline="-25000" dirty="0" smtClean="0"/>
              <a:t>c</a:t>
            </a:r>
            <a:r>
              <a:rPr lang="en-US" dirty="0" smtClean="0"/>
              <a:t> with first zeros at f</a:t>
            </a:r>
            <a:r>
              <a:rPr lang="en-US" b="1" baseline="-25000" dirty="0"/>
              <a:t>c</a:t>
            </a:r>
            <a:r>
              <a:rPr lang="en-US" dirty="0" smtClean="0"/>
              <a:t> </a:t>
            </a:r>
            <a:r>
              <a:rPr lang="en-US" b="1" dirty="0" smtClean="0"/>
              <a:t>±</a:t>
            </a:r>
            <a:r>
              <a:rPr lang="en-US" dirty="0" smtClean="0"/>
              <a:t> symbol-rate</a:t>
            </a:r>
          </a:p>
          <a:p>
            <a:pPr marL="0" indent="0" defTabSz="463550">
              <a:buNone/>
            </a:pPr>
            <a:r>
              <a:rPr lang="en-US" dirty="0" smtClean="0"/>
              <a:t>The spectrum can be shaped using a Tomlinson </a:t>
            </a:r>
            <a:r>
              <a:rPr lang="en-US" dirty="0" err="1" smtClean="0"/>
              <a:t>precoder</a:t>
            </a:r>
            <a:endParaRPr lang="en-US" dirty="0" smtClean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this requires a feedback channel and precomputing the filter</a:t>
            </a:r>
          </a:p>
          <a:p>
            <a:pPr marL="0" indent="0" defTabSz="463550">
              <a:buNone/>
            </a:pPr>
            <a:r>
              <a:rPr lang="en-US" dirty="0" smtClean="0"/>
              <a:t>So, QAM does not lend itself to water-pouring</a:t>
            </a:r>
          </a:p>
          <a:p>
            <a:pPr marL="0" indent="0" defTabSz="463550">
              <a:buNone/>
            </a:pPr>
            <a:r>
              <a:rPr lang="en-US" dirty="0" smtClean="0"/>
              <a:t>The trick is to use Frequency Domain Multiplexing</a:t>
            </a:r>
          </a:p>
          <a:p>
            <a:pPr marL="0" indent="0" defTabSz="463550">
              <a:buNone/>
            </a:pPr>
            <a:r>
              <a:rPr lang="en-US" dirty="0" smtClean="0"/>
              <a:t>We saw FDM as a technique to mux different information sources</a:t>
            </a:r>
          </a:p>
          <a:p>
            <a:pPr marL="0" indent="0" defTabSz="463550">
              <a:buNone/>
            </a:pPr>
            <a:r>
              <a:rPr lang="en-US" dirty="0" smtClean="0"/>
              <a:t>Here we divide a single information stream into blocks of bits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mux them together using distinct sub-carriers</a:t>
            </a:r>
          </a:p>
          <a:p>
            <a:pPr marL="0" indent="0" defTabSz="463550">
              <a:buNone/>
            </a:pPr>
            <a:r>
              <a:rPr lang="en-US" dirty="0" smtClean="0"/>
              <a:t>Each sub-carrier signal can </a:t>
            </a:r>
          </a:p>
          <a:p>
            <a:pPr defTabSz="463550">
              <a:spcBef>
                <a:spcPts val="0"/>
              </a:spcBef>
            </a:pPr>
            <a:r>
              <a:rPr lang="en-US" dirty="0" smtClean="0"/>
              <a:t>have its own power level</a:t>
            </a:r>
          </a:p>
          <a:p>
            <a:pPr defTabSz="463550">
              <a:spcBef>
                <a:spcPts val="0"/>
              </a:spcBef>
            </a:pPr>
            <a:r>
              <a:rPr lang="en-US" dirty="0" smtClean="0"/>
              <a:t>use its own modulation technique (PSK, QPSK, 16QAM, 64QAM, ...)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thus directly implementing water pouring</a:t>
            </a:r>
          </a:p>
          <a:p>
            <a:pPr marL="0" indent="0" defTabSz="463550">
              <a:buNone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3A4AB5F-75CE-4BA8-8BA0-94A3C6269421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32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42" y="165100"/>
            <a:ext cx="7597946" cy="1143000"/>
          </a:xfrm>
        </p:spPr>
        <p:txBody>
          <a:bodyPr/>
          <a:lstStyle/>
          <a:p>
            <a:r>
              <a:rPr lang="en-US" dirty="0" smtClean="0"/>
              <a:t>FDM combats ISI but creates ICI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22031" y="1567410"/>
            <a:ext cx="8412479" cy="411480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altLang="en-US" dirty="0" smtClean="0"/>
              <a:t>FDM uses many </a:t>
            </a:r>
            <a:r>
              <a:rPr lang="en-US" altLang="en-US" dirty="0" err="1" smtClean="0"/>
              <a:t>subchannels</a:t>
            </a:r>
            <a:r>
              <a:rPr lang="en-US" altLang="en-US" dirty="0" smtClean="0"/>
              <a:t>, each with low bandwidth but low data rate</a:t>
            </a:r>
          </a:p>
          <a:p>
            <a:pPr>
              <a:spcBef>
                <a:spcPts val="1200"/>
              </a:spcBef>
              <a:buNone/>
            </a:pPr>
            <a:endParaRPr lang="en-US" altLang="en-US" dirty="0"/>
          </a:p>
          <a:p>
            <a:pPr>
              <a:spcBef>
                <a:spcPts val="1200"/>
              </a:spcBef>
              <a:buNone/>
            </a:pPr>
            <a:endParaRPr lang="en-US" altLang="en-US" dirty="0" smtClean="0"/>
          </a:p>
          <a:p>
            <a:pPr>
              <a:spcBef>
                <a:spcPts val="1200"/>
              </a:spcBef>
              <a:buNone/>
            </a:pPr>
            <a:endParaRPr lang="en-US" altLang="en-US" dirty="0"/>
          </a:p>
          <a:p>
            <a:pPr>
              <a:spcBef>
                <a:spcPts val="1200"/>
              </a:spcBef>
              <a:buNone/>
            </a:pPr>
            <a:endParaRPr lang="en-US" altLang="en-US" dirty="0" smtClean="0"/>
          </a:p>
          <a:p>
            <a:pPr>
              <a:spcBef>
                <a:spcPts val="1200"/>
              </a:spcBef>
              <a:buNone/>
            </a:pPr>
            <a:r>
              <a:rPr lang="en-US" altLang="en-US" dirty="0" smtClean="0"/>
              <a:t>Since the data rate is low, there is essentially no ISI</a:t>
            </a:r>
          </a:p>
          <a:p>
            <a:pPr>
              <a:spcBef>
                <a:spcPts val="1200"/>
              </a:spcBef>
              <a:buNone/>
            </a:pPr>
            <a:r>
              <a:rPr lang="en-US" altLang="en-US" dirty="0" smtClean="0"/>
              <a:t>And since each </a:t>
            </a:r>
            <a:r>
              <a:rPr lang="en-US" altLang="en-US" dirty="0" err="1" smtClean="0"/>
              <a:t>subchannel</a:t>
            </a:r>
            <a:r>
              <a:rPr lang="en-US" altLang="en-US" dirty="0" smtClean="0"/>
              <a:t> is localized in frequency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we can perform equalization in the frequency domain (FEQ)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i.e., simply multiply each frequency and shift its phase</a:t>
            </a:r>
            <a:endParaRPr lang="en-US" altLang="en-US" dirty="0"/>
          </a:p>
          <a:p>
            <a:pPr>
              <a:spcBef>
                <a:spcPts val="1200"/>
              </a:spcBef>
              <a:buNone/>
            </a:pPr>
            <a:r>
              <a:rPr lang="en-US" altLang="en-US" dirty="0" smtClean="0"/>
              <a:t>But, we need to space the sub-carriers far enough apart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to avoid </a:t>
            </a:r>
            <a:r>
              <a:rPr lang="en-US" altLang="en-US" b="1" dirty="0" err="1" smtClean="0"/>
              <a:t>I</a:t>
            </a:r>
            <a:r>
              <a:rPr lang="en-US" altLang="en-US" dirty="0" err="1" smtClean="0"/>
              <a:t>nter</a:t>
            </a:r>
            <a:r>
              <a:rPr lang="en-US" altLang="en-US" b="1" dirty="0" err="1" smtClean="0"/>
              <a:t>C</a:t>
            </a:r>
            <a:r>
              <a:rPr lang="en-US" altLang="en-US" dirty="0" err="1" smtClean="0"/>
              <a:t>hannel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</a:t>
            </a:r>
            <a:r>
              <a:rPr lang="en-US" altLang="en-US" dirty="0" smtClean="0"/>
              <a:t>nterference</a:t>
            </a:r>
          </a:p>
          <a:p>
            <a:pPr>
              <a:spcBef>
                <a:spcPts val="1200"/>
              </a:spcBef>
              <a:buNone/>
            </a:pPr>
            <a:r>
              <a:rPr lang="en-US" altLang="en-US" dirty="0" smtClean="0"/>
              <a:t>This squanders bandwidth, distancing us from the Shannon capacity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203" y="2059156"/>
            <a:ext cx="3057525" cy="1838325"/>
          </a:xfrm>
          <a:prstGeom prst="rect">
            <a:avLst/>
          </a:prstGeom>
        </p:spPr>
      </p:pic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21BDBAD-0045-4273-BB46-0080BFF097D4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60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OFDM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295508" y="1033276"/>
            <a:ext cx="8329380" cy="46761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The solution is called Orthogonal FDM (OFDM)</a:t>
            </a:r>
          </a:p>
          <a:p>
            <a:r>
              <a:rPr lang="en-US" altLang="en-US" sz="2000" dirty="0" smtClean="0"/>
              <a:t>all sub-channels use the same symbol rate (even if different modulations) </a:t>
            </a:r>
          </a:p>
          <a:p>
            <a:r>
              <a:rPr lang="en-US" altLang="en-US" sz="2000" dirty="0" smtClean="0"/>
              <a:t>sub-carriers are spaced at precisely the symbol rate</a:t>
            </a:r>
          </a:p>
          <a:p>
            <a:r>
              <a:rPr lang="en-US" altLang="en-US" dirty="0" smtClean="0"/>
              <a:t>the sub-carriers are the precisely </a:t>
            </a:r>
            <a:r>
              <a:rPr lang="en-US" altLang="en-US" sz="2000" dirty="0" smtClean="0"/>
              <a:t>orthogonal </a:t>
            </a:r>
          </a:p>
          <a:p>
            <a:pPr marL="338138" lvl="1" indent="0">
              <a:spcBef>
                <a:spcPts val="0"/>
              </a:spcBef>
              <a:buNone/>
            </a:pPr>
            <a:r>
              <a:rPr lang="en-US" altLang="en-US" dirty="0" smtClean="0"/>
              <a:t>and hence do not interfere with each other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ICI is eliminated with </a:t>
            </a:r>
            <a:r>
              <a:rPr lang="en-US" altLang="en-US" dirty="0"/>
              <a:t>no guard frequencies </a:t>
            </a:r>
            <a:r>
              <a:rPr lang="en-US" altLang="en-US" dirty="0" smtClean="0"/>
              <a:t>needed</a:t>
            </a:r>
          </a:p>
          <a:p>
            <a:r>
              <a:rPr lang="en-US" altLang="en-US" dirty="0" smtClean="0"/>
              <a:t>simple implementation based on the FFT</a:t>
            </a:r>
            <a:endParaRPr lang="en-US" altLang="en-US" dirty="0"/>
          </a:p>
          <a:p>
            <a:pPr marL="0" indent="0">
              <a:lnSpc>
                <a:spcPct val="100000"/>
              </a:lnSpc>
              <a:buNone/>
            </a:pPr>
            <a:endParaRPr lang="en-US" altLang="en-US" sz="2000" dirty="0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/>
          </p:nvPr>
        </p:nvGraphicFramePr>
        <p:xfrm>
          <a:off x="4441525" y="5531003"/>
          <a:ext cx="2490930" cy="1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VISIO" r:id="rId3" imgW="3715560" imgH="1865520" progId="Visio.Drawing.5">
                  <p:embed/>
                </p:oleObj>
              </mc:Choice>
              <mc:Fallback>
                <p:oleObj name="VISIO" r:id="rId3" imgW="3715560" imgH="18655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525" y="5531003"/>
                        <a:ext cx="2490930" cy="105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792" y="5709422"/>
            <a:ext cx="2099916" cy="1075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67" y="3277772"/>
            <a:ext cx="8222731" cy="1412167"/>
          </a:xfrm>
          <a:prstGeom prst="rect">
            <a:avLst/>
          </a:prstGeom>
        </p:spPr>
      </p:pic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8E53434-7A05-46D1-81F0-1400A46DC900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03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939088" cy="1143000"/>
          </a:xfrm>
        </p:spPr>
        <p:txBody>
          <a:bodyPr/>
          <a:lstStyle/>
          <a:p>
            <a:r>
              <a:rPr lang="en-US" dirty="0" smtClean="0"/>
              <a:t>Why are the channels orthogonal?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6774" y="1214660"/>
                <a:ext cx="8147398" cy="4114800"/>
              </a:xfrm>
            </p:spPr>
            <p:txBody>
              <a:bodyPr/>
              <a:lstStyle/>
              <a:p>
                <a:pPr marL="0" indent="0" defTabSz="463550">
                  <a:buNone/>
                </a:pPr>
                <a:r>
                  <a:rPr lang="en-US" dirty="0" smtClean="0"/>
                  <a:t>Let’s look at the baseband signal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where all sub-carriers are multiples of the symbol rate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 smtClean="0"/>
                  <a:t>	so that there are an integral number of sinusoid cycles in a symbol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 smtClean="0"/>
                  <a:t>Any two such signals are precisely orthogonal</a:t>
                </a:r>
              </a:p>
              <a:p>
                <a:pPr marL="0" indent="0" algn="ctr" defTabSz="46355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 smtClean="0"/>
                  <a:t> = 0  </a:t>
                </a:r>
                <a:r>
                  <a:rPr lang="en-US" sz="1200" dirty="0" smtClean="0"/>
                  <a:t>(the only requirement is for a whole number of cycles of sin </a:t>
                </a:r>
                <a:r>
                  <a:rPr lang="el-GR" sz="1200" b="1" dirty="0" smtClean="0"/>
                  <a:t>Δω</a:t>
                </a:r>
                <a:r>
                  <a:rPr lang="en-US" sz="1200" dirty="0" smtClean="0"/>
                  <a:t> t !)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and the same is true if we arbitrarily phase shift or amplify the signals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774" y="1214660"/>
                <a:ext cx="8147398" cy="4114800"/>
              </a:xfrm>
              <a:blipFill rotWithShape="0">
                <a:blip r:embed="rId2"/>
                <a:stretch>
                  <a:fillRect l="-748" t="-593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79" y="2282578"/>
            <a:ext cx="7750098" cy="1664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76" y="5329460"/>
            <a:ext cx="7750098" cy="1050703"/>
          </a:xfrm>
          <a:prstGeom prst="rect">
            <a:avLst/>
          </a:prstGeom>
        </p:spPr>
      </p:pic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62A0D18-3F45-4134-9FE4-3A0163F6E1D2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66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36098" y="1308100"/>
            <a:ext cx="8525022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OFDM provides the minimum possible sub-carrier spacing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hence eliminates the need for </a:t>
            </a:r>
            <a:r>
              <a:rPr lang="en-US" i="1" dirty="0" smtClean="0"/>
              <a:t>guard bands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Now each sub-channel effectively occupies only symbol-rate of bandwidth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So the spectral efficiencies improve by a factor of 2 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7823" y="2069273"/>
            <a:ext cx="6502102" cy="1364663"/>
            <a:chOff x="753754" y="2377964"/>
            <a:chExt cx="6502102" cy="1364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754" y="2377964"/>
              <a:ext cx="2970753" cy="13646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7849" y="2440428"/>
              <a:ext cx="1948007" cy="1302199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4022357" y="3060295"/>
              <a:ext cx="828423" cy="0"/>
            </a:xfrm>
            <a:prstGeom prst="straightConnector1">
              <a:avLst/>
            </a:prstGeom>
            <a:ln w="5715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452112" y="4302666"/>
          <a:ext cx="5953525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441"/>
                <a:gridCol w="1139382"/>
                <a:gridCol w="1507780"/>
                <a:gridCol w="2125922"/>
              </a:tblGrid>
              <a:tr h="29543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modulation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bit/symbol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BW/symbol</a:t>
                      </a:r>
                      <a:r>
                        <a:rPr lang="en-US" sz="1400" b="1" baseline="0" dirty="0" smtClean="0"/>
                        <a:t> rate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spectral efficiency</a:t>
                      </a:r>
                      <a:endParaRPr lang="en-US" sz="1400" b="1" dirty="0"/>
                    </a:p>
                  </a:txBody>
                  <a:tcPr/>
                </a:tc>
              </a:tr>
              <a:tr h="295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BPSK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295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QPSK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295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8PSK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295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16QAM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295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64QAM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295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256QAM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E24CDAA-0445-4B8B-B849-2E05C910A080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5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682" y="1086132"/>
                <a:ext cx="8475964" cy="4114800"/>
              </a:xfrm>
            </p:spPr>
            <p:txBody>
              <a:bodyPr/>
              <a:lstStyle/>
              <a:p>
                <a:pPr marL="0" indent="0" defTabSz="463550">
                  <a:buNone/>
                </a:pPr>
                <a:r>
                  <a:rPr lang="en-US" dirty="0" smtClean="0"/>
                  <a:t>In order to transmit each sub-channel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we should modulate a baseband signal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up-mix each to the desired sub-carrier frequency (multiply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and add the sub-channels together</a:t>
                </a:r>
              </a:p>
              <a:p>
                <a:pPr marL="0" indent="0" defTabSz="463550">
                  <a:buNone/>
                </a:pPr>
                <a:endParaRPr lang="en-US" dirty="0" smtClean="0"/>
              </a:p>
              <a:p>
                <a:pPr marL="0" indent="0" defTabSz="463550">
                  <a:buNone/>
                </a:pPr>
                <a:endParaRPr lang="en-US" dirty="0"/>
              </a:p>
              <a:p>
                <a:pPr marL="0" indent="0" defTabSz="463550">
                  <a:buNone/>
                </a:pPr>
                <a:endParaRPr lang="en-US" dirty="0" smtClean="0"/>
              </a:p>
              <a:p>
                <a:pPr marL="0" indent="0" defTabSz="463550">
                  <a:buNone/>
                </a:pPr>
                <a:endParaRPr lang="en-US" dirty="0"/>
              </a:p>
              <a:p>
                <a:pPr marL="0" indent="0" defTabSz="463550">
                  <a:buNone/>
                </a:pPr>
                <a:endParaRPr lang="en-US" dirty="0" smtClean="0"/>
              </a:p>
              <a:p>
                <a:pPr marL="0" indent="0" defTabSz="463550">
                  <a:buNone/>
                </a:pPr>
                <a:endParaRPr lang="en-US" dirty="0"/>
              </a:p>
              <a:p>
                <a:pPr marL="0" indent="0" defTabSz="463550">
                  <a:buNone/>
                </a:pPr>
                <a:endParaRPr lang="en-US" dirty="0" smtClean="0"/>
              </a:p>
              <a:p>
                <a:pPr marL="0" indent="0" defTabSz="463550">
                  <a:buNone/>
                </a:pPr>
                <a:endParaRPr lang="en-US" dirty="0" smtClean="0"/>
              </a:p>
              <a:p>
                <a:pPr marL="0" indent="0" defTabSz="46355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upmixing</a:t>
                </a:r>
                <a:r>
                  <a:rPr lang="en-US" dirty="0" smtClean="0"/>
                  <a:t> can be performed in parallel for all sub-carriers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by the inverse Fourier transform </a:t>
                </a:r>
                <a:r>
                  <a:rPr lang="en-US" dirty="0"/>
                  <a:t> </a:t>
                </a:r>
                <a:r>
                  <a:rPr lang="en-US" sz="1800" dirty="0"/>
                  <a:t>(Zimmerman and Kirsch 1967)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 smtClean="0"/>
                  <a:t>and the FFT does it quickly    </a:t>
                </a:r>
                <a:r>
                  <a:rPr lang="en-US" sz="1800" dirty="0" smtClean="0"/>
                  <a:t>(Weinstein and Ebert 1969)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682" y="1086132"/>
                <a:ext cx="8475964" cy="4114800"/>
              </a:xfrm>
              <a:blipFill rotWithShape="0">
                <a:blip r:embed="rId2"/>
                <a:stretch>
                  <a:fillRect l="-719" t="-593" b="-3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4572" y="2586147"/>
            <a:ext cx="8106920" cy="2849823"/>
            <a:chOff x="534572" y="2740895"/>
            <a:chExt cx="8106920" cy="2849823"/>
          </a:xfrm>
        </p:grpSpPr>
        <p:cxnSp>
          <p:nvCxnSpPr>
            <p:cNvPr id="6" name="Straight Connector 5"/>
            <p:cNvCxnSpPr>
              <a:stCxn id="10" idx="2"/>
            </p:cNvCxnSpPr>
            <p:nvPr/>
          </p:nvCxnSpPr>
          <p:spPr>
            <a:xfrm flipH="1">
              <a:off x="3124311" y="2968837"/>
              <a:ext cx="1694978" cy="24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756427" y="4079764"/>
              <a:ext cx="962238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24311" y="3764050"/>
              <a:ext cx="152398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0" idx="0"/>
              <a:endCxn id="10" idx="2"/>
            </p:cNvCxnSpPr>
            <p:nvPr/>
          </p:nvCxnSpPr>
          <p:spPr>
            <a:xfrm flipH="1" flipV="1">
              <a:off x="4819289" y="2968837"/>
              <a:ext cx="1014758" cy="1001754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 flipH="1">
              <a:off x="4484752" y="2818295"/>
              <a:ext cx="334537" cy="3010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522593" y="2862388"/>
              <a:ext cx="236553" cy="212897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522593" y="2850726"/>
              <a:ext cx="236553" cy="212897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 flipH="1">
              <a:off x="4477316" y="3606318"/>
              <a:ext cx="334537" cy="3010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515157" y="3650411"/>
              <a:ext cx="236553" cy="212897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4537459" y="3649900"/>
              <a:ext cx="236553" cy="212897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flipH="1">
              <a:off x="3408558" y="2818295"/>
              <a:ext cx="808563" cy="301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10" idx="4"/>
            </p:cNvCxnSpPr>
            <p:nvPr/>
          </p:nvCxnSpPr>
          <p:spPr>
            <a:xfrm flipH="1" flipV="1">
              <a:off x="4652020" y="3119378"/>
              <a:ext cx="3716" cy="200721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640866" y="3907304"/>
              <a:ext cx="3716" cy="200721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flipH="1">
              <a:off x="4248720" y="3273489"/>
              <a:ext cx="769431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sin(</a:t>
              </a:r>
              <a:r>
                <a:rPr lang="el-GR" sz="1100" b="1" dirty="0" smtClean="0">
                  <a:latin typeface="+mn-lt"/>
                </a:rPr>
                <a:t>ω</a:t>
              </a:r>
              <a:r>
                <a:rPr lang="en-US" sz="1400" b="1" baseline="-25000" dirty="0" smtClean="0">
                  <a:latin typeface="+mn-lt"/>
                </a:rPr>
                <a:t>1</a:t>
              </a:r>
              <a:r>
                <a:rPr lang="en-US" sz="1100" b="1" dirty="0" smtClean="0">
                  <a:latin typeface="+mn-lt"/>
                </a:rPr>
                <a:t>t)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4259870" y="4079764"/>
              <a:ext cx="769431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sin(</a:t>
              </a:r>
              <a:r>
                <a:rPr lang="el-GR" sz="1100" b="1" dirty="0" smtClean="0">
                  <a:latin typeface="+mn-lt"/>
                </a:rPr>
                <a:t>ω</a:t>
              </a:r>
              <a:r>
                <a:rPr lang="en-US" sz="1400" b="1" baseline="-25000" dirty="0" smtClean="0">
                  <a:latin typeface="+mn-lt"/>
                </a:rPr>
                <a:t>2</a:t>
              </a:r>
              <a:r>
                <a:rPr lang="en-US" sz="1100" b="1" dirty="0" smtClean="0">
                  <a:latin typeface="+mn-lt"/>
                </a:rPr>
                <a:t>t)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3367669" y="2863749"/>
              <a:ext cx="886625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modulator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2783957" y="4552067"/>
              <a:ext cx="195518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 flipH="1">
              <a:off x="4481030" y="4394335"/>
              <a:ext cx="334537" cy="3010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4518871" y="4438428"/>
              <a:ext cx="236553" cy="212897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4541173" y="4437917"/>
              <a:ext cx="236553" cy="212897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4644580" y="4695321"/>
              <a:ext cx="3716" cy="200721"/>
            </a:xfrm>
            <a:prstGeom prst="straightConnector1">
              <a:avLst/>
            </a:prstGeom>
            <a:ln w="3810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flipH="1">
              <a:off x="4263584" y="4867781"/>
              <a:ext cx="769431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sin(</a:t>
              </a:r>
              <a:r>
                <a:rPr lang="el-GR" sz="1100" b="1" dirty="0" smtClean="0">
                  <a:latin typeface="+mn-lt"/>
                </a:rPr>
                <a:t>ω</a:t>
              </a:r>
              <a:r>
                <a:rPr lang="en-US" sz="1400" b="1" baseline="-25000" dirty="0" smtClean="0">
                  <a:latin typeface="+mn-lt"/>
                </a:rPr>
                <a:t>3</a:t>
              </a:r>
              <a:r>
                <a:rPr lang="en-US" sz="1100" b="1" dirty="0" smtClean="0">
                  <a:latin typeface="+mn-lt"/>
                </a:rPr>
                <a:t>t)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flipH="1">
              <a:off x="3439276" y="4811146"/>
              <a:ext cx="758283" cy="77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2800" b="1" dirty="0" smtClean="0"/>
                <a:t>.</a:t>
              </a:r>
            </a:p>
            <a:p>
              <a:pPr algn="ctr">
                <a:lnSpc>
                  <a:spcPct val="50000"/>
                </a:lnSpc>
              </a:pPr>
              <a:r>
                <a:rPr lang="en-US" sz="2800" b="1" dirty="0" smtClean="0"/>
                <a:t>.</a:t>
              </a:r>
            </a:p>
            <a:p>
              <a:pPr algn="ctr">
                <a:lnSpc>
                  <a:spcPct val="50000"/>
                </a:lnSpc>
              </a:pPr>
              <a:r>
                <a:rPr lang="en-US" sz="2800" b="1" dirty="0"/>
                <a:t>.</a:t>
              </a:r>
              <a:endParaRPr lang="en-US" sz="2800" b="1" dirty="0" smtClean="0"/>
            </a:p>
          </p:txBody>
        </p:sp>
        <p:sp>
          <p:nvSpPr>
            <p:cNvPr id="41" name="Rectangle 40"/>
            <p:cNvSpPr/>
            <p:nvPr/>
          </p:nvSpPr>
          <p:spPr>
            <a:xfrm flipH="1">
              <a:off x="3427146" y="3617464"/>
              <a:ext cx="808563" cy="301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3386257" y="3662918"/>
              <a:ext cx="886625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modulator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3415995" y="4409198"/>
              <a:ext cx="808563" cy="301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3375106" y="4454652"/>
              <a:ext cx="886625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modulator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20170" y="2740895"/>
              <a:ext cx="579863" cy="28148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1868378" y="3827690"/>
              <a:ext cx="1951464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 dirty="0" smtClean="0">
                  <a:latin typeface="+mn-lt"/>
                </a:rPr>
                <a:t>serial to parallel converter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4572" y="3828820"/>
              <a:ext cx="136162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bit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stream</a:t>
              </a:r>
              <a:endParaRPr lang="en-US" sz="1100" b="1" dirty="0" smtClean="0">
                <a:latin typeface="+mn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5666779" y="3970591"/>
              <a:ext cx="334537" cy="3010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50" idx="4"/>
              <a:endCxn id="50" idx="0"/>
            </p:cNvCxnSpPr>
            <p:nvPr/>
          </p:nvCxnSpPr>
          <p:spPr>
            <a:xfrm flipV="1">
              <a:off x="5834047" y="3970591"/>
              <a:ext cx="0" cy="301083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6"/>
            </p:cNvCxnSpPr>
            <p:nvPr/>
          </p:nvCxnSpPr>
          <p:spPr>
            <a:xfrm>
              <a:off x="5666779" y="4121133"/>
              <a:ext cx="319668" cy="1859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0" idx="6"/>
              <a:endCxn id="13" idx="2"/>
            </p:cNvCxnSpPr>
            <p:nvPr/>
          </p:nvCxnSpPr>
          <p:spPr>
            <a:xfrm flipH="1" flipV="1">
              <a:off x="4811853" y="3756860"/>
              <a:ext cx="854926" cy="364273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0" idx="4"/>
              <a:endCxn id="30" idx="2"/>
            </p:cNvCxnSpPr>
            <p:nvPr/>
          </p:nvCxnSpPr>
          <p:spPr>
            <a:xfrm flipH="1">
              <a:off x="4815567" y="4271674"/>
              <a:ext cx="1018480" cy="273203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001316" y="4121132"/>
              <a:ext cx="1771084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 rot="5400000">
              <a:off x="6610683" y="3789323"/>
              <a:ext cx="418424" cy="6374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11720" y="3961014"/>
              <a:ext cx="816349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b="1" dirty="0" smtClean="0">
                  <a:latin typeface="+mn-lt"/>
                </a:rPr>
                <a:t>D/A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15219" y="3907304"/>
              <a:ext cx="1126273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latin typeface="+mn-lt"/>
                </a:rPr>
                <a:t>analog signal</a:t>
              </a:r>
            </a:p>
          </p:txBody>
        </p:sp>
      </p:grpSp>
      <p:sp>
        <p:nvSpPr>
          <p:cNvPr id="4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B725E81-BDE8-4BB7-9269-4CF7EA6CDEF1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42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parabola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x*</a:t>
            </a:r>
            <a:r>
              <a:rPr lang="en-US" sz="2400" b="1" baseline="-25000" dirty="0"/>
              <a:t>n</a:t>
            </a:r>
            <a:r>
              <a:rPr lang="en-US" dirty="0"/>
              <a:t> =  </a:t>
            </a:r>
            <a:r>
              <a:rPr lang="en-US" dirty="0" err="1"/>
              <a:t>x</a:t>
            </a:r>
            <a:r>
              <a:rPr lang="en-US" sz="2400" b="1" baseline="-25000" dirty="0" err="1"/>
              <a:t>n</a:t>
            </a:r>
            <a:r>
              <a:rPr lang="en-US" dirty="0"/>
              <a:t> + (a</a:t>
            </a:r>
            <a:r>
              <a:rPr lang="en-US" i="1" dirty="0"/>
              <a:t>-</a:t>
            </a:r>
            <a:r>
              <a:rPr lang="en-US" dirty="0"/>
              <a:t>c</a:t>
            </a:r>
            <a:r>
              <a:rPr lang="en-US" i="1" dirty="0"/>
              <a:t>)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 </a:t>
            </a:r>
            <a:endParaRPr lang="en-US" dirty="0"/>
          </a:p>
          <a:p>
            <a:pPr marL="0" indent="0" defTabSz="363538">
              <a:spcBef>
                <a:spcPts val="1800"/>
              </a:spcBef>
              <a:buNone/>
            </a:pPr>
            <a:r>
              <a:rPr lang="en-US" dirty="0" smtClean="0"/>
              <a:t>So  </a:t>
            </a:r>
            <a:r>
              <a:rPr lang="en-US" altLang="en-US" dirty="0"/>
              <a:t>	</a:t>
            </a:r>
            <a:r>
              <a:rPr lang="en-US" altLang="en-US" dirty="0" smtClean="0"/>
              <a:t>E</a:t>
            </a:r>
            <a:r>
              <a:rPr lang="en-US" altLang="en-US" sz="2400" b="1" baseline="-25000" dirty="0" smtClean="0"/>
              <a:t>x*</a:t>
            </a:r>
            <a:r>
              <a:rPr lang="en-US" altLang="en-US" dirty="0" smtClean="0">
                <a:latin typeface="Symbol" panose="05050102010706020507" pitchFamily="18" charset="2"/>
              </a:rPr>
              <a:t> </a:t>
            </a:r>
            <a:r>
              <a:rPr lang="en-US" altLang="en-US" dirty="0">
                <a:latin typeface="Symbol" panose="05050102010706020507" pitchFamily="18" charset="2"/>
              </a:rPr>
              <a:t>= &lt;</a:t>
            </a:r>
            <a:r>
              <a:rPr lang="en-US" altLang="en-US" dirty="0"/>
              <a:t> x*</a:t>
            </a:r>
            <a:r>
              <a:rPr lang="en-US" altLang="en-US" baseline="30000" dirty="0" smtClean="0"/>
              <a:t>2 </a:t>
            </a:r>
            <a:r>
              <a:rPr lang="en-US" altLang="en-US" dirty="0">
                <a:latin typeface="Symbol" panose="05050102010706020507" pitchFamily="18" charset="2"/>
              </a:rPr>
              <a:t>&gt;</a:t>
            </a:r>
            <a:r>
              <a:rPr lang="en-US" altLang="en-US" dirty="0"/>
              <a:t> = </a:t>
            </a:r>
            <a:r>
              <a:rPr lang="en-US" altLang="en-US" dirty="0">
                <a:latin typeface="Symbol" panose="05050102010706020507" pitchFamily="18" charset="2"/>
              </a:rPr>
              <a:t>&lt;</a:t>
            </a:r>
            <a:r>
              <a:rPr lang="en-US" altLang="en-US" dirty="0"/>
              <a:t> x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&gt;</a:t>
            </a:r>
            <a:r>
              <a:rPr lang="en-US" altLang="en-US" dirty="0"/>
              <a:t> + (a-c)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&lt;</a:t>
            </a:r>
            <a:r>
              <a:rPr lang="en-US" altLang="en-US" dirty="0"/>
              <a:t> q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&gt;</a:t>
            </a:r>
            <a:r>
              <a:rPr lang="en-US" altLang="en-US" dirty="0"/>
              <a:t>  +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(a-c)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 &lt;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x q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&gt;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Since x and q are uncorrelated the last term is zero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The energy is parabolic in c with a single minimum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188793" y="4176251"/>
            <a:ext cx="1846734" cy="2030839"/>
            <a:chOff x="6132517" y="4202482"/>
            <a:chExt cx="1846734" cy="20308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2517" y="4574770"/>
              <a:ext cx="1734171" cy="13365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36763" y="4202482"/>
              <a:ext cx="541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E</a:t>
              </a:r>
              <a:r>
                <a:rPr lang="en-US" sz="2000" baseline="-25000" dirty="0" smtClean="0">
                  <a:latin typeface="+mn-lt"/>
                </a:rPr>
                <a:t>x*</a:t>
              </a:r>
              <a:endParaRPr lang="en-US" sz="2000" baseline="-250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4125" y="5638908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44983" y="5833211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106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OFDM modem paradigm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8088346" y="3809036"/>
            <a:ext cx="602166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68" idx="0"/>
          </p:cNvCxnSpPr>
          <p:nvPr/>
        </p:nvCxnSpPr>
        <p:spPr>
          <a:xfrm>
            <a:off x="3140347" y="3819290"/>
            <a:ext cx="2610086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93191" y="2267417"/>
            <a:ext cx="1858397" cy="3716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78325" y="1795346"/>
            <a:ext cx="1895712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50103" y="3428115"/>
            <a:ext cx="758283" cy="77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800" b="1" dirty="0" smtClean="0"/>
              <a:t>.</a:t>
            </a:r>
          </a:p>
          <a:p>
            <a:pPr algn="ctr">
              <a:lnSpc>
                <a:spcPct val="50000"/>
              </a:lnSpc>
            </a:pPr>
            <a:r>
              <a:rPr lang="en-US" sz="2800" b="1" dirty="0" smtClean="0"/>
              <a:t>.</a:t>
            </a:r>
          </a:p>
          <a:p>
            <a:pPr algn="ctr">
              <a:lnSpc>
                <a:spcPct val="50000"/>
              </a:lnSpc>
            </a:pPr>
            <a:r>
              <a:rPr lang="en-US" sz="2800" b="1" dirty="0"/>
              <a:t>.</a:t>
            </a:r>
            <a:endParaRPr lang="en-US" sz="2800" b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59371" y="2754354"/>
            <a:ext cx="2107295" cy="3716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00628" y="4430747"/>
            <a:ext cx="185096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1716" y="1644540"/>
            <a:ext cx="1126273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9152" y="2120324"/>
            <a:ext cx="1126273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5438" y="2596104"/>
            <a:ext cx="1126273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modulator</a:t>
            </a:r>
            <a:endParaRPr lang="en-US" sz="1050" b="1" dirty="0" smtClean="0">
              <a:latin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196914" y="3245007"/>
            <a:ext cx="187712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00626" y="5356298"/>
            <a:ext cx="187341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5760" y="4880511"/>
            <a:ext cx="204410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89479" y="5843235"/>
            <a:ext cx="1884558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09151" y="4729705"/>
            <a:ext cx="1126273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16587" y="5205489"/>
            <a:ext cx="1126273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12873" y="5681269"/>
            <a:ext cx="1126273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1724" y="3094190"/>
            <a:ext cx="1126273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1721" y="4265594"/>
            <a:ext cx="1126273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modulator</a:t>
            </a:r>
            <a:endParaRPr lang="en-US" sz="1050" b="1" dirty="0" smtClean="0">
              <a:latin typeface="+mn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96579" y="3817901"/>
            <a:ext cx="751998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873315" y="1405053"/>
            <a:ext cx="356546" cy="4817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2098305" y="3662076"/>
            <a:ext cx="1951464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IFFT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15" y="2211435"/>
            <a:ext cx="793159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bit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stream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2584" y="1408767"/>
            <a:ext cx="356411" cy="4821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161402" y="3644880"/>
            <a:ext cx="1951464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bit allocation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817216" y="2267417"/>
            <a:ext cx="2263698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02350" y="1791630"/>
            <a:ext cx="2278564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30601" y="3424399"/>
            <a:ext cx="75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400" b="1" dirty="0" smtClean="0"/>
              <a:t>.</a:t>
            </a:r>
          </a:p>
          <a:p>
            <a:pPr algn="ctr">
              <a:lnSpc>
                <a:spcPct val="50000"/>
              </a:lnSpc>
            </a:pPr>
            <a:r>
              <a:rPr lang="en-US" sz="2400" b="1" dirty="0" smtClean="0"/>
              <a:t>.</a:t>
            </a:r>
          </a:p>
          <a:p>
            <a:pPr algn="ctr">
              <a:lnSpc>
                <a:spcPct val="50000"/>
              </a:lnSpc>
            </a:pPr>
            <a:r>
              <a:rPr lang="en-US" sz="2400" b="1" dirty="0"/>
              <a:t>.</a:t>
            </a:r>
            <a:endParaRPr lang="en-US" sz="2400" b="1" dirty="0" smtClean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806069" y="2754354"/>
            <a:ext cx="2274845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824653" y="4427031"/>
            <a:ext cx="225626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48761" y="1640824"/>
            <a:ext cx="1356730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demodulator</a:t>
            </a:r>
            <a:endParaRPr lang="en-US" sz="1050" b="1" dirty="0" smtClean="0">
              <a:latin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820939" y="3241291"/>
            <a:ext cx="2259975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824651" y="5352582"/>
            <a:ext cx="22562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9785" y="4876795"/>
            <a:ext cx="2271129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813504" y="5839519"/>
            <a:ext cx="2256258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28130" y="1405051"/>
            <a:ext cx="390163" cy="4821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4952826" y="3641164"/>
            <a:ext cx="1951464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FFT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345046" y="2094306"/>
            <a:ext cx="1356730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demodulator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41331" y="2592391"/>
            <a:ext cx="1356730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demodulator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48766" y="3090477"/>
            <a:ext cx="1356730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demodulator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48767" y="4272510"/>
            <a:ext cx="1356730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demodulator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45050" y="4714837"/>
            <a:ext cx="1356730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demodulator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41335" y="5201771"/>
            <a:ext cx="1356730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demodulator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48771" y="5699858"/>
            <a:ext cx="1356730" cy="27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demodulator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48176" y="5218790"/>
            <a:ext cx="77326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bit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stream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14088" y="3567550"/>
            <a:ext cx="78566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latin typeface="+mn-lt"/>
              </a:rPr>
              <a:t>channel</a:t>
            </a:r>
            <a:endParaRPr lang="en-US" sz="800" b="1" dirty="0" smtClean="0"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00626" y="6397574"/>
            <a:ext cx="192314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i="1" dirty="0" smtClean="0">
                <a:latin typeface="+mn-lt"/>
              </a:rPr>
              <a:t>transmitter</a:t>
            </a:r>
            <a:endParaRPr lang="en-US" sz="1100" b="1" i="1" dirty="0" smtClean="0">
              <a:latin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939876" y="6385934"/>
            <a:ext cx="206328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i="1" dirty="0" smtClean="0">
                <a:latin typeface="+mn-lt"/>
              </a:rPr>
              <a:t>receiver</a:t>
            </a:r>
            <a:endParaRPr lang="en-US" sz="1100" b="1" i="1" dirty="0" smtClean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932230" y="1401337"/>
            <a:ext cx="375438" cy="4821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6023334" y="3710288"/>
            <a:ext cx="41912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+mn-lt"/>
              </a:rPr>
              <a:t>parallel to serial bit converter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418011" y="3645145"/>
            <a:ext cx="640232" cy="3539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/>
              <a:t>D/A</a:t>
            </a:r>
            <a:endParaRPr lang="en-US" sz="20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4925467" y="3645145"/>
            <a:ext cx="640232" cy="3539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 smtClean="0"/>
              <a:t>A/D</a:t>
            </a:r>
            <a:endParaRPr lang="en-US" sz="2000" b="1" dirty="0"/>
          </a:p>
        </p:txBody>
      </p:sp>
      <p:sp>
        <p:nvSpPr>
          <p:cNvPr id="123" name="TextBox 122"/>
          <p:cNvSpPr txBox="1"/>
          <p:nvPr/>
        </p:nvSpPr>
        <p:spPr>
          <a:xfrm rot="18843148">
            <a:off x="3574778" y="5216058"/>
            <a:ext cx="1903783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WARNING </a:t>
            </a:r>
          </a:p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this is not quite correct yet !</a:t>
            </a:r>
          </a:p>
        </p:txBody>
      </p:sp>
      <p:cxnSp>
        <p:nvCxnSpPr>
          <p:cNvPr id="127" name="Straight Connector 126"/>
          <p:cNvCxnSpPr>
            <a:endCxn id="46" idx="2"/>
          </p:cNvCxnSpPr>
          <p:nvPr/>
        </p:nvCxnSpPr>
        <p:spPr>
          <a:xfrm flipV="1">
            <a:off x="405295" y="2670022"/>
            <a:ext cx="0" cy="114913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 rot="16200000">
            <a:off x="8716" y="3147292"/>
            <a:ext cx="793159" cy="275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framer</a:t>
            </a:r>
            <a:endParaRPr lang="en-US" sz="1050" b="1" dirty="0" smtClean="0">
              <a:latin typeface="+mn-lt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8693077" y="3799510"/>
            <a:ext cx="0" cy="134399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 rot="16200000">
            <a:off x="8208677" y="4292767"/>
            <a:ext cx="978327" cy="2754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err="1" smtClean="0">
                <a:latin typeface="+mn-lt"/>
              </a:rPr>
              <a:t>deframer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61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708B60F-645C-408D-A9BA-8279C0D21EA9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59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prefix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25905" y="1188947"/>
            <a:ext cx="8480013" cy="5106768"/>
          </a:xfrm>
          <a:ln>
            <a:noFill/>
          </a:ln>
        </p:spPr>
        <p:txBody>
          <a:bodyPr/>
          <a:lstStyle/>
          <a:p>
            <a:pPr marL="0" indent="0" defTabSz="463550">
              <a:buNone/>
            </a:pPr>
            <a:r>
              <a:rPr lang="en-US" dirty="0" smtClean="0"/>
              <a:t>What we previously derived </a:t>
            </a:r>
            <a:r>
              <a:rPr lang="en-US" i="1" dirty="0" smtClean="0"/>
              <a:t>almost</a:t>
            </a:r>
            <a:r>
              <a:rPr lang="en-US" dirty="0" smtClean="0"/>
              <a:t> works</a:t>
            </a:r>
          </a:p>
          <a:p>
            <a:pPr marL="0" indent="0" defTabSz="463550">
              <a:buNone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rgbClr val="0033CC"/>
                </a:solidFill>
              </a:rPr>
              <a:t>analog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digital</a:t>
            </a:r>
            <a:r>
              <a:rPr lang="en-US" b="1" dirty="0" smtClean="0"/>
              <a:t> </a:t>
            </a:r>
            <a:r>
              <a:rPr lang="en-US" dirty="0" smtClean="0"/>
              <a:t>signal processing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0033CC"/>
                </a:solidFill>
              </a:rPr>
              <a:t>linear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cyclic </a:t>
            </a:r>
            <a:r>
              <a:rPr lang="en-US" dirty="0"/>
              <a:t>convolution in the time </a:t>
            </a:r>
            <a:r>
              <a:rPr lang="en-US" dirty="0" smtClean="0"/>
              <a:t>domain  </a:t>
            </a:r>
            <a:r>
              <a:rPr lang="en-US" b="1" dirty="0" smtClean="0"/>
              <a:t>y = h * x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is equivalent </a:t>
            </a:r>
            <a:r>
              <a:rPr lang="en-US" dirty="0" smtClean="0"/>
              <a:t>to multiplication in the frequency domain </a:t>
            </a:r>
          </a:p>
          <a:p>
            <a:pPr marL="0" indent="0" defTabSz="463550">
              <a:buNone/>
            </a:pPr>
            <a:r>
              <a:rPr lang="en-US" dirty="0" smtClean="0"/>
              <a:t>So, the linear convolution in the analog channel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has to be converted into </a:t>
            </a:r>
            <a:r>
              <a:rPr lang="en-US" dirty="0"/>
              <a:t>cyclic convolution </a:t>
            </a:r>
            <a:r>
              <a:rPr lang="en-US" dirty="0" smtClean="0"/>
              <a:t>for the digital channel</a:t>
            </a:r>
          </a:p>
          <a:p>
            <a:pPr marL="0" indent="0" defTabSz="463550">
              <a:buNone/>
            </a:pPr>
            <a:r>
              <a:rPr lang="en-US" dirty="0" smtClean="0"/>
              <a:t>This is done by adding a </a:t>
            </a:r>
            <a:r>
              <a:rPr lang="en-US" b="1" dirty="0" smtClean="0"/>
              <a:t>C</a:t>
            </a:r>
            <a:r>
              <a:rPr lang="en-US" dirty="0" smtClean="0"/>
              <a:t>yclic </a:t>
            </a:r>
            <a:r>
              <a:rPr lang="en-US" b="1" dirty="0" smtClean="0"/>
              <a:t>P</a:t>
            </a:r>
            <a:r>
              <a:rPr lang="en-US" dirty="0" smtClean="0"/>
              <a:t>refix to the signal 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which basically acts as a </a:t>
            </a:r>
            <a:r>
              <a:rPr lang="en-US" i="1" dirty="0" smtClean="0"/>
              <a:t>guard interval </a:t>
            </a:r>
            <a:r>
              <a:rPr lang="en-US" dirty="0" smtClean="0"/>
              <a:t>to eliminate ISI</a:t>
            </a:r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 smtClean="0"/>
              <a:t>The CO </a:t>
            </a:r>
            <a:r>
              <a:rPr lang="en-US" dirty="0"/>
              <a:t>duration tends to be from 1/32 up to </a:t>
            </a:r>
            <a:r>
              <a:rPr lang="en-US" dirty="0" smtClean="0"/>
              <a:t>1/4 </a:t>
            </a:r>
            <a:r>
              <a:rPr lang="en-US" dirty="0"/>
              <a:t>of the </a:t>
            </a:r>
            <a:r>
              <a:rPr lang="en-US" dirty="0" smtClean="0"/>
              <a:t>symbol </a:t>
            </a:r>
            <a:r>
              <a:rPr lang="en-US" dirty="0"/>
              <a:t>duration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and has to be long enough to include the maximum ISI spread</a:t>
            </a:r>
          </a:p>
          <a:p>
            <a:pPr marL="0" indent="0" defTabSz="463550">
              <a:buNone/>
            </a:pPr>
            <a:r>
              <a:rPr lang="en-US" sz="1800" dirty="0" smtClean="0"/>
              <a:t>For example, if ISI is due to multipath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then the CP must be long enough to incorporate the longest delayed path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8232" y="2287715"/>
            <a:ext cx="1597686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 err="1">
                <a:solidFill>
                  <a:srgbClr val="FF0000"/>
                </a:solidFill>
              </a:rPr>
              <a:t>Y</a:t>
            </a:r>
            <a:r>
              <a:rPr lang="en-US" sz="2400" b="1" baseline="-25000" dirty="0" err="1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H</a:t>
            </a:r>
            <a:r>
              <a:rPr lang="en-US" sz="2000" b="1" baseline="-25000" dirty="0" err="1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="1" baseline="-25000" dirty="0" err="1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6141" y="1701971"/>
            <a:ext cx="24306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0033CC"/>
                </a:solidFill>
              </a:rPr>
              <a:t>Y(</a:t>
            </a:r>
            <a:r>
              <a:rPr lang="el-GR" sz="2000" dirty="0">
                <a:solidFill>
                  <a:srgbClr val="0033CC"/>
                </a:solidFill>
              </a:rPr>
              <a:t>ω</a:t>
            </a:r>
            <a:r>
              <a:rPr lang="en-US" sz="2000" dirty="0">
                <a:solidFill>
                  <a:srgbClr val="0033CC"/>
                </a:solidFill>
              </a:rPr>
              <a:t>) = H(</a:t>
            </a:r>
            <a:r>
              <a:rPr lang="el-GR" sz="2000" dirty="0">
                <a:solidFill>
                  <a:srgbClr val="0033CC"/>
                </a:solidFill>
              </a:rPr>
              <a:t>ω</a:t>
            </a:r>
            <a:r>
              <a:rPr lang="en-US" sz="2000" dirty="0">
                <a:solidFill>
                  <a:srgbClr val="0033CC"/>
                </a:solidFill>
              </a:rPr>
              <a:t>) X(</a:t>
            </a:r>
            <a:r>
              <a:rPr lang="el-GR" sz="2000" dirty="0">
                <a:solidFill>
                  <a:srgbClr val="0033CC"/>
                </a:solidFill>
              </a:rPr>
              <a:t>ω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  <a:endParaRPr lang="en-US" sz="1100" dirty="0">
              <a:solidFill>
                <a:srgbClr val="0033CC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87968" y="3623581"/>
            <a:ext cx="5668777" cy="1170398"/>
            <a:chOff x="1187968" y="3623581"/>
            <a:chExt cx="5668777" cy="1170398"/>
          </a:xfrm>
        </p:grpSpPr>
        <p:sp>
          <p:nvSpPr>
            <p:cNvPr id="4" name="Rectangle 3"/>
            <p:cNvSpPr/>
            <p:nvPr/>
          </p:nvSpPr>
          <p:spPr>
            <a:xfrm>
              <a:off x="1901645" y="3832989"/>
              <a:ext cx="4847547" cy="5575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27597" y="3844140"/>
              <a:ext cx="710444" cy="5352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7968" y="3832989"/>
              <a:ext cx="702526" cy="557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7968" y="4641734"/>
              <a:ext cx="5561224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690151" y="4492358"/>
              <a:ext cx="3437807" cy="3016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OFDM symbol = output of IFFT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738041" y="4492358"/>
              <a:ext cx="0" cy="14937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16996" y="4492358"/>
              <a:ext cx="0" cy="14937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06913" y="4487462"/>
              <a:ext cx="499347" cy="3016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 smtClean="0">
                  <a:latin typeface="+mn-lt"/>
                </a:rPr>
                <a:t>CP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187968" y="4492010"/>
              <a:ext cx="0" cy="14937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908892" y="3623581"/>
              <a:ext cx="947853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CP length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556586" y="4111769"/>
              <a:ext cx="482623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39FDEF9-24A5-4E80-8466-C9886C5C2520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01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09" y="4197042"/>
            <a:ext cx="4442992" cy="1789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 at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04445" y="1049776"/>
            <a:ext cx="8627013" cy="53650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OFDM splits the signal in the time domain into </a:t>
            </a:r>
            <a:r>
              <a:rPr lang="en-US" i="1" dirty="0" smtClean="0"/>
              <a:t>frames</a:t>
            </a:r>
          </a:p>
          <a:p>
            <a:pPr marL="0" indent="0">
              <a:buNone/>
            </a:pPr>
            <a:r>
              <a:rPr lang="en-US" dirty="0" smtClean="0"/>
              <a:t>In order for the signal processing of each frame to be independent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CP ensures that delay spread is within the received frame</a:t>
            </a:r>
          </a:p>
          <a:p>
            <a:pPr marL="0" indent="0">
              <a:buNone/>
            </a:pPr>
            <a:r>
              <a:rPr lang="en-US" dirty="0" smtClean="0"/>
              <a:t>As a simple example, assume a frame of 8 samples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 2-sample multipath  </a:t>
            </a:r>
            <a:r>
              <a:rPr lang="en-US" dirty="0" err="1" smtClean="0"/>
              <a:t>y</a:t>
            </a:r>
            <a:r>
              <a:rPr lang="en-US" sz="2400" b="1" baseline="-25000" dirty="0" err="1" smtClean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sz="2400" b="1" baseline="-25000" dirty="0" err="1"/>
              <a:t>n</a:t>
            </a:r>
            <a:r>
              <a:rPr lang="en-US" dirty="0" smtClean="0"/>
              <a:t> + h</a:t>
            </a:r>
            <a:r>
              <a:rPr lang="en-US" sz="2400" b="1" baseline="-25000" dirty="0"/>
              <a:t>1</a:t>
            </a:r>
            <a:r>
              <a:rPr lang="en-US" dirty="0" smtClean="0"/>
              <a:t> x</a:t>
            </a:r>
            <a:r>
              <a:rPr lang="en-US" sz="2400" b="1" baseline="-25000" dirty="0"/>
              <a:t>n-1</a:t>
            </a:r>
            <a:r>
              <a:rPr lang="en-US" dirty="0" smtClean="0"/>
              <a:t> + h</a:t>
            </a:r>
            <a:r>
              <a:rPr lang="en-US" sz="2400" b="1" baseline="-25000" dirty="0"/>
              <a:t>2</a:t>
            </a:r>
            <a:r>
              <a:rPr lang="en-US" dirty="0" smtClean="0"/>
              <a:t> x</a:t>
            </a:r>
            <a:r>
              <a:rPr lang="en-US" sz="2400" b="1" baseline="-25000" dirty="0" smtClean="0"/>
              <a:t>n-2 </a:t>
            </a:r>
            <a:r>
              <a:rPr lang="en-US" dirty="0" smtClean="0"/>
              <a:t>and CP of 2 samples</a:t>
            </a:r>
          </a:p>
          <a:p>
            <a:pPr marL="0" indent="0">
              <a:buNone/>
            </a:pPr>
            <a:r>
              <a:rPr lang="en-US" dirty="0" smtClean="0"/>
              <a:t>The OFDM frame before CP insertion is   x</a:t>
            </a:r>
            <a:r>
              <a:rPr lang="en-US" sz="2400" b="1" baseline="-25000" dirty="0" smtClean="0"/>
              <a:t>0 </a:t>
            </a:r>
            <a:r>
              <a:rPr lang="en-US" dirty="0" smtClean="0"/>
              <a:t>x</a:t>
            </a:r>
            <a:r>
              <a:rPr lang="en-US" sz="2400" b="1" baseline="-25000" dirty="0" smtClean="0"/>
              <a:t>1 </a:t>
            </a:r>
            <a:r>
              <a:rPr lang="en-US" dirty="0" smtClean="0"/>
              <a:t>x</a:t>
            </a:r>
            <a:r>
              <a:rPr lang="en-US" sz="2400" b="1" baseline="-25000" dirty="0" smtClean="0"/>
              <a:t>2 </a:t>
            </a:r>
            <a:r>
              <a:rPr lang="en-US" dirty="0" smtClean="0"/>
              <a:t>x</a:t>
            </a:r>
            <a:r>
              <a:rPr lang="en-US" sz="2400" b="1" baseline="-25000" dirty="0" smtClean="0"/>
              <a:t>3 </a:t>
            </a:r>
            <a:r>
              <a:rPr lang="en-US" dirty="0" smtClean="0"/>
              <a:t>x</a:t>
            </a:r>
            <a:r>
              <a:rPr lang="en-US" sz="2400" b="1" baseline="-25000" dirty="0" smtClean="0"/>
              <a:t>4 </a:t>
            </a:r>
            <a:r>
              <a:rPr lang="en-US" dirty="0" smtClean="0"/>
              <a:t>x</a:t>
            </a:r>
            <a:r>
              <a:rPr lang="en-US" sz="2400" b="1" baseline="-25000" dirty="0" smtClean="0"/>
              <a:t>5</a:t>
            </a:r>
            <a:r>
              <a:rPr lang="en-US" b="1" baseline="-25000" dirty="0" smtClean="0"/>
              <a:t> </a:t>
            </a:r>
            <a:r>
              <a:rPr lang="en-US" dirty="0" smtClean="0"/>
              <a:t>x</a:t>
            </a:r>
            <a:r>
              <a:rPr lang="en-US" sz="2400" b="1" baseline="-25000" dirty="0" smtClean="0"/>
              <a:t>6</a:t>
            </a:r>
            <a:r>
              <a:rPr lang="en-US" b="1" baseline="-25000" dirty="0" smtClean="0"/>
              <a:t> </a:t>
            </a:r>
            <a:r>
              <a:rPr lang="en-US" dirty="0" smtClean="0"/>
              <a:t>x</a:t>
            </a:r>
            <a:r>
              <a:rPr lang="en-US" sz="2400" b="1" baseline="-25000" dirty="0" smtClean="0"/>
              <a:t>7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After CP insertion the </a:t>
            </a:r>
            <a:r>
              <a:rPr lang="en-US" dirty="0" err="1" smtClean="0"/>
              <a:t>xmted</a:t>
            </a:r>
            <a:r>
              <a:rPr lang="en-US" dirty="0" smtClean="0"/>
              <a:t> OFDM frame is    x</a:t>
            </a:r>
            <a:r>
              <a:rPr lang="en-US" sz="2400" b="1" baseline="-25000" dirty="0" smtClean="0"/>
              <a:t>6</a:t>
            </a:r>
            <a:r>
              <a:rPr lang="en-US" b="1" baseline="-25000" dirty="0" smtClean="0"/>
              <a:t> </a:t>
            </a:r>
            <a:r>
              <a:rPr lang="en-US" dirty="0" smtClean="0"/>
              <a:t>x</a:t>
            </a:r>
            <a:r>
              <a:rPr lang="en-US" sz="2400" b="1" baseline="-25000" dirty="0" smtClean="0"/>
              <a:t>7</a:t>
            </a:r>
            <a:r>
              <a:rPr lang="en-US" dirty="0" smtClean="0"/>
              <a:t> x</a:t>
            </a:r>
            <a:r>
              <a:rPr lang="en-US" sz="2400" b="1" baseline="-25000" dirty="0" smtClean="0"/>
              <a:t>0</a:t>
            </a:r>
            <a:r>
              <a:rPr lang="en-US" b="1" baseline="-25000" dirty="0" smtClean="0"/>
              <a:t> </a:t>
            </a:r>
            <a:r>
              <a:rPr lang="en-US" dirty="0"/>
              <a:t>x</a:t>
            </a:r>
            <a:r>
              <a:rPr lang="en-US" sz="2400" b="1" baseline="-25000" dirty="0"/>
              <a:t>1</a:t>
            </a:r>
            <a:r>
              <a:rPr lang="en-US" b="1" baseline="-25000" dirty="0"/>
              <a:t> </a:t>
            </a:r>
            <a:r>
              <a:rPr lang="en-US" dirty="0"/>
              <a:t>x</a:t>
            </a:r>
            <a:r>
              <a:rPr lang="en-US" sz="2400" b="1" baseline="-25000" dirty="0"/>
              <a:t>2</a:t>
            </a:r>
            <a:r>
              <a:rPr lang="en-US" b="1" baseline="-25000" dirty="0"/>
              <a:t> </a:t>
            </a:r>
            <a:r>
              <a:rPr lang="en-US" dirty="0"/>
              <a:t>x</a:t>
            </a:r>
            <a:r>
              <a:rPr lang="en-US" sz="2400" b="1" baseline="-25000" dirty="0"/>
              <a:t>3</a:t>
            </a:r>
            <a:r>
              <a:rPr lang="en-US" b="1" baseline="-25000" dirty="0"/>
              <a:t> </a:t>
            </a:r>
            <a:r>
              <a:rPr lang="en-US" dirty="0"/>
              <a:t>x</a:t>
            </a:r>
            <a:r>
              <a:rPr lang="en-US" sz="2400" b="1" baseline="-25000" dirty="0"/>
              <a:t>4</a:t>
            </a:r>
            <a:r>
              <a:rPr lang="en-US" b="1" baseline="-25000" dirty="0"/>
              <a:t> </a:t>
            </a:r>
            <a:r>
              <a:rPr lang="en-US" dirty="0"/>
              <a:t>x</a:t>
            </a:r>
            <a:r>
              <a:rPr lang="en-US" sz="2400" b="1" baseline="-25000" dirty="0"/>
              <a:t>5</a:t>
            </a:r>
            <a:r>
              <a:rPr lang="en-US" b="1" baseline="-25000" dirty="0"/>
              <a:t> </a:t>
            </a:r>
            <a:r>
              <a:rPr lang="en-US" dirty="0"/>
              <a:t>x</a:t>
            </a:r>
            <a:r>
              <a:rPr lang="en-US" sz="2400" b="1" baseline="-25000" dirty="0"/>
              <a:t>6</a:t>
            </a:r>
            <a:r>
              <a:rPr lang="en-US" b="1" baseline="-25000" dirty="0"/>
              <a:t> </a:t>
            </a:r>
            <a:r>
              <a:rPr lang="en-US" dirty="0"/>
              <a:t>x</a:t>
            </a:r>
            <a:r>
              <a:rPr lang="en-US" sz="2400" b="1" baseline="-25000" dirty="0"/>
              <a:t>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received OFDM signal is y</a:t>
            </a:r>
            <a:r>
              <a:rPr lang="en-US" sz="2400" b="1" baseline="-25000" dirty="0" smtClean="0"/>
              <a:t>6</a:t>
            </a:r>
            <a:r>
              <a:rPr lang="en-US" b="1" baseline="-25000" dirty="0" smtClean="0"/>
              <a:t> </a:t>
            </a:r>
            <a:r>
              <a:rPr lang="en-US" dirty="0" smtClean="0"/>
              <a:t>y</a:t>
            </a:r>
            <a:r>
              <a:rPr lang="en-US" sz="2400" b="1" baseline="-25000" dirty="0" smtClean="0"/>
              <a:t>7</a:t>
            </a:r>
            <a:r>
              <a:rPr lang="en-US" dirty="0" smtClean="0"/>
              <a:t> y</a:t>
            </a:r>
            <a:r>
              <a:rPr lang="en-US" sz="2400" b="1" baseline="-25000" dirty="0" smtClean="0"/>
              <a:t>0</a:t>
            </a:r>
            <a:r>
              <a:rPr lang="en-US" b="1" baseline="-25000" dirty="0" smtClean="0"/>
              <a:t> </a:t>
            </a:r>
            <a:r>
              <a:rPr lang="en-US" dirty="0" smtClean="0"/>
              <a:t>y</a:t>
            </a:r>
            <a:r>
              <a:rPr lang="en-US" sz="2400" b="1" baseline="-25000" dirty="0" smtClean="0"/>
              <a:t>1</a:t>
            </a:r>
            <a:r>
              <a:rPr lang="en-US" b="1" baseline="-25000" dirty="0" smtClean="0"/>
              <a:t> </a:t>
            </a:r>
            <a:r>
              <a:rPr lang="en-US" dirty="0" smtClean="0"/>
              <a:t>y</a:t>
            </a:r>
            <a:r>
              <a:rPr lang="en-US" sz="2400" b="1" baseline="-25000" dirty="0" smtClean="0"/>
              <a:t>2</a:t>
            </a:r>
            <a:r>
              <a:rPr lang="en-US" b="1" baseline="-25000" dirty="0" smtClean="0"/>
              <a:t> </a:t>
            </a:r>
            <a:r>
              <a:rPr lang="en-US" dirty="0" smtClean="0"/>
              <a:t>y</a:t>
            </a:r>
            <a:r>
              <a:rPr lang="en-US" sz="2400" b="1" baseline="-25000" dirty="0" smtClean="0"/>
              <a:t>3</a:t>
            </a:r>
            <a:r>
              <a:rPr lang="en-US" b="1" baseline="-25000" dirty="0" smtClean="0"/>
              <a:t> </a:t>
            </a:r>
            <a:r>
              <a:rPr lang="en-US" dirty="0" smtClean="0"/>
              <a:t>y</a:t>
            </a:r>
            <a:r>
              <a:rPr lang="en-US" sz="2400" b="1" baseline="-25000" dirty="0" smtClean="0"/>
              <a:t>4</a:t>
            </a:r>
            <a:r>
              <a:rPr lang="en-US" b="1" baseline="-25000" dirty="0" smtClean="0"/>
              <a:t> </a:t>
            </a:r>
            <a:r>
              <a:rPr lang="en-US" dirty="0" smtClean="0"/>
              <a:t>y</a:t>
            </a:r>
            <a:r>
              <a:rPr lang="en-US" sz="2400" b="1" baseline="-25000" dirty="0" smtClean="0"/>
              <a:t>5</a:t>
            </a:r>
            <a:r>
              <a:rPr lang="en-US" b="1" baseline="-25000" dirty="0" smtClean="0"/>
              <a:t> </a:t>
            </a:r>
            <a:r>
              <a:rPr lang="en-US" dirty="0" smtClean="0"/>
              <a:t>y</a:t>
            </a:r>
            <a:r>
              <a:rPr lang="en-US" sz="2400" b="1" baseline="-25000" dirty="0" smtClean="0"/>
              <a:t>6</a:t>
            </a:r>
            <a:r>
              <a:rPr lang="en-US" b="1" baseline="-25000" dirty="0" smtClean="0"/>
              <a:t> </a:t>
            </a:r>
            <a:r>
              <a:rPr lang="en-US" dirty="0" smtClean="0"/>
              <a:t>y</a:t>
            </a:r>
            <a:r>
              <a:rPr lang="en-US" sz="2400" b="1" baseline="-25000" dirty="0" smtClean="0"/>
              <a:t>7</a:t>
            </a:r>
            <a:endParaRPr lang="en-US" dirty="0"/>
          </a:p>
          <a:p>
            <a:pPr marL="0" indent="0" defTabSz="268288">
              <a:spcBef>
                <a:spcPts val="0"/>
              </a:spcBef>
              <a:buNone/>
            </a:pPr>
            <a:r>
              <a:rPr lang="en-US" dirty="0" smtClean="0"/>
              <a:t>	where </a:t>
            </a:r>
            <a:r>
              <a:rPr lang="en-US" dirty="0"/>
              <a:t>y</a:t>
            </a:r>
            <a:r>
              <a:rPr lang="en-US" sz="2400" b="1" baseline="-25000" dirty="0"/>
              <a:t>6</a:t>
            </a:r>
            <a:r>
              <a:rPr lang="en-US" b="1" baseline="-25000" dirty="0"/>
              <a:t> </a:t>
            </a:r>
            <a:r>
              <a:rPr lang="en-US" dirty="0" smtClean="0"/>
              <a:t>and y</a:t>
            </a:r>
            <a:r>
              <a:rPr lang="en-US" sz="2400" b="1" baseline="-25000" dirty="0" smtClean="0"/>
              <a:t>7</a:t>
            </a:r>
            <a:r>
              <a:rPr lang="en-US" dirty="0" smtClean="0"/>
              <a:t> contain ISI from the previous frame and are </a:t>
            </a:r>
            <a:r>
              <a:rPr lang="en-US" i="1" dirty="0" smtClean="0"/>
              <a:t>discarded</a:t>
            </a:r>
            <a:endParaRPr lang="en-US" dirty="0" smtClean="0"/>
          </a:p>
          <a:p>
            <a:pPr marL="0" indent="0" defTabSz="268288">
              <a:spcBef>
                <a:spcPts val="0"/>
              </a:spcBef>
              <a:buNone/>
            </a:pPr>
            <a:r>
              <a:rPr lang="en-US" dirty="0" smtClean="0"/>
              <a:t>	and</a:t>
            </a:r>
          </a:p>
          <a:p>
            <a:pPr marL="0" indent="0" defTabSz="268288">
              <a:spcBef>
                <a:spcPts val="0"/>
              </a:spcBef>
              <a:buNone/>
            </a:pPr>
            <a:endParaRPr lang="en-US" dirty="0"/>
          </a:p>
          <a:p>
            <a:pPr marL="0" indent="0" defTabSz="268288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268288">
              <a:spcBef>
                <a:spcPts val="0"/>
              </a:spcBef>
              <a:buNone/>
            </a:pPr>
            <a:endParaRPr lang="en-US" dirty="0"/>
          </a:p>
          <a:p>
            <a:pPr marL="0" indent="0" defTabSz="268288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All the information is present for equalization to recover the </a:t>
            </a:r>
            <a:r>
              <a:rPr lang="en-US" dirty="0"/>
              <a:t>original x</a:t>
            </a:r>
            <a:r>
              <a:rPr lang="en-US" b="1" baseline="-25000" dirty="0"/>
              <a:t>0 </a:t>
            </a:r>
            <a:r>
              <a:rPr lang="en-US" b="1" baseline="20000" dirty="0" smtClean="0"/>
              <a:t>...</a:t>
            </a:r>
            <a:r>
              <a:rPr lang="en-US" b="1" baseline="-25000" dirty="0" smtClean="0"/>
              <a:t> </a:t>
            </a:r>
            <a:r>
              <a:rPr lang="en-US" dirty="0"/>
              <a:t>x</a:t>
            </a:r>
            <a:r>
              <a:rPr lang="en-US" b="1" baseline="-25000" dirty="0"/>
              <a:t>7</a:t>
            </a:r>
            <a:endParaRPr lang="en-US" dirty="0" smtClean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the matrix is </a:t>
            </a:r>
            <a:r>
              <a:rPr lang="en-US" i="1" dirty="0" err="1" smtClean="0"/>
              <a:t>circulant</a:t>
            </a:r>
            <a:r>
              <a:rPr lang="en-US" dirty="0" smtClean="0"/>
              <a:t> – which is solved in the frequency domain! 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7690713-E7F4-4F3F-98E4-8EA58516E0D8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10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4G OFDM </a:t>
            </a:r>
            <a:r>
              <a:rPr lang="en-US" dirty="0" smtClean="0"/>
              <a:t>signal structure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639077" y="1052976"/>
            <a:ext cx="6947003" cy="3738692"/>
            <a:chOff x="733264" y="1295145"/>
            <a:chExt cx="6947003" cy="373869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873767" y="4887877"/>
              <a:ext cx="5613991" cy="0"/>
            </a:xfrm>
            <a:prstGeom prst="straightConnector1">
              <a:avLst/>
            </a:prstGeom>
            <a:ln w="1905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873767" y="1746002"/>
              <a:ext cx="0" cy="3137623"/>
            </a:xfrm>
            <a:prstGeom prst="straightConnector1">
              <a:avLst/>
            </a:prstGeom>
            <a:ln w="1905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777512" y="1295145"/>
              <a:ext cx="192509" cy="32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latin typeface="+mn-lt"/>
                </a:rPr>
                <a:t>f</a:t>
              </a:r>
              <a:endParaRPr lang="en-US" sz="1100" b="1" dirty="0" smtClean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87758" y="4704003"/>
              <a:ext cx="192509" cy="32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 smtClean="0">
                  <a:latin typeface="+mn-lt"/>
                </a:rPr>
                <a:t>t</a:t>
              </a:r>
              <a:endParaRPr lang="en-US" sz="1100" b="1" dirty="0" smtClean="0">
                <a:latin typeface="+mn-l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884399" y="26005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77306" y="27529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70215" y="29053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84390" y="30577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77297" y="32101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70206" y="33625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84377" y="35149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87919" y="36673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880827" y="38197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84370" y="39721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887912" y="41245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80821" y="42769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84364" y="4429347"/>
              <a:ext cx="5528931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51928" y="2600547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033221" y="4429347"/>
              <a:ext cx="5363354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4328" y="2604088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356728" y="2596998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09128" y="2600539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661528" y="2604078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813928" y="2596986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73418" y="2596997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25818" y="2589907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78218" y="2593448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30618" y="2596987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83018" y="2589895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760232" y="2586362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912632" y="2589903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65032" y="2593964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17432" y="2586354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369832" y="2589893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22232" y="2593952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667548" y="2589903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19948" y="2593444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972348" y="2586354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24748" y="2589895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77148" y="2593434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429548" y="2586342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585497" y="2593444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737897" y="2596985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90297" y="2589895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42697" y="2593436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195097" y="2596975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347497" y="2589883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482175" y="2586352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634575" y="2589893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786975" y="2593954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39375" y="2586344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091775" y="2589883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244175" y="2593942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637458" y="4525938"/>
              <a:ext cx="2154879" cy="250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GUARD BAND</a:t>
              </a:r>
              <a:endParaRPr lang="en-US" sz="1100" b="1" dirty="0" smtClean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57231" y="2250787"/>
              <a:ext cx="2154879" cy="250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GUARD BAND</a:t>
              </a:r>
              <a:endParaRPr lang="en-US" sz="1100" b="1" dirty="0" smtClean="0">
                <a:latin typeface="+mn-lt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403949" y="2601379"/>
              <a:ext cx="0" cy="182880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33264" y="4082637"/>
              <a:ext cx="930617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sub-carrier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578769" y="4200747"/>
              <a:ext cx="239026" cy="0"/>
            </a:xfrm>
            <a:prstGeom prst="straightConnector1">
              <a:avLst/>
            </a:prstGeom>
            <a:ln w="1905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920890" y="2017768"/>
              <a:ext cx="1074368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OFDM symbol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2424666" y="2358830"/>
              <a:ext cx="0" cy="213232"/>
            </a:xfrm>
            <a:prstGeom prst="straightConnector1">
              <a:avLst/>
            </a:prstGeom>
            <a:ln w="1905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200728" y="4849534"/>
            <a:ext cx="4733226" cy="197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 smtClean="0"/>
              <a:t>For </a:t>
            </a:r>
            <a:r>
              <a:rPr lang="en-US" sz="1400" b="1" dirty="0" smtClean="0"/>
              <a:t>4G:</a:t>
            </a:r>
            <a:endParaRPr lang="en-US" sz="1400" b="1" dirty="0" smtClean="0"/>
          </a:p>
          <a:p>
            <a:pPr marL="171450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channel bandwidth   ..., 5, 10, 15, or 20 MHz </a:t>
            </a:r>
          </a:p>
          <a:p>
            <a:pPr marL="171450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guard band overhead is 10%</a:t>
            </a:r>
          </a:p>
          <a:p>
            <a:pPr marL="171450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sub-carrier spacing = 15 kHz</a:t>
            </a:r>
          </a:p>
          <a:p>
            <a:pPr marL="171450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OFDM symbol duration = 1/15KHz = 66.67 </a:t>
            </a:r>
            <a:r>
              <a:rPr lang="el-GR" sz="1400" b="1" dirty="0" smtClean="0"/>
              <a:t>μ</a:t>
            </a:r>
            <a:r>
              <a:rPr lang="en-US" sz="1400" b="1" dirty="0" smtClean="0"/>
              <a:t>sec</a:t>
            </a:r>
          </a:p>
          <a:p>
            <a:pPr marL="628650" lvl="1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short CP = 4.7 </a:t>
            </a:r>
            <a:r>
              <a:rPr lang="el-GR" sz="1400" b="1" dirty="0"/>
              <a:t>μ</a:t>
            </a:r>
            <a:r>
              <a:rPr lang="en-US" sz="1400" b="1" dirty="0" smtClean="0"/>
              <a:t>sec so total duration = 71.367 </a:t>
            </a:r>
            <a:r>
              <a:rPr lang="el-GR" sz="1400" b="1" dirty="0"/>
              <a:t>μ</a:t>
            </a:r>
            <a:r>
              <a:rPr lang="en-US" sz="1400" b="1" dirty="0" smtClean="0"/>
              <a:t>sec</a:t>
            </a:r>
          </a:p>
          <a:p>
            <a:pPr marL="1085850" lvl="2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1</a:t>
            </a:r>
            <a:r>
              <a:rPr lang="en-US" sz="1400" b="1" i="1" dirty="0" smtClean="0"/>
              <a:t> slot</a:t>
            </a:r>
            <a:r>
              <a:rPr lang="en-US" sz="1400" b="1" dirty="0" smtClean="0"/>
              <a:t> = 7 symbols ≈ ½ </a:t>
            </a:r>
            <a:r>
              <a:rPr lang="en-US" sz="1400" b="1" dirty="0" err="1" smtClean="0"/>
              <a:t>msec</a:t>
            </a:r>
            <a:r>
              <a:rPr lang="en-US" sz="1400" b="1" dirty="0" smtClean="0"/>
              <a:t>*</a:t>
            </a:r>
          </a:p>
          <a:p>
            <a:pPr marL="628650" lvl="1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long CP = 16.7 </a:t>
            </a:r>
            <a:r>
              <a:rPr lang="el-GR" sz="1400" b="1" dirty="0"/>
              <a:t>μ</a:t>
            </a:r>
            <a:r>
              <a:rPr lang="en-US" sz="1400" b="1" dirty="0" smtClean="0"/>
              <a:t>sec so total duration = 83.367 </a:t>
            </a:r>
            <a:r>
              <a:rPr lang="el-GR" sz="1400" b="1" dirty="0"/>
              <a:t>μ</a:t>
            </a:r>
            <a:r>
              <a:rPr lang="en-US" sz="1400" b="1" dirty="0" smtClean="0"/>
              <a:t>sec</a:t>
            </a:r>
          </a:p>
          <a:p>
            <a:pPr marL="1085850" lvl="2" indent="-1714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1</a:t>
            </a:r>
            <a:r>
              <a:rPr lang="en-US" sz="1400" b="1" i="1" dirty="0" smtClean="0"/>
              <a:t> slot</a:t>
            </a:r>
            <a:r>
              <a:rPr lang="en-US" sz="1400" b="1" dirty="0" smtClean="0"/>
              <a:t> = 6 symbols </a:t>
            </a:r>
            <a:r>
              <a:rPr lang="en-US" sz="1400" b="1" dirty="0"/>
              <a:t>≈ ½ </a:t>
            </a:r>
            <a:r>
              <a:rPr lang="en-US" sz="1400" b="1" dirty="0" err="1" smtClean="0"/>
              <a:t>msec</a:t>
            </a:r>
            <a:r>
              <a:rPr lang="en-US" sz="1400" b="1" dirty="0" smtClean="0"/>
              <a:t>*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sz="1200" dirty="0" smtClean="0"/>
              <a:t>* CP durations are </a:t>
            </a:r>
            <a:r>
              <a:rPr lang="en-US" sz="1200" i="1" dirty="0" smtClean="0"/>
              <a:t>adjusted </a:t>
            </a:r>
            <a:r>
              <a:rPr lang="en-US" sz="1200" dirty="0" smtClean="0"/>
              <a:t>so that the slot is precisely </a:t>
            </a:r>
            <a:r>
              <a:rPr lang="en-US" sz="1200" dirty="0"/>
              <a:t>½ </a:t>
            </a:r>
            <a:r>
              <a:rPr lang="en-US" sz="1200" dirty="0" err="1"/>
              <a:t>msec</a:t>
            </a:r>
            <a:endParaRPr lang="en-US" sz="1200" dirty="0" smtClean="0"/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/>
          </p:nvPr>
        </p:nvGraphicFramePr>
        <p:xfrm>
          <a:off x="5299299" y="5180994"/>
          <a:ext cx="2786978" cy="13277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7510"/>
                <a:gridCol w="790848"/>
                <a:gridCol w="863397"/>
                <a:gridCol w="585223"/>
              </a:tblGrid>
              <a:tr h="469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BW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(MHz)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usable </a:t>
                      </a:r>
                      <a:r>
                        <a:rPr lang="en-US" sz="1200" b="1" u="none" strike="noStrike" dirty="0" smtClean="0">
                          <a:effectLst/>
                        </a:rPr>
                        <a:t>BW</a:t>
                      </a:r>
                    </a:p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(MHz)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 smtClean="0">
                          <a:effectLst/>
                        </a:rPr>
                        <a:t>subchannels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FFT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83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300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endParaRPr 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83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  <a:endParaRPr 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83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13.5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900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1536</a:t>
                      </a:r>
                      <a:endParaRPr 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83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2048</a:t>
                      </a:r>
                      <a:endParaRPr 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0EEAD22-F400-43FC-BB1B-C94CBCAF03EA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52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OFDM modem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2367" y="2416178"/>
            <a:ext cx="7784375" cy="0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5320" y="2152028"/>
            <a:ext cx="788283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bit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stream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792" y="2149572"/>
            <a:ext cx="1230269" cy="510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/>
              <a:t>interleaving and FEC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4741" y="2145858"/>
            <a:ext cx="1147298" cy="512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/>
              <a:t>bit </a:t>
            </a:r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allocation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8502" y="2166127"/>
            <a:ext cx="658535" cy="500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/>
              <a:t>IFFT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7396" y="2203327"/>
            <a:ext cx="1004409" cy="4389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36000" bIns="36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CP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insertion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0565" y="2185834"/>
            <a:ext cx="517094" cy="4739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D/A</a:t>
            </a:r>
            <a:endParaRPr lang="en-US" sz="1050" b="1" dirty="0" smtClean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383570" y="2409552"/>
            <a:ext cx="0" cy="1325220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0495" y="3734772"/>
            <a:ext cx="3116636" cy="0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95296" y="3484468"/>
            <a:ext cx="1369756" cy="500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err="1" smtClean="0"/>
              <a:t>upconversion</a:t>
            </a:r>
            <a:endParaRPr lang="en-US" sz="1100" b="1" dirty="0" smtClean="0"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72" y="3081084"/>
            <a:ext cx="463856" cy="7429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46036" y="3066199"/>
            <a:ext cx="463856" cy="772721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442657" y="3733856"/>
            <a:ext cx="2874459" cy="0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41255" y="3483915"/>
            <a:ext cx="1686762" cy="500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err="1" smtClean="0"/>
              <a:t>downconversion</a:t>
            </a:r>
            <a:endParaRPr lang="en-US" sz="1100" b="1" dirty="0" smtClean="0">
              <a:latin typeface="+mn-lt"/>
            </a:endParaRPr>
          </a:p>
        </p:txBody>
      </p:sp>
      <p:pic>
        <p:nvPicPr>
          <p:cNvPr id="38" name="Picture 2" descr="Image result for light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9301">
            <a:off x="4600260" y="2914217"/>
            <a:ext cx="276680" cy="688604"/>
          </a:xfrm>
          <a:prstGeom prst="rect">
            <a:avLst/>
          </a:prstGeom>
          <a:noFill/>
        </p:spPr>
      </p:pic>
      <p:cxnSp>
        <p:nvCxnSpPr>
          <p:cNvPr id="39" name="Straight Connector 38"/>
          <p:cNvCxnSpPr/>
          <p:nvPr/>
        </p:nvCxnSpPr>
        <p:spPr>
          <a:xfrm>
            <a:off x="456221" y="3733856"/>
            <a:ext cx="0" cy="1325220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42657" y="5058118"/>
            <a:ext cx="8079795" cy="0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23835" y="4816051"/>
            <a:ext cx="1027341" cy="4847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/>
              <a:t>bit </a:t>
            </a:r>
          </a:p>
          <a:p>
            <a:pPr algn="ctr">
              <a:lnSpc>
                <a:spcPct val="85000"/>
              </a:lnSpc>
            </a:pPr>
            <a:r>
              <a:rPr lang="en-US" sz="1400" b="1" dirty="0" err="1" smtClean="0">
                <a:latin typeface="+mn-lt"/>
              </a:rPr>
              <a:t>serializer</a:t>
            </a:r>
            <a:endParaRPr lang="en-US" sz="1400" b="1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0623" y="4808645"/>
            <a:ext cx="574211" cy="500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/>
              <a:t>FFT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6259" y="4848454"/>
            <a:ext cx="907070" cy="4389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36000" bIns="36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CP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removal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390" y="4799823"/>
            <a:ext cx="585826" cy="500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/>
              <a:t>A/D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83536" y="4808645"/>
            <a:ext cx="607107" cy="500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/>
              <a:t>FEQ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29475" y="2172756"/>
            <a:ext cx="1183597" cy="500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/>
              <a:t>modulators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4604" y="4828353"/>
            <a:ext cx="1366218" cy="4739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demodulators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99960" y="4857255"/>
            <a:ext cx="788283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bit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stream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64671" y="4828352"/>
            <a:ext cx="574211" cy="4739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FEC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4817" y="2162836"/>
            <a:ext cx="816820" cy="500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/>
              <a:t>framer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0997" y="4813471"/>
            <a:ext cx="1015002" cy="500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44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err="1" smtClean="0"/>
              <a:t>deframer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2879" y="3490846"/>
            <a:ext cx="1341731" cy="4912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36000" bIns="36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err="1" smtClean="0"/>
              <a:t>antialisasing</a:t>
            </a:r>
            <a:endParaRPr lang="en-US" sz="1600" b="1" dirty="0" smtClean="0"/>
          </a:p>
          <a:p>
            <a:pPr algn="ctr">
              <a:lnSpc>
                <a:spcPct val="85000"/>
              </a:lnSpc>
            </a:pPr>
            <a:r>
              <a:rPr lang="en-US" sz="1600" b="1" dirty="0" smtClean="0">
                <a:latin typeface="+mn-lt"/>
              </a:rPr>
              <a:t>filter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97554" y="3524455"/>
            <a:ext cx="1010173" cy="4389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36000" bIns="36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power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amplifier</a:t>
            </a:r>
            <a:endParaRPr lang="en-US" sz="1050" b="1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191" y="5914417"/>
            <a:ext cx="4369150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Warning: this is somewhat over-simplified!</a:t>
            </a:r>
          </a:p>
        </p:txBody>
      </p:sp>
      <p:sp>
        <p:nvSpPr>
          <p:cNvPr id="3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CAA9BEB-E150-485A-A448-F3416E9D0C81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1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OFDMA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26491" y="1308100"/>
            <a:ext cx="8458200" cy="5338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4G and 5G cellular are based on OFDM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but need </a:t>
            </a:r>
            <a:r>
              <a:rPr lang="en-US" b="1" dirty="0" smtClean="0"/>
              <a:t>M</a:t>
            </a:r>
            <a:r>
              <a:rPr lang="en-US" dirty="0" smtClean="0"/>
              <a:t>ultiple </a:t>
            </a:r>
            <a:r>
              <a:rPr lang="en-US" b="1" dirty="0" smtClean="0"/>
              <a:t>A</a:t>
            </a:r>
            <a:r>
              <a:rPr lang="en-US" dirty="0" smtClean="0"/>
              <a:t>ccess and Duplexing mechanisms too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For </a:t>
            </a:r>
            <a:r>
              <a:rPr lang="en-US" b="1" dirty="0" smtClean="0"/>
              <a:t>MA</a:t>
            </a:r>
            <a:r>
              <a:rPr lang="en-US" dirty="0" smtClean="0"/>
              <a:t> an orthogonal version of FDMA is used</a:t>
            </a:r>
          </a:p>
          <a:p>
            <a:r>
              <a:rPr lang="en-US" dirty="0" smtClean="0"/>
              <a:t>signals from/to different users occupy different frequencies 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S</a:t>
            </a:r>
            <a:r>
              <a:rPr lang="en-US" dirty="0" err="1" smtClean="0"/>
              <a:t>ub</a:t>
            </a:r>
            <a:r>
              <a:rPr lang="en-US" b="1" dirty="0" err="1" smtClean="0"/>
              <a:t>C</a:t>
            </a:r>
            <a:r>
              <a:rPr lang="en-US" dirty="0" err="1" smtClean="0"/>
              <a:t>arrier</a:t>
            </a: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dirty="0" smtClean="0"/>
              <a:t>pacing must be exactly the OFDM symbol rate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For </a:t>
            </a:r>
            <a:r>
              <a:rPr lang="en-US" b="1" dirty="0" smtClean="0"/>
              <a:t>duplexing</a:t>
            </a:r>
            <a:r>
              <a:rPr lang="en-US" dirty="0" smtClean="0"/>
              <a:t> there are two alternatives:</a:t>
            </a:r>
          </a:p>
          <a:p>
            <a:r>
              <a:rPr lang="en-US" dirty="0" smtClean="0"/>
              <a:t>Frequency Domain Duplexing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different frequency bands are used for the UL and 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for example n1: UL 1920-1980 MHz, DL 2110-2170 MHz</a:t>
            </a:r>
          </a:p>
          <a:p>
            <a:r>
              <a:rPr lang="en-US" dirty="0" smtClean="0"/>
              <a:t>Time Domain Duplexing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 single frequency band is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for example n38: 2570-2620 MHz for both UL and DL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C05C0C5-9DA0-4832-B644-8A2F83BEBF54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35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OFDMA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1556" y="1208778"/>
            <a:ext cx="8872443" cy="4938803"/>
          </a:xfrm>
        </p:spPr>
        <p:txBody>
          <a:bodyPr/>
          <a:lstStyle/>
          <a:p>
            <a:pPr marL="0" indent="0">
              <a:buNone/>
              <a:tabLst>
                <a:tab pos="463550" algn="l"/>
              </a:tabLst>
            </a:pPr>
            <a:r>
              <a:rPr lang="en-US" dirty="0" smtClean="0"/>
              <a:t>The basic OFDM paradigm can be readily extended to OFDMA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 smtClean="0"/>
              <a:t>	by allocating time-frequency </a:t>
            </a:r>
            <a:r>
              <a:rPr lang="en-US" b="1" dirty="0" smtClean="0"/>
              <a:t>R</a:t>
            </a:r>
            <a:r>
              <a:rPr lang="en-US" dirty="0" smtClean="0"/>
              <a:t>esource </a:t>
            </a:r>
            <a:r>
              <a:rPr lang="en-US" b="1" dirty="0" smtClean="0"/>
              <a:t>E</a:t>
            </a:r>
            <a:r>
              <a:rPr lang="en-US" dirty="0" smtClean="0"/>
              <a:t>lements to different users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 smtClean="0"/>
              <a:t>In the DL direction the base-station transmits to </a:t>
            </a:r>
            <a:r>
              <a:rPr lang="en-US" i="1" dirty="0" smtClean="0"/>
              <a:t>all</a:t>
            </a:r>
            <a:r>
              <a:rPr lang="en-US" dirty="0" smtClean="0"/>
              <a:t> users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dirty="0" smtClean="0"/>
              <a:t>and each needs to know which REs it needs to extract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 smtClean="0"/>
              <a:t>In the UL direction each UE transmits only in its REs	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dirty="0" smtClean="0"/>
              <a:t>in order not to interfere with other UEs in the cell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 flipH="1">
            <a:off x="1769820" y="4026146"/>
            <a:ext cx="155336" cy="163702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H="1">
            <a:off x="1926453" y="4025335"/>
            <a:ext cx="155336" cy="163702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flipH="1">
            <a:off x="1605453" y="4028909"/>
            <a:ext cx="170104" cy="177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 flipH="1">
            <a:off x="6925880" y="2805177"/>
            <a:ext cx="204946" cy="29265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 flipH="1">
            <a:off x="2846324" y="3089884"/>
            <a:ext cx="4269868" cy="162031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 flipH="1">
            <a:off x="2809580" y="3558063"/>
            <a:ext cx="4305445" cy="15020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 flipH="1">
            <a:off x="2531904" y="4153084"/>
            <a:ext cx="4581447" cy="472121"/>
          </a:xfrm>
          <a:prstGeom prst="rect">
            <a:avLst/>
          </a:prstGeom>
          <a:solidFill>
            <a:srgbClr val="A16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 flipH="1">
            <a:off x="2836420" y="3266179"/>
            <a:ext cx="4283145" cy="2998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 flipH="1">
            <a:off x="2083521" y="2793663"/>
            <a:ext cx="4876061" cy="3191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flipH="1">
            <a:off x="1603445" y="2796171"/>
            <a:ext cx="159087" cy="914293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flipH="1">
            <a:off x="6791271" y="4028834"/>
            <a:ext cx="331242" cy="153577"/>
          </a:xfrm>
          <a:prstGeom prst="rect">
            <a:avLst/>
          </a:prstGeom>
          <a:solidFill>
            <a:srgbClr val="A16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 flipH="1">
            <a:off x="1607181" y="4169920"/>
            <a:ext cx="924726" cy="455720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flipH="1">
            <a:off x="2074731" y="4002017"/>
            <a:ext cx="4729882" cy="16520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flipH="1">
            <a:off x="1601079" y="3721437"/>
            <a:ext cx="5508898" cy="2938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flipH="1">
            <a:off x="1774370" y="3097671"/>
            <a:ext cx="1067457" cy="615417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flipH="1">
            <a:off x="1768975" y="2806438"/>
            <a:ext cx="294528" cy="292652"/>
          </a:xfrm>
          <a:prstGeom prst="rect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89175" y="4912947"/>
            <a:ext cx="5816462" cy="0"/>
          </a:xfrm>
          <a:prstGeom prst="straightConnector1">
            <a:avLst/>
          </a:prstGeom>
          <a:ln w="1905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595192" y="2292350"/>
            <a:ext cx="12072" cy="2621654"/>
          </a:xfrm>
          <a:prstGeom prst="straightConnector1">
            <a:avLst/>
          </a:prstGeom>
          <a:ln w="1905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03517" y="1999829"/>
            <a:ext cx="192509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+mn-lt"/>
              </a:rPr>
              <a:t>f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7017" y="4729658"/>
            <a:ext cx="192509" cy="3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latin typeface="+mn-lt"/>
              </a:rPr>
              <a:t>t</a:t>
            </a:r>
            <a:endParaRPr lang="en-US" sz="1100" b="1" dirty="0" smtClean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99807" y="27973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2714" y="29497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85623" y="31021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9798" y="32545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3856" y="34069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96765" y="35593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599785" y="3710464"/>
            <a:ext cx="5528404" cy="1333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03327" y="3860072"/>
            <a:ext cx="5524862" cy="412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96235" y="40165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99778" y="41689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03320" y="43213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6229" y="44737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99772" y="4626197"/>
            <a:ext cx="552893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67336" y="2797397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48629" y="4626197"/>
            <a:ext cx="5363354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9736" y="2800938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72136" y="2793848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24536" y="2797389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76936" y="2800928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29336" y="2793836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8826" y="2793847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41226" y="2786757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93626" y="2790298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46026" y="2793837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98426" y="2786745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75640" y="2783212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28040" y="2786753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80440" y="2790814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32840" y="2783204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85240" y="2786743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237640" y="2790802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82956" y="2786753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35356" y="2790294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687756" y="2783204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40156" y="2786745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992556" y="2790284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44956" y="2783192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300905" y="2790294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53305" y="2793835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605705" y="2786745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58105" y="2790286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910505" y="2793825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62905" y="2786733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197583" y="2783202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349983" y="2786743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502383" y="2790804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654783" y="2783194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807183" y="2786733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59583" y="2790792"/>
            <a:ext cx="0" cy="1828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05516" y="4662898"/>
            <a:ext cx="215487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latin typeface="+mn-lt"/>
              </a:rPr>
              <a:t>GUARD BAND</a:t>
            </a:r>
            <a:endParaRPr lang="en-US" sz="1100" b="1" dirty="0" smtClean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66877" y="2562161"/>
            <a:ext cx="2154879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latin typeface="+mn-lt"/>
              </a:rPr>
              <a:t>GUARD BAND</a:t>
            </a:r>
            <a:endParaRPr lang="en-US" sz="1100" b="1" dirty="0" smtClean="0">
              <a:latin typeface="+mn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7119357" y="2805177"/>
            <a:ext cx="0" cy="1820463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04673" y="2516062"/>
            <a:ext cx="5524354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7887599" y="3608899"/>
            <a:ext cx="170972" cy="15946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519639" y="3115500"/>
            <a:ext cx="900595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002060"/>
                </a:solidFill>
              </a:rPr>
              <a:t>R</a:t>
            </a:r>
            <a:r>
              <a:rPr lang="en-US" sz="1400" dirty="0" smtClean="0">
                <a:solidFill>
                  <a:srgbClr val="002060"/>
                </a:solidFill>
              </a:rPr>
              <a:t>esource</a:t>
            </a:r>
          </a:p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rgbClr val="002060"/>
                </a:solidFill>
              </a:rPr>
              <a:t>E</a:t>
            </a:r>
            <a:r>
              <a:rPr lang="en-US" sz="1400" dirty="0" smtClean="0">
                <a:solidFill>
                  <a:srgbClr val="002060"/>
                </a:solidFill>
              </a:rPr>
              <a:t>lement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66824" y="3594445"/>
            <a:ext cx="561421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rgbClr val="002060"/>
                </a:solidFill>
                <a:latin typeface="+mn-lt"/>
              </a:rPr>
              <a:t>SCS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7772400" y="3589813"/>
            <a:ext cx="0" cy="198972"/>
            <a:chOff x="7772400" y="4961413"/>
            <a:chExt cx="0" cy="198972"/>
          </a:xfrm>
        </p:grpSpPr>
        <p:cxnSp>
          <p:nvCxnSpPr>
            <p:cNvPr id="107" name="Straight Arrow Connector 106"/>
            <p:cNvCxnSpPr/>
            <p:nvPr/>
          </p:nvCxnSpPr>
          <p:spPr>
            <a:xfrm flipV="1">
              <a:off x="7772400" y="4961413"/>
              <a:ext cx="0" cy="18702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7772400" y="4973365"/>
              <a:ext cx="0" cy="18702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 rot="16200000">
            <a:off x="7978585" y="3742213"/>
            <a:ext cx="0" cy="198972"/>
            <a:chOff x="7772400" y="4961413"/>
            <a:chExt cx="0" cy="198972"/>
          </a:xfrm>
        </p:grpSpPr>
        <p:cxnSp>
          <p:nvCxnSpPr>
            <p:cNvPr id="110" name="Straight Arrow Connector 109"/>
            <p:cNvCxnSpPr/>
            <p:nvPr/>
          </p:nvCxnSpPr>
          <p:spPr>
            <a:xfrm flipV="1">
              <a:off x="7772400" y="4961413"/>
              <a:ext cx="0" cy="18702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7772400" y="4973365"/>
              <a:ext cx="0" cy="18702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7693157" y="3837984"/>
            <a:ext cx="65102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solidFill>
                  <a:srgbClr val="002060"/>
                </a:solidFill>
                <a:latin typeface="+mn-lt"/>
              </a:rPr>
              <a:t>symbol</a:t>
            </a:r>
            <a:endParaRPr lang="en-US" sz="11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9C4DBD2-6FD1-46CD-9D20-3BBE7F379A41}" type="slidenum">
              <a:rPr lang="en-US" altLang="en-US" sz="800" smtClean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4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74BCD7AF-3681-414F-9F8B-EBD4C0F4D2DB}" type="slidenum">
              <a:rPr lang="en-US" altLang="en-US" smtClean="0"/>
              <a:pPr/>
              <a:t>157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26869" y="3099140"/>
            <a:ext cx="7625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Financial signal processing</a:t>
            </a:r>
            <a:endParaRPr lang="en-US" sz="4400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4074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Application :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087606"/>
            <a:ext cx="8171597" cy="2530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signal is hard to predict (extrapolate)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/>
              <a:t>self-similar</a:t>
            </a:r>
            <a:r>
              <a:rPr lang="en-US" sz="2000" dirty="0" smtClean="0"/>
              <a:t> and </a:t>
            </a:r>
            <a:r>
              <a:rPr lang="en-US" sz="2000" i="1" dirty="0" smtClean="0"/>
              <a:t>fractal</a:t>
            </a:r>
            <a:r>
              <a:rPr lang="en-US" sz="2000" dirty="0" smtClean="0"/>
              <a:t> dimension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polynomial smoothing leads to </a:t>
            </a:r>
            <a:r>
              <a:rPr lang="en-US" sz="2000" dirty="0" err="1" smtClean="0"/>
              <a:t>overfitting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/>
              <a:t>noncausal</a:t>
            </a:r>
            <a:r>
              <a:rPr lang="en-US" sz="2000" dirty="0" smtClean="0"/>
              <a:t> MA smoothing (e.g., </a:t>
            </a:r>
            <a:r>
              <a:rPr lang="en-US" sz="2000" dirty="0" err="1" smtClean="0"/>
              <a:t>Savitsky</a:t>
            </a:r>
            <a:r>
              <a:rPr lang="en-US" sz="2000" dirty="0" smtClean="0"/>
              <a:t> </a:t>
            </a:r>
            <a:r>
              <a:rPr lang="en-US" sz="2000" dirty="0" err="1" smtClean="0"/>
              <a:t>Golay</a:t>
            </a:r>
            <a:r>
              <a:rPr lang="en-US" sz="2000" dirty="0" smtClean="0"/>
              <a:t>) doesn’t extrapolate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causal MA smoothing leads to significant delay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AR modeling works well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but sometimes need to bet the trend will continue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and sometimes need to bet against the trend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158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5" y="1308100"/>
            <a:ext cx="8312410" cy="25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05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61535"/>
            <a:ext cx="8266670" cy="5313406"/>
          </a:xfrm>
        </p:spPr>
        <p:txBody>
          <a:bodyPr/>
          <a:lstStyle/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Starting from x*</a:t>
            </a:r>
            <a:r>
              <a:rPr lang="en-US" sz="2400" b="1" baseline="-25000" dirty="0" smtClean="0"/>
              <a:t>n</a:t>
            </a:r>
            <a:r>
              <a:rPr lang="en-US" sz="2000" dirty="0" smtClean="0"/>
              <a:t> =  </a:t>
            </a:r>
            <a:r>
              <a:rPr lang="en-US" sz="2000" dirty="0" err="1" smtClean="0"/>
              <a:t>x</a:t>
            </a:r>
            <a:r>
              <a:rPr lang="en-US" sz="2400" b="1" baseline="-25000" dirty="0" err="1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(a</a:t>
            </a:r>
            <a:r>
              <a:rPr lang="en-US" sz="2000" i="1" dirty="0" smtClean="0"/>
              <a:t>-</a:t>
            </a:r>
            <a:r>
              <a:rPr lang="en-US" sz="2000" dirty="0" smtClean="0"/>
              <a:t>c</a:t>
            </a:r>
            <a:r>
              <a:rPr lang="en-US" sz="2000" i="1" dirty="0" smtClean="0"/>
              <a:t>)</a:t>
            </a:r>
            <a:r>
              <a:rPr lang="en-US" sz="2000" dirty="0" smtClean="0"/>
              <a:t> </a:t>
            </a:r>
            <a:r>
              <a:rPr lang="en-US" sz="2000" dirty="0" err="1"/>
              <a:t>q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-m </a:t>
            </a:r>
            <a:endParaRPr lang="en-US" sz="2000" dirty="0"/>
          </a:p>
          <a:p>
            <a:pPr marL="0" indent="0" defTabSz="363538">
              <a:spcBef>
                <a:spcPts val="1200"/>
              </a:spcBef>
              <a:buNone/>
            </a:pPr>
            <a:r>
              <a:rPr lang="en-US" sz="2000" dirty="0" smtClean="0"/>
              <a:t>The global minimum is for c=a </a:t>
            </a:r>
            <a:r>
              <a:rPr lang="en-US" dirty="0" smtClean="0"/>
              <a:t>and there </a:t>
            </a:r>
            <a:r>
              <a:rPr lang="en-US" dirty="0"/>
              <a:t>x*</a:t>
            </a:r>
            <a:r>
              <a:rPr lang="en-US" sz="2400" b="1" baseline="-25000" dirty="0"/>
              <a:t>n</a:t>
            </a:r>
            <a:r>
              <a:rPr lang="en-US" dirty="0"/>
              <a:t> =  </a:t>
            </a:r>
            <a:r>
              <a:rPr lang="en-US" dirty="0" err="1"/>
              <a:t>x</a:t>
            </a:r>
            <a:r>
              <a:rPr lang="en-US" sz="2400" b="1" baseline="-25000" dirty="0" err="1"/>
              <a:t>n</a:t>
            </a:r>
            <a:r>
              <a:rPr lang="en-US" dirty="0"/>
              <a:t> </a:t>
            </a:r>
            <a:endParaRPr lang="en-US" dirty="0" smtClean="0"/>
          </a:p>
          <a:p>
            <a:pPr marL="0" indent="0" defTabSz="363538">
              <a:spcBef>
                <a:spcPts val="1200"/>
              </a:spcBef>
              <a:buNone/>
            </a:pPr>
            <a:r>
              <a:rPr lang="en-US" dirty="0" smtClean="0"/>
              <a:t>To find c we </a:t>
            </a:r>
            <a:r>
              <a:rPr lang="en-US" sz="2000" dirty="0"/>
              <a:t>need to minimize </a:t>
            </a:r>
            <a:r>
              <a:rPr lang="en-US" sz="2000" dirty="0" smtClean="0"/>
              <a:t>the </a:t>
            </a:r>
            <a:r>
              <a:rPr lang="en-US" dirty="0"/>
              <a:t>energy of x*</a:t>
            </a:r>
            <a:r>
              <a:rPr lang="en-US" sz="2400" b="1" baseline="-25000" dirty="0"/>
              <a:t>n </a:t>
            </a:r>
            <a:r>
              <a:rPr lang="en-US" sz="2400" b="1" baseline="-25000" dirty="0" smtClean="0"/>
              <a:t> </a:t>
            </a:r>
            <a:r>
              <a:rPr lang="en-US" sz="2000" dirty="0" smtClean="0"/>
              <a:t>as a function of c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This minimization is typically done via </a:t>
            </a:r>
            <a:r>
              <a:rPr lang="en-US" sz="2000" i="1" dirty="0" smtClean="0"/>
              <a:t>gradient descent </a:t>
            </a:r>
            <a:r>
              <a:rPr lang="en-US" sz="1200" dirty="0" smtClean="0"/>
              <a:t>(AKA steepest descent)</a:t>
            </a:r>
            <a:endParaRPr lang="en-US" sz="2000" dirty="0" smtClean="0"/>
          </a:p>
          <a:p>
            <a:pPr marL="0" indent="0" defTabSz="363538">
              <a:spcBef>
                <a:spcPts val="1200"/>
              </a:spcBef>
              <a:buNone/>
            </a:pPr>
            <a:r>
              <a:rPr lang="en-US" dirty="0" smtClean="0"/>
              <a:t>What if we receive the noise and echoes of it? </a:t>
            </a:r>
            <a:r>
              <a:rPr lang="en-US" dirty="0" err="1"/>
              <a:t>y</a:t>
            </a:r>
            <a:r>
              <a:rPr lang="en-US" sz="2400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sz="2400" b="1" baseline="-25000" dirty="0" err="1"/>
              <a:t>n</a:t>
            </a:r>
            <a:r>
              <a:rPr lang="en-US" dirty="0"/>
              <a:t> + </a:t>
            </a:r>
            <a:r>
              <a:rPr lang="el-GR" dirty="0" smtClean="0"/>
              <a:t>Σ</a:t>
            </a:r>
            <a:r>
              <a:rPr lang="en-US" b="1" baseline="-25000" dirty="0" smtClean="0"/>
              <a:t>m</a:t>
            </a:r>
            <a:r>
              <a:rPr lang="en-US" dirty="0" smtClean="0"/>
              <a:t> a</a:t>
            </a:r>
            <a:r>
              <a:rPr lang="en-US" b="1" baseline="-25000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sz="2400" b="1" baseline="-25000" dirty="0" err="1" smtClean="0"/>
              <a:t>n</a:t>
            </a:r>
            <a:r>
              <a:rPr lang="en-US" sz="2400" b="1" baseline="-25000" dirty="0" smtClean="0"/>
              <a:t>-m </a:t>
            </a:r>
            <a:endParaRPr lang="en-US" dirty="0" smtClean="0"/>
          </a:p>
          <a:p>
            <a:pPr marL="0" indent="0" defTabSz="3635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The same thing can be done for a M-tap filter</a:t>
            </a:r>
          </a:p>
          <a:p>
            <a:pPr marL="0" indent="0" defTabSz="3635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using M-dimensional gradient descent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375505" y="2599576"/>
            <a:ext cx="1846734" cy="2030839"/>
            <a:chOff x="6132517" y="4202482"/>
            <a:chExt cx="1846734" cy="2030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2517" y="4574770"/>
              <a:ext cx="1734171" cy="1336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36763" y="4202482"/>
              <a:ext cx="541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E</a:t>
              </a:r>
              <a:r>
                <a:rPr lang="en-US" sz="2000" baseline="-25000" dirty="0" smtClean="0">
                  <a:latin typeface="+mn-lt"/>
                </a:rPr>
                <a:t>x*</a:t>
              </a:r>
              <a:endParaRPr lang="en-US" sz="2000" baseline="-250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54125" y="5638908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44983" y="5833211"/>
              <a:ext cx="225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743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91568" y="3543418"/>
            <a:ext cx="5141141" cy="3126486"/>
            <a:chOff x="2183641" y="2985691"/>
            <a:chExt cx="5141141" cy="3126486"/>
          </a:xfrm>
        </p:grpSpPr>
        <p:grpSp>
          <p:nvGrpSpPr>
            <p:cNvPr id="42" name="Group 41"/>
            <p:cNvGrpSpPr/>
            <p:nvPr/>
          </p:nvGrpSpPr>
          <p:grpSpPr>
            <a:xfrm>
              <a:off x="2183641" y="2985691"/>
              <a:ext cx="5141141" cy="3126486"/>
              <a:chOff x="6132517" y="4392141"/>
              <a:chExt cx="2048227" cy="1652554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32517" y="4574770"/>
                <a:ext cx="1734171" cy="13365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6931687" y="4392141"/>
                <a:ext cx="233346" cy="21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E</a:t>
                </a:r>
                <a:endParaRPr lang="en-US" sz="2000" baseline="-25000" dirty="0">
                  <a:latin typeface="+mn-lt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66688" y="5755069"/>
                <a:ext cx="314056" cy="21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c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44983" y="5833211"/>
                <a:ext cx="225126" cy="21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+mn-lt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 bwMode="auto">
            <a:xfrm flipH="1">
              <a:off x="5561352" y="3472476"/>
              <a:ext cx="884327" cy="137934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5054185" y="4851816"/>
              <a:ext cx="507166" cy="50472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4675093" y="5356536"/>
              <a:ext cx="379091" cy="25754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>
              <a:off x="4404999" y="5608964"/>
              <a:ext cx="264078" cy="15532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2271975" y="3385802"/>
              <a:ext cx="1352956" cy="201084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3624931" y="5408911"/>
              <a:ext cx="1508051" cy="9546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42144" y="1462603"/>
            <a:ext cx="7772400" cy="4114800"/>
          </a:xfrm>
        </p:spPr>
        <p:txBody>
          <a:bodyPr/>
          <a:lstStyle/>
          <a:p>
            <a:pPr marL="0" indent="0" defTabSz="363538">
              <a:spcBef>
                <a:spcPts val="0"/>
              </a:spcBef>
              <a:buNone/>
            </a:pPr>
            <a:r>
              <a:rPr lang="en-US" dirty="0" smtClean="0"/>
              <a:t>In gradient descent we choose a </a:t>
            </a:r>
            <a:r>
              <a:rPr lang="en-US" i="1" dirty="0" smtClean="0"/>
              <a:t>step size </a:t>
            </a:r>
            <a:r>
              <a:rPr lang="el-GR" dirty="0" smtClean="0"/>
              <a:t>λ</a:t>
            </a:r>
            <a:endParaRPr lang="en-US" dirty="0" smtClean="0"/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at each step we estimate the gradient (derivative of E) </a:t>
            </a:r>
            <a:r>
              <a:rPr lang="en-US" altLang="en-US" dirty="0" smtClean="0">
                <a:latin typeface="Symbol" panose="05050102010706020507" pitchFamily="18" charset="2"/>
              </a:rPr>
              <a:t>d </a:t>
            </a:r>
            <a:endParaRPr lang="en-US" dirty="0" smtClean="0"/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 smtClean="0"/>
              <a:t>		and correct c at each step by c ← c - 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en-US" altLang="en-US" dirty="0" smtClean="0">
                <a:latin typeface="Symbol" panose="05050102010706020507" pitchFamily="18" charset="2"/>
              </a:rPr>
              <a:t>d </a:t>
            </a:r>
            <a:endParaRPr lang="en-US" altLang="en-US" dirty="0" smtClean="0"/>
          </a:p>
          <a:p>
            <a:pPr marL="0" indent="0" defTabSz="363538">
              <a:spcBef>
                <a:spcPts val="0"/>
              </a:spcBef>
              <a:buNone/>
            </a:pPr>
            <a:r>
              <a:rPr lang="en-US" altLang="en-US" dirty="0" smtClean="0"/>
              <a:t>The gradient points in the direction that E increases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so we move in the opposite direction (minus sign)</a:t>
            </a: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altLang="en-US" dirty="0" smtClean="0"/>
              <a:t>The larger the gradient the further we move</a:t>
            </a:r>
          </a:p>
          <a:p>
            <a:pPr marL="0" indent="0" defTabSz="363538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363538"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363538">
              <a:spcBef>
                <a:spcPts val="0"/>
              </a:spcBef>
              <a:buNone/>
            </a:pPr>
            <a:endParaRPr lang="en-US" dirty="0"/>
          </a:p>
          <a:p>
            <a:pPr marL="0" indent="0" defTabSz="363538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363538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						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89281" y="4868137"/>
            <a:ext cx="3592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for more complex problems </a:t>
            </a:r>
          </a:p>
          <a:p>
            <a:r>
              <a:rPr lang="en-US" sz="2000" b="0" dirty="0" smtClean="0">
                <a:latin typeface="+mn-lt"/>
              </a:rPr>
              <a:t>the energy is not parabolic </a:t>
            </a:r>
          </a:p>
          <a:p>
            <a:r>
              <a:rPr lang="en-US" sz="2000" b="0" dirty="0" smtClean="0">
                <a:latin typeface="+mn-lt"/>
              </a:rPr>
              <a:t>and may contain local minima</a:t>
            </a:r>
            <a:endParaRPr lang="en-US" sz="2000" b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 rot="3245506">
            <a:off x="828362" y="4372196"/>
            <a:ext cx="219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63538">
              <a:spcBef>
                <a:spcPts val="0"/>
              </a:spcBef>
              <a:buNone/>
            </a:pPr>
            <a:r>
              <a:rPr lang="en-US" sz="1400" b="0" dirty="0">
                <a:latin typeface="+mn-lt"/>
              </a:rPr>
              <a:t>choosing the step size </a:t>
            </a:r>
            <a:endParaRPr lang="en-US" sz="1400" b="0" dirty="0" smtClean="0">
              <a:latin typeface="+mn-lt"/>
            </a:endParaRPr>
          </a:p>
          <a:p>
            <a:pPr marL="0" indent="0" defTabSz="363538">
              <a:spcBef>
                <a:spcPts val="0"/>
              </a:spcBef>
              <a:buNone/>
            </a:pPr>
            <a:r>
              <a:rPr lang="en-US" sz="1400" b="0" dirty="0" smtClean="0">
                <a:latin typeface="+mn-lt"/>
              </a:rPr>
              <a:t>can </a:t>
            </a:r>
            <a:r>
              <a:rPr lang="en-US" sz="1400" b="0" dirty="0">
                <a:latin typeface="+mn-lt"/>
              </a:rPr>
              <a:t>be important</a:t>
            </a:r>
            <a:r>
              <a:rPr lang="en-US" sz="1400" b="0" dirty="0" smtClean="0">
                <a:latin typeface="+mn-lt"/>
              </a:rPr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3485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cancellation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5021"/>
            <a:ext cx="7939088" cy="45620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Another common use of adaptive filters is </a:t>
            </a:r>
            <a:r>
              <a:rPr lang="en-US" i="1" dirty="0" smtClean="0"/>
              <a:t>echo cancellation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coustic </a:t>
            </a:r>
            <a:r>
              <a:rPr lang="en-US" b="1" dirty="0" smtClean="0"/>
              <a:t>E</a:t>
            </a:r>
            <a:r>
              <a:rPr lang="en-US" dirty="0" smtClean="0"/>
              <a:t>cho </a:t>
            </a:r>
            <a:r>
              <a:rPr lang="en-US" b="1" dirty="0" smtClean="0"/>
              <a:t>C</a:t>
            </a:r>
            <a:r>
              <a:rPr lang="en-US" dirty="0" smtClean="0"/>
              <a:t>ancellation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e.g., for car hands-free units</a:t>
            </a:r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 smtClean="0"/>
          </a:p>
          <a:p>
            <a:pPr defTabSz="461963">
              <a:spcBef>
                <a:spcPts val="0"/>
              </a:spcBef>
            </a:pPr>
            <a:r>
              <a:rPr lang="en-US" b="1" dirty="0" smtClean="0"/>
              <a:t>L</a:t>
            </a:r>
            <a:r>
              <a:rPr lang="en-US" dirty="0" smtClean="0"/>
              <a:t>ine </a:t>
            </a:r>
            <a:r>
              <a:rPr lang="en-US" b="1" dirty="0" smtClean="0"/>
              <a:t>E</a:t>
            </a:r>
            <a:r>
              <a:rPr lang="en-US" dirty="0" smtClean="0"/>
              <a:t>cho </a:t>
            </a:r>
            <a:r>
              <a:rPr lang="en-US" b="1" dirty="0" smtClean="0"/>
              <a:t>C</a:t>
            </a:r>
            <a:r>
              <a:rPr lang="en-US" dirty="0" smtClean="0"/>
              <a:t>ancellation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281613" y="2186151"/>
            <a:ext cx="3615559" cy="1996966"/>
            <a:chOff x="1828800" y="1828800"/>
            <a:chExt cx="5791200" cy="33528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828800" y="1828800"/>
              <a:ext cx="5791200" cy="335280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9904238"/>
                </p:ext>
              </p:extLst>
            </p:nvPr>
          </p:nvGraphicFramePr>
          <p:xfrm>
            <a:off x="2057400" y="3778250"/>
            <a:ext cx="1371600" cy="123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46" name="Clip" r:id="rId3" imgW="1761480" imgH="1584360" progId="MS_ClipArt_Gallery.2">
                    <p:embed/>
                  </p:oleObj>
                </mc:Choice>
                <mc:Fallback>
                  <p:oleObj name="Clip" r:id="rId3" imgW="1761480" imgH="15843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778250"/>
                          <a:ext cx="1371600" cy="1235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895600" y="1828800"/>
              <a:ext cx="1676400" cy="2209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572000" y="1828800"/>
              <a:ext cx="3048000" cy="2590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5486400" y="4419600"/>
              <a:ext cx="2133600" cy="7620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2895600" y="4267200"/>
              <a:ext cx="2590800" cy="9144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2057400" y="1828800"/>
              <a:ext cx="838200" cy="2209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828800" y="1828800"/>
              <a:ext cx="228600" cy="7620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828800" y="2590800"/>
              <a:ext cx="762000" cy="1828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590800" y="4267200"/>
              <a:ext cx="152400" cy="1524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3429000" y="2819400"/>
              <a:ext cx="228600" cy="30480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 flipV="1">
              <a:off x="2590800" y="2819400"/>
              <a:ext cx="152400" cy="30480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2895600" y="1828800"/>
              <a:ext cx="4114800" cy="2209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3983038" y="3124200"/>
              <a:ext cx="325437" cy="20955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7010400" y="1828800"/>
              <a:ext cx="609600" cy="3048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4308475" y="2133600"/>
              <a:ext cx="3311525" cy="30480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2743200" y="4267200"/>
              <a:ext cx="1565275" cy="91440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663040" y="5090829"/>
            <a:ext cx="1066800" cy="156966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C0128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7030A0"/>
                </a:solidFill>
              </a:rPr>
              <a:t>hybrid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C0128"/>
              </a:solidFill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6950877" y="5797267"/>
            <a:ext cx="4603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6950877" y="5949667"/>
            <a:ext cx="4603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2213777" y="5787742"/>
            <a:ext cx="4603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2213777" y="5940142"/>
            <a:ext cx="4603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5880902" y="5090829"/>
            <a:ext cx="1066800" cy="156966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C0128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7030A0"/>
                </a:solidFill>
              </a:rPr>
              <a:t>hybrid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C0128"/>
              </a:solidFill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3742540" y="5249579"/>
            <a:ext cx="2151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3729840" y="5481354"/>
            <a:ext cx="2151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3710790" y="6175092"/>
            <a:ext cx="2151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3729840" y="6437029"/>
            <a:ext cx="2151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4818453" y="5352767"/>
            <a:ext cx="15875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4639012" y="6308954"/>
            <a:ext cx="15875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" name="Picture 13" descr="C:\WINDOWS\Application Data\Microsoft\Media Catalog\Downloaded Clips\cl0\SY01625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48" y="5095497"/>
            <a:ext cx="1335523" cy="9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46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3" descr="C:\WINDOWS\Application Data\Microsoft\Media Catalog\Downloaded Clips\cl0\SY01625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64" y="5090829"/>
            <a:ext cx="1335523" cy="9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46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925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suppressors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57" y="1487344"/>
            <a:ext cx="7980031" cy="5241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Telephony hybrids are not perfect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leaking some amount of echo is sent back to the speaker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If the echo delay is &lt; 20 </a:t>
            </a:r>
            <a:r>
              <a:rPr lang="en-US" dirty="0" err="1" smtClean="0"/>
              <a:t>ms</a:t>
            </a:r>
            <a:r>
              <a:rPr lang="en-US" dirty="0" smtClean="0"/>
              <a:t> then this is not noticed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round-trip delay for US coast-to-coast is &gt; 50 </a:t>
            </a:r>
            <a:r>
              <a:rPr lang="en-US" dirty="0" err="1" smtClean="0"/>
              <a:t>ms</a:t>
            </a:r>
            <a:endParaRPr lang="en-US" dirty="0" smtClean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for satellite conversations the delay is &gt; ½ second</a:t>
            </a:r>
          </a:p>
          <a:p>
            <a:pPr marL="0" indent="0">
              <a:buNone/>
            </a:pPr>
            <a:r>
              <a:rPr lang="en-US" dirty="0" smtClean="0"/>
              <a:t>Before the advent of DSPs echo was removed by </a:t>
            </a:r>
            <a:r>
              <a:rPr lang="en-US" i="1" dirty="0" smtClean="0"/>
              <a:t>echo suppressors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that chose the louder direction and blocked the opposite direction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 	effectively making telephone conversations half-duplex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		(this </a:t>
            </a:r>
            <a:r>
              <a:rPr lang="en-US" dirty="0"/>
              <a:t>still </a:t>
            </a:r>
            <a:r>
              <a:rPr lang="en-US" dirty="0" smtClean="0"/>
              <a:t>sometimes happens with simple office phones)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For non-speech (fax, modems) echo suppressors are turned off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by sending a 2100 Hz tone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Echo </a:t>
            </a:r>
            <a:r>
              <a:rPr lang="en-US" altLang="en-US" dirty="0"/>
              <a:t>suppression </a:t>
            </a:r>
            <a:r>
              <a:rPr lang="en-US" altLang="en-US" dirty="0" smtClean="0"/>
              <a:t>is a waste of full-duplex infrastructure</a:t>
            </a:r>
          </a:p>
          <a:p>
            <a:pPr defTabSz="463550">
              <a:spcBef>
                <a:spcPts val="0"/>
              </a:spcBef>
            </a:pPr>
            <a:r>
              <a:rPr lang="en-US" altLang="en-US" dirty="0" smtClean="0"/>
              <a:t>conversation is unnatural </a:t>
            </a:r>
          </a:p>
          <a:p>
            <a:pPr defTabSz="463550">
              <a:spcBef>
                <a:spcPts val="0"/>
              </a:spcBef>
            </a:pPr>
            <a:r>
              <a:rPr lang="en-US" altLang="en-US" dirty="0" smtClean="0"/>
              <a:t>hard to break in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</a:t>
            </a:r>
            <a:r>
              <a:rPr lang="en-US" altLang="en-US" dirty="0" smtClean="0"/>
              <a:t>peaker hears dead line (so telephones artificially add </a:t>
            </a:r>
            <a:r>
              <a:rPr lang="en-US" altLang="en-US" i="1" dirty="0" err="1" smtClean="0"/>
              <a:t>sidetone</a:t>
            </a:r>
            <a:r>
              <a:rPr lang="en-US" altLang="en-US" dirty="0" smtClean="0"/>
              <a:t>)</a:t>
            </a:r>
            <a:endParaRPr lang="en-US" altLang="en-US" sz="2400" dirty="0"/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 smtClean="0"/>
              <a:t>LEC was one of the first applications of DSPs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433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74BCD7AF-3681-414F-9F8B-EBD4C0F4D2DB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627585" y="2785242"/>
            <a:ext cx="484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Signal similarity</a:t>
            </a:r>
          </a:p>
        </p:txBody>
      </p:sp>
    </p:spTree>
    <p:extLst>
      <p:ext uri="{BB962C8B-B14F-4D97-AF65-F5344CB8AC3E}">
        <p14:creationId xmlns:p14="http://schemas.microsoft.com/office/powerpoint/2010/main" val="2889514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cancellers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4149"/>
            <a:ext cx="7939088" cy="26128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simplistic model of LEC the near end simply estimates the echo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subtracts it to send clean (echo-less) speech to the far end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(of course the far end does the same)</a:t>
            </a:r>
          </a:p>
          <a:p>
            <a:pPr marL="0" indent="0" defTabSz="463550">
              <a:spcBef>
                <a:spcPts val="1200"/>
              </a:spcBef>
              <a:buNone/>
            </a:pPr>
            <a:endParaRPr lang="en-US" dirty="0" smtClean="0"/>
          </a:p>
          <a:p>
            <a:pPr marL="0" indent="0" defTabSz="463550">
              <a:spcBef>
                <a:spcPts val="1200"/>
              </a:spcBef>
              <a:buNone/>
            </a:pPr>
            <a:endParaRPr lang="en-US" dirty="0"/>
          </a:p>
          <a:p>
            <a:pPr marL="0" indent="0" defTabSz="463550">
              <a:spcBef>
                <a:spcPts val="1200"/>
              </a:spcBef>
              <a:buNone/>
            </a:pPr>
            <a:endParaRPr lang="en-US" dirty="0" smtClean="0"/>
          </a:p>
          <a:p>
            <a:pPr marL="0" indent="0" defTabSz="463550">
              <a:spcBef>
                <a:spcPts val="1200"/>
              </a:spcBef>
              <a:buNone/>
            </a:pPr>
            <a:endParaRPr lang="en-US" dirty="0"/>
          </a:p>
          <a:p>
            <a:pPr marL="0" indent="0" defTabSz="463550">
              <a:spcBef>
                <a:spcPts val="1200"/>
              </a:spcBef>
              <a:buNone/>
            </a:pPr>
            <a:endParaRPr lang="en-US" dirty="0" smtClean="0"/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Real LECs have additional elements, including</a:t>
            </a:r>
          </a:p>
          <a:p>
            <a:pPr defTabSz="463550">
              <a:spcBef>
                <a:spcPts val="0"/>
              </a:spcBef>
            </a:pPr>
            <a:r>
              <a:rPr lang="en-US" dirty="0" smtClean="0"/>
              <a:t>double-talk detectors (</a:t>
            </a:r>
            <a:r>
              <a:rPr lang="en-US" dirty="0" err="1" smtClean="0"/>
              <a:t>Geigel</a:t>
            </a:r>
            <a:r>
              <a:rPr lang="en-US" dirty="0" smtClean="0"/>
              <a:t> algorithm)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to freeze adaptation when both sides are speaking</a:t>
            </a:r>
          </a:p>
          <a:p>
            <a:pPr defTabSz="463550">
              <a:spcBef>
                <a:spcPts val="0"/>
              </a:spcBef>
            </a:pPr>
            <a:r>
              <a:rPr lang="en-US" dirty="0" smtClean="0"/>
              <a:t>nonlinear processing (center clipping) to remove residual echo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27" name="Line 1110"/>
          <p:cNvSpPr>
            <a:spLocks noChangeShapeType="1"/>
          </p:cNvSpPr>
          <p:nvPr/>
        </p:nvSpPr>
        <p:spPr bwMode="auto">
          <a:xfrm flipV="1">
            <a:off x="3790950" y="3259"/>
            <a:ext cx="1689100" cy="0"/>
          </a:xfrm>
          <a:prstGeom prst="line">
            <a:avLst/>
          </a:prstGeom>
          <a:noFill/>
          <a:ln w="28575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938338" y="2581018"/>
            <a:ext cx="4735513" cy="1953986"/>
            <a:chOff x="1863725" y="4462689"/>
            <a:chExt cx="4735513" cy="1953986"/>
          </a:xfrm>
        </p:grpSpPr>
        <p:sp>
          <p:nvSpPr>
            <p:cNvPr id="5" name="Text Box 1059"/>
            <p:cNvSpPr txBox="1">
              <a:spLocks noChangeArrowheads="1"/>
            </p:cNvSpPr>
            <p:nvPr/>
          </p:nvSpPr>
          <p:spPr bwMode="auto">
            <a:xfrm rot="16200000">
              <a:off x="1351757" y="5428456"/>
              <a:ext cx="14208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near end</a:t>
              </a:r>
            </a:p>
          </p:txBody>
        </p:sp>
        <p:sp>
          <p:nvSpPr>
            <p:cNvPr id="6" name="Line 1060"/>
            <p:cNvSpPr>
              <a:spLocks noChangeShapeType="1"/>
            </p:cNvSpPr>
            <p:nvPr/>
          </p:nvSpPr>
          <p:spPr bwMode="auto">
            <a:xfrm>
              <a:off x="2509838" y="5330825"/>
              <a:ext cx="34766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61"/>
            <p:cNvSpPr>
              <a:spLocks noChangeShapeType="1"/>
            </p:cNvSpPr>
            <p:nvPr/>
          </p:nvSpPr>
          <p:spPr bwMode="auto">
            <a:xfrm>
              <a:off x="2509838" y="5995988"/>
              <a:ext cx="34766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63"/>
            <p:cNvSpPr>
              <a:spLocks noChangeShapeType="1"/>
            </p:cNvSpPr>
            <p:nvPr/>
          </p:nvSpPr>
          <p:spPr bwMode="auto">
            <a:xfrm flipH="1">
              <a:off x="4478338" y="6005512"/>
              <a:ext cx="138614" cy="507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70"/>
            <p:cNvSpPr txBox="1">
              <a:spLocks noChangeArrowheads="1"/>
            </p:cNvSpPr>
            <p:nvPr/>
          </p:nvSpPr>
          <p:spPr bwMode="auto">
            <a:xfrm rot="5400000">
              <a:off x="5851526" y="5530850"/>
              <a:ext cx="10985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far end</a:t>
              </a:r>
              <a:endParaRPr lang="en-US" altLang="en-US" sz="1800" dirty="0"/>
            </a:p>
          </p:txBody>
        </p:sp>
        <p:sp>
          <p:nvSpPr>
            <p:cNvPr id="11" name="Oval 1076"/>
            <p:cNvSpPr>
              <a:spLocks noChangeArrowheads="1"/>
            </p:cNvSpPr>
            <p:nvPr/>
          </p:nvSpPr>
          <p:spPr bwMode="auto">
            <a:xfrm flipV="1">
              <a:off x="3328988" y="5170488"/>
              <a:ext cx="339725" cy="344487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77"/>
            <p:cNvSpPr>
              <a:spLocks noChangeShapeType="1"/>
            </p:cNvSpPr>
            <p:nvPr/>
          </p:nvSpPr>
          <p:spPr bwMode="auto">
            <a:xfrm flipV="1">
              <a:off x="3505200" y="5172075"/>
              <a:ext cx="0" cy="3429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78"/>
            <p:cNvSpPr>
              <a:spLocks noChangeShapeType="1"/>
            </p:cNvSpPr>
            <p:nvPr/>
          </p:nvSpPr>
          <p:spPr bwMode="auto">
            <a:xfrm flipV="1">
              <a:off x="3336925" y="5346700"/>
              <a:ext cx="3317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79"/>
            <p:cNvSpPr>
              <a:spLocks noChangeShapeType="1"/>
            </p:cNvSpPr>
            <p:nvPr/>
          </p:nvSpPr>
          <p:spPr bwMode="auto">
            <a:xfrm>
              <a:off x="3505200" y="5516563"/>
              <a:ext cx="0" cy="48895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080"/>
            <p:cNvSpPr txBox="1">
              <a:spLocks noChangeArrowheads="1"/>
            </p:cNvSpPr>
            <p:nvPr/>
          </p:nvSpPr>
          <p:spPr bwMode="auto">
            <a:xfrm flipV="1">
              <a:off x="3505200" y="5226050"/>
              <a:ext cx="350838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/>
                <a:t>-</a:t>
              </a:r>
            </a:p>
          </p:txBody>
        </p:sp>
        <p:sp>
          <p:nvSpPr>
            <p:cNvPr id="16" name="Rectangle 1081"/>
            <p:cNvSpPr>
              <a:spLocks noChangeArrowheads="1"/>
            </p:cNvSpPr>
            <p:nvPr/>
          </p:nvSpPr>
          <p:spPr bwMode="auto">
            <a:xfrm flipV="1">
              <a:off x="3433763" y="5683250"/>
              <a:ext cx="152400" cy="17621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rc 1086"/>
            <p:cNvSpPr>
              <a:spLocks/>
            </p:cNvSpPr>
            <p:nvPr/>
          </p:nvSpPr>
          <p:spPr bwMode="auto">
            <a:xfrm flipH="1" flipV="1">
              <a:off x="2578100" y="5649913"/>
              <a:ext cx="190500" cy="174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rc 1087"/>
            <p:cNvSpPr>
              <a:spLocks/>
            </p:cNvSpPr>
            <p:nvPr/>
          </p:nvSpPr>
          <p:spPr bwMode="auto">
            <a:xfrm flipH="1">
              <a:off x="2578100" y="5476875"/>
              <a:ext cx="190500" cy="1730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92"/>
            <p:cNvSpPr>
              <a:spLocks noChangeShapeType="1"/>
            </p:cNvSpPr>
            <p:nvPr/>
          </p:nvSpPr>
          <p:spPr bwMode="auto">
            <a:xfrm flipH="1" flipV="1">
              <a:off x="2768600" y="5824538"/>
              <a:ext cx="5222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93"/>
            <p:cNvSpPr>
              <a:spLocks noChangeShapeType="1"/>
            </p:cNvSpPr>
            <p:nvPr/>
          </p:nvSpPr>
          <p:spPr bwMode="auto">
            <a:xfrm flipH="1" flipV="1">
              <a:off x="2768600" y="5476875"/>
              <a:ext cx="5222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094"/>
            <p:cNvSpPr>
              <a:spLocks noChangeShapeType="1"/>
            </p:cNvSpPr>
            <p:nvPr/>
          </p:nvSpPr>
          <p:spPr bwMode="auto">
            <a:xfrm flipH="1" flipV="1">
              <a:off x="2867025" y="5824538"/>
              <a:ext cx="18415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095"/>
            <p:cNvSpPr>
              <a:spLocks noChangeShapeType="1"/>
            </p:cNvSpPr>
            <p:nvPr/>
          </p:nvSpPr>
          <p:spPr bwMode="auto">
            <a:xfrm flipV="1">
              <a:off x="2867025" y="5476875"/>
              <a:ext cx="19685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100"/>
            <p:cNvSpPr>
              <a:spLocks noChangeShapeType="1"/>
            </p:cNvSpPr>
            <p:nvPr/>
          </p:nvSpPr>
          <p:spPr bwMode="auto">
            <a:xfrm flipV="1">
              <a:off x="3790950" y="5184775"/>
              <a:ext cx="1689100" cy="0"/>
            </a:xfrm>
            <a:prstGeom prst="line">
              <a:avLst/>
            </a:prstGeom>
            <a:noFill/>
            <a:ln w="28575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101"/>
            <p:cNvSpPr txBox="1">
              <a:spLocks noChangeArrowheads="1"/>
            </p:cNvSpPr>
            <p:nvPr/>
          </p:nvSpPr>
          <p:spPr bwMode="auto">
            <a:xfrm>
              <a:off x="3890312" y="4855184"/>
              <a:ext cx="14970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rgbClr val="114FFB"/>
                  </a:solidFill>
                </a:rPr>
                <a:t>clean speech</a:t>
              </a:r>
              <a:endParaRPr lang="en-US" altLang="en-US" sz="1800" dirty="0">
                <a:solidFill>
                  <a:srgbClr val="114FFB"/>
                </a:solidFill>
              </a:endParaRPr>
            </a:p>
          </p:txBody>
        </p:sp>
        <p:sp>
          <p:nvSpPr>
            <p:cNvPr id="25" name="Text Box 1102"/>
            <p:cNvSpPr txBox="1">
              <a:spLocks noChangeArrowheads="1"/>
            </p:cNvSpPr>
            <p:nvPr/>
          </p:nvSpPr>
          <p:spPr bwMode="auto">
            <a:xfrm>
              <a:off x="2601913" y="6049963"/>
              <a:ext cx="10874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echo path</a:t>
              </a:r>
            </a:p>
          </p:txBody>
        </p:sp>
        <p:sp>
          <p:nvSpPr>
            <p:cNvPr id="29" name="Rectangle 1118"/>
            <p:cNvSpPr>
              <a:spLocks noChangeArrowheads="1"/>
            </p:cNvSpPr>
            <p:nvPr/>
          </p:nvSpPr>
          <p:spPr bwMode="auto">
            <a:xfrm>
              <a:off x="2260600" y="5172075"/>
              <a:ext cx="249238" cy="9302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119"/>
            <p:cNvSpPr>
              <a:spLocks noChangeArrowheads="1"/>
            </p:cNvSpPr>
            <p:nvPr/>
          </p:nvSpPr>
          <p:spPr bwMode="auto">
            <a:xfrm>
              <a:off x="5986463" y="5172075"/>
              <a:ext cx="249237" cy="9302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3350573" y="5613245"/>
              <a:ext cx="343694" cy="3563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Line 1063"/>
            <p:cNvSpPr>
              <a:spLocks noChangeShapeType="1"/>
            </p:cNvSpPr>
            <p:nvPr/>
          </p:nvSpPr>
          <p:spPr bwMode="auto">
            <a:xfrm flipV="1">
              <a:off x="4562497" y="5344474"/>
              <a:ext cx="176213" cy="821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09838" y="4462689"/>
              <a:ext cx="8386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dirty="0" smtClean="0">
                  <a:solidFill>
                    <a:srgbClr val="7030A0"/>
                  </a:solidFill>
                </a:rPr>
                <a:t>speech</a:t>
              </a:r>
            </a:p>
            <a:p>
              <a:pPr algn="ctr"/>
              <a:r>
                <a:rPr lang="en-US" sz="1800" dirty="0" smtClean="0">
                  <a:solidFill>
                    <a:srgbClr val="7030A0"/>
                  </a:solidFill>
                </a:rPr>
                <a:t>+</a:t>
              </a:r>
            </a:p>
            <a:p>
              <a:pPr algn="ctr"/>
              <a:r>
                <a:rPr lang="en-US" sz="1800" dirty="0" smtClean="0">
                  <a:solidFill>
                    <a:srgbClr val="7030A0"/>
                  </a:solidFill>
                </a:rPr>
                <a:t>echo</a:t>
              </a:r>
              <a:endParaRPr lang="en-US" sz="18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38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LEC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61" y="2362200"/>
            <a:ext cx="7572375" cy="22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7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6663"/>
            <a:ext cx="7772400" cy="4660450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The </a:t>
            </a:r>
            <a:r>
              <a:rPr lang="en-US" dirty="0" smtClean="0"/>
              <a:t>LEC mechanism</a:t>
            </a:r>
          </a:p>
          <a:p>
            <a:pPr defTabSz="463550"/>
            <a:r>
              <a:rPr lang="en-US" dirty="0" smtClean="0"/>
              <a:t>places samples received from the far-end </a:t>
            </a:r>
            <a:r>
              <a:rPr lang="en-US" dirty="0"/>
              <a:t>into </a:t>
            </a:r>
            <a:r>
              <a:rPr lang="en-US" dirty="0" smtClean="0"/>
              <a:t>the X buffer</a:t>
            </a:r>
          </a:p>
          <a:p>
            <a:pPr defTabSz="463550"/>
            <a:r>
              <a:rPr lang="en-US" dirty="0" smtClean="0"/>
              <a:t>convolves </a:t>
            </a:r>
            <a:r>
              <a:rPr lang="en-US" dirty="0"/>
              <a:t>them with </a:t>
            </a:r>
            <a:r>
              <a:rPr lang="en-US" dirty="0" smtClean="0"/>
              <a:t>the current filter (called the H register)</a:t>
            </a: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obtaining the </a:t>
            </a:r>
            <a:r>
              <a:rPr lang="en-US" dirty="0"/>
              <a:t>echo estimate </a:t>
            </a:r>
            <a:endParaRPr lang="en-US" dirty="0" smtClean="0"/>
          </a:p>
          <a:p>
            <a:pPr defTabSz="463550"/>
            <a:r>
              <a:rPr lang="en-US" dirty="0" smtClean="0"/>
              <a:t>subtracts the echo estimate from the near-end samples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How is the filter adaptation done?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Assume that only the </a:t>
            </a:r>
            <a:r>
              <a:rPr lang="en-US" dirty="0"/>
              <a:t>far-end subscriber is talking </a:t>
            </a:r>
            <a:endParaRPr lang="en-US" dirty="0" smtClean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then the signal </a:t>
            </a:r>
            <a:r>
              <a:rPr lang="en-US" dirty="0"/>
              <a:t>at the input to the </a:t>
            </a:r>
            <a:r>
              <a:rPr lang="en-US" dirty="0" err="1"/>
              <a:t>subtracter</a:t>
            </a:r>
            <a:r>
              <a:rPr lang="en-US" dirty="0"/>
              <a:t> is unwanted echo </a:t>
            </a:r>
            <a:r>
              <a:rPr lang="en-US" dirty="0" smtClean="0"/>
              <a:t>		generated by the near-end hybrid and telephone </a:t>
            </a:r>
          </a:p>
          <a:p>
            <a:pPr marL="0" indent="0" defTabSz="463550">
              <a:buNone/>
            </a:pPr>
            <a:r>
              <a:rPr lang="en-US" dirty="0" smtClean="0"/>
              <a:t>The adaptation mechanism </a:t>
            </a:r>
            <a:r>
              <a:rPr lang="en-US" dirty="0"/>
              <a:t>varies the filter coefficients </a:t>
            </a:r>
            <a:endParaRPr lang="en-US" dirty="0" smtClean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minimizing </a:t>
            </a:r>
            <a:r>
              <a:rPr lang="en-US" dirty="0"/>
              <a:t>the energy at </a:t>
            </a:r>
            <a:r>
              <a:rPr lang="en-US" dirty="0" smtClean="0"/>
              <a:t>the output </a:t>
            </a:r>
            <a:r>
              <a:rPr lang="en-US" dirty="0"/>
              <a:t>of the </a:t>
            </a:r>
            <a:r>
              <a:rPr lang="en-US" dirty="0" err="1"/>
              <a:t>subtracter</a:t>
            </a:r>
            <a:r>
              <a:rPr lang="en-US" dirty="0"/>
              <a:t> </a:t>
            </a:r>
            <a:endParaRPr lang="en-US" dirty="0" smtClean="0"/>
          </a:p>
          <a:p>
            <a:pPr marL="0" indent="0" defTabSz="463550">
              <a:buNone/>
            </a:pPr>
            <a:r>
              <a:rPr lang="en-US" dirty="0" smtClean="0"/>
              <a:t>If </a:t>
            </a:r>
            <a:r>
              <a:rPr lang="en-US" dirty="0"/>
              <a:t>the far-end is quiet </a:t>
            </a:r>
            <a:r>
              <a:rPr lang="en-US" dirty="0" smtClean="0"/>
              <a:t>or double-talk is detected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adaptation algorithm </a:t>
            </a:r>
            <a:r>
              <a:rPr lang="en-US" dirty="0" smtClean="0"/>
              <a:t>automatically stops updating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443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0792"/>
                <a:ext cx="7728735" cy="50974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problem that arises in data communications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can model the channel distortion as </a:t>
                </a:r>
              </a:p>
              <a:p>
                <a:r>
                  <a:rPr lang="en-US" dirty="0" smtClean="0"/>
                  <a:t>filtering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 = 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 i.e.,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r>
                  <a:rPr lang="en-US" dirty="0" smtClean="0">
                    <a:solidFill>
                      <a:schemeClr val="accent4">
                        <a:lumMod val="50000"/>
                        <a:lumOff val="50000"/>
                      </a:schemeClr>
                    </a:solidFill>
                  </a:rPr>
                  <a:t>adding noise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accent4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 smtClean="0"/>
                  <a:t>Recovering the original signal 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requires applying the </a:t>
                </a:r>
                <a:r>
                  <a:rPr lang="en-US" i="1" dirty="0" smtClean="0"/>
                  <a:t>inverse</a:t>
                </a:r>
                <a:r>
                  <a:rPr lang="en-US" dirty="0" smtClean="0"/>
                  <a:t> of the channel filter (equalization)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 = 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i.e.,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0" dirty="0" smtClean="0"/>
                  <a:t>For this we need to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find the channel filter coefficients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invert the filter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Equalizers are also used in stereo audio systems. Why ?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0792"/>
                <a:ext cx="7728735" cy="5097496"/>
              </a:xfrm>
              <a:blipFill rotWithShape="0">
                <a:blip r:embed="rId2"/>
                <a:stretch>
                  <a:fillRect l="-868" t="-478" r="-631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84334" y="2154274"/>
            <a:ext cx="1283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transmitter</a:t>
            </a:r>
            <a:endParaRPr lang="en-US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019" y="2146435"/>
            <a:ext cx="1283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  receiver</a:t>
            </a:r>
            <a:endParaRPr lang="en-US" b="0" dirty="0">
              <a:latin typeface="+mn-lt"/>
            </a:endParaRPr>
          </a:p>
        </p:txBody>
      </p: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 bwMode="auto">
          <a:xfrm flipV="1">
            <a:off x="3067758" y="2331101"/>
            <a:ext cx="1913261" cy="78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522847" y="205980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+mn-lt"/>
              </a:rPr>
              <a:t>distorting</a:t>
            </a:r>
          </a:p>
          <a:p>
            <a:r>
              <a:rPr lang="en-US" sz="1400" b="0" dirty="0" smtClean="0">
                <a:latin typeface="+mn-lt"/>
              </a:rPr>
              <a:t> channel</a:t>
            </a:r>
            <a:endParaRPr lang="en-US" sz="1400" b="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40" y="5632541"/>
            <a:ext cx="3864737" cy="5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8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9631" y="1308100"/>
            <a:ext cx="8188569" cy="4799013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What </a:t>
            </a:r>
            <a:r>
              <a:rPr lang="en-US" dirty="0" smtClean="0"/>
              <a:t>happens when a signal is received over a </a:t>
            </a:r>
            <a:r>
              <a:rPr lang="en-US" dirty="0" smtClean="0">
                <a:solidFill>
                  <a:schemeClr val="accent6"/>
                </a:solidFill>
              </a:rPr>
              <a:t>primary (shortest) path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also over </a:t>
            </a:r>
            <a:r>
              <a:rPr lang="en-US" dirty="0" smtClean="0">
                <a:solidFill>
                  <a:srgbClr val="FF3300"/>
                </a:solidFill>
              </a:rPr>
              <a:t>delayed paths </a:t>
            </a:r>
            <a:r>
              <a:rPr lang="en-US" dirty="0" smtClean="0"/>
              <a:t>(e.g. reflections off buildings) ?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 smtClean="0"/>
              <a:t>The composite signal contains echoes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 smtClean="0"/>
              <a:t>	and is thus an MA filtered version of the original</a:t>
            </a:r>
            <a:r>
              <a:rPr lang="en-US" dirty="0"/>
              <a:t>	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7724" y="3725093"/>
            <a:ext cx="7921088" cy="2343177"/>
            <a:chOff x="367724" y="3725093"/>
            <a:chExt cx="7921088" cy="23431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243" y="3725093"/>
              <a:ext cx="6556917" cy="5466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214" y="4394963"/>
              <a:ext cx="6556917" cy="2333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614" y="4658873"/>
              <a:ext cx="6556917" cy="2333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1014" y="4922783"/>
              <a:ext cx="6556917" cy="2333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3414" y="5186693"/>
              <a:ext cx="6556917" cy="23337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814" y="5450603"/>
              <a:ext cx="6556917" cy="2333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8214" y="5714513"/>
              <a:ext cx="6556917" cy="2333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2249" y="3879674"/>
              <a:ext cx="1546563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primary path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3542407">
              <a:off x="7175597" y="5037411"/>
              <a:ext cx="1546563" cy="23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delayed paths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8736" y="4892252"/>
              <a:ext cx="445788" cy="672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4400" b="1" dirty="0" smtClean="0">
                  <a:latin typeface="+mn-lt"/>
                </a:rPr>
                <a:t>+</a:t>
              </a:r>
              <a:endParaRPr lang="en-US" sz="1100" b="1" dirty="0" smtClean="0">
                <a:latin typeface="+mn-lt"/>
              </a:endParaRPr>
            </a:p>
          </p:txBody>
        </p:sp>
        <p:cxnSp>
          <p:nvCxnSpPr>
            <p:cNvPr id="23" name="Straight Connector 22"/>
            <p:cNvCxnSpPr>
              <a:endCxn id="8" idx="1"/>
            </p:cNvCxnSpPr>
            <p:nvPr/>
          </p:nvCxnSpPr>
          <p:spPr>
            <a:xfrm>
              <a:off x="494241" y="4511652"/>
              <a:ext cx="311973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7724" y="4505204"/>
              <a:ext cx="542075" cy="38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accent1"/>
                  </a:solidFill>
                  <a:latin typeface="+mn-lt"/>
                </a:rPr>
                <a:t>min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accent1"/>
                  </a:solidFill>
                  <a:latin typeface="+mn-lt"/>
                </a:rPr>
                <a:t>delay</a:t>
              </a:r>
            </a:p>
          </p:txBody>
        </p:sp>
        <p:cxnSp>
          <p:nvCxnSpPr>
            <p:cNvPr id="30" name="Straight Connector 29"/>
            <p:cNvCxnSpPr>
              <a:endCxn id="15" idx="1"/>
            </p:cNvCxnSpPr>
            <p:nvPr/>
          </p:nvCxnSpPr>
          <p:spPr>
            <a:xfrm flipV="1">
              <a:off x="494241" y="5831203"/>
              <a:ext cx="1073973" cy="226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02934" y="5832051"/>
              <a:ext cx="922225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solidFill>
                    <a:schemeClr val="accent1"/>
                  </a:solidFill>
                  <a:latin typeface="+mn-lt"/>
                </a:rPr>
                <a:t>max delay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21160" y="1870034"/>
            <a:ext cx="1881508" cy="2242804"/>
            <a:chOff x="7021160" y="1870034"/>
            <a:chExt cx="1881508" cy="2242804"/>
          </a:xfrm>
        </p:grpSpPr>
        <p:pic>
          <p:nvPicPr>
            <p:cNvPr id="14338" name="Picture 2" descr="Image result for building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60" y="2370228"/>
              <a:ext cx="903203" cy="903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084">
              <a:off x="8336224" y="1870034"/>
              <a:ext cx="224583" cy="315757"/>
            </a:xfrm>
            <a:prstGeom prst="rect">
              <a:avLst/>
            </a:prstGeom>
          </p:spPr>
        </p:pic>
        <p:pic>
          <p:nvPicPr>
            <p:cNvPr id="22" name="Picture 7" descr="bts-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2275" y="3270699"/>
              <a:ext cx="320393" cy="84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 flipV="1">
              <a:off x="8442423" y="2235388"/>
              <a:ext cx="165223" cy="941124"/>
            </a:xfrm>
            <a:prstGeom prst="straightConnector1">
              <a:avLst/>
            </a:prstGeom>
            <a:ln w="1905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7707657" y="2885333"/>
              <a:ext cx="827578" cy="4447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733448" y="2196544"/>
              <a:ext cx="652255" cy="6346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7710891" y="2975040"/>
              <a:ext cx="827578" cy="4447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7724359" y="3077399"/>
              <a:ext cx="827578" cy="4447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697958" y="2098424"/>
              <a:ext cx="652255" cy="6346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7724359" y="2008717"/>
              <a:ext cx="604624" cy="5984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23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1780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equalizer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0417"/>
            <a:ext cx="7772400" cy="4576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we start the transmission with a known signal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then finding the channel filter is a system identification problem</a:t>
            </a:r>
          </a:p>
          <a:p>
            <a:pPr marL="0" indent="0" defTabSz="461963">
              <a:buNone/>
            </a:pPr>
            <a:r>
              <a:rPr lang="en-US" dirty="0" smtClean="0"/>
              <a:t>In particular, if we assume that the channel filter 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is MA then we need to solve Wiener-</a:t>
            </a:r>
            <a:r>
              <a:rPr lang="en-US" dirty="0" err="1" smtClean="0"/>
              <a:t>Hopf</a:t>
            </a:r>
            <a:r>
              <a:rPr lang="en-US" dirty="0" smtClean="0"/>
              <a:t> equations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the inverse filter will be AR  </a:t>
            </a:r>
            <a:r>
              <a:rPr lang="en-US" dirty="0" smtClean="0">
                <a:solidFill>
                  <a:srgbClr val="002060"/>
                </a:solidFill>
              </a:rPr>
              <a:t>why?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is AR then </a:t>
            </a:r>
            <a:r>
              <a:rPr lang="en-US" dirty="0"/>
              <a:t>we need to solve </a:t>
            </a:r>
            <a:r>
              <a:rPr lang="en-US" dirty="0" smtClean="0"/>
              <a:t>Yule-Walker equations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 smtClean="0"/>
              <a:t>		and </a:t>
            </a:r>
            <a:r>
              <a:rPr lang="en-US" dirty="0"/>
              <a:t>the inverse filter will be </a:t>
            </a:r>
            <a:r>
              <a:rPr lang="en-US" dirty="0" smtClean="0"/>
              <a:t>MA  </a:t>
            </a:r>
            <a:r>
              <a:rPr lang="en-US" dirty="0">
                <a:solidFill>
                  <a:srgbClr val="002060"/>
                </a:solidFill>
              </a:rPr>
              <a:t>why?</a:t>
            </a:r>
          </a:p>
          <a:p>
            <a:pPr marL="0" indent="0" defTabSz="461963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Sometimes we can’t </a:t>
            </a:r>
            <a:r>
              <a:rPr lang="en-US" dirty="0">
                <a:solidFill>
                  <a:srgbClr val="002060"/>
                </a:solidFill>
              </a:rPr>
              <a:t>transmit a special known </a:t>
            </a:r>
            <a:r>
              <a:rPr lang="en-US" dirty="0" smtClean="0">
                <a:solidFill>
                  <a:srgbClr val="002060"/>
                </a:solidFill>
              </a:rPr>
              <a:t>sequence - why?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for example, receiver may turn on at any time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then we need </a:t>
            </a:r>
            <a:r>
              <a:rPr lang="en-US" i="1" dirty="0" smtClean="0">
                <a:solidFill>
                  <a:srgbClr val="002060"/>
                </a:solidFill>
              </a:rPr>
              <a:t>blind</a:t>
            </a:r>
            <a:r>
              <a:rPr lang="en-US" dirty="0" smtClean="0">
                <a:solidFill>
                  <a:srgbClr val="002060"/>
                </a:solidFill>
              </a:rPr>
              <a:t> equalization</a:t>
            </a:r>
          </a:p>
          <a:p>
            <a:pPr marL="0" indent="0" defTabSz="461963">
              <a:buNone/>
            </a:pPr>
            <a:r>
              <a:rPr lang="en-US" dirty="0" smtClean="0"/>
              <a:t>And even if we can, what if the channel changes over time? </a:t>
            </a:r>
            <a:r>
              <a:rPr lang="en-US" dirty="0">
                <a:solidFill>
                  <a:srgbClr val="002060"/>
                </a:solidFill>
              </a:rPr>
              <a:t>why?</a:t>
            </a:r>
            <a:endParaRPr lang="en-US" dirty="0" smtClean="0"/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dirty="0">
                <a:solidFill>
                  <a:srgbClr val="002060"/>
                </a:solidFill>
              </a:rPr>
              <a:t>example, </a:t>
            </a: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i="1" dirty="0" smtClean="0">
                <a:solidFill>
                  <a:srgbClr val="002060"/>
                </a:solidFill>
              </a:rPr>
              <a:t>mobile</a:t>
            </a:r>
            <a:r>
              <a:rPr lang="en-US" dirty="0" smtClean="0">
                <a:solidFill>
                  <a:srgbClr val="002060"/>
                </a:solidFill>
              </a:rPr>
              <a:t> receiver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Then we need to adapt the equalizer over time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if we can derive a measure of received SNR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we can use gradient descent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760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equalizer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1441938"/>
            <a:ext cx="7907215" cy="46651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two ways to apply equalization G to compensate for H</a:t>
            </a:r>
          </a:p>
          <a:p>
            <a:r>
              <a:rPr lang="en-US" dirty="0" smtClean="0"/>
              <a:t>at the receiver x = G y = G H x = H</a:t>
            </a:r>
            <a:r>
              <a:rPr lang="en-US" b="1" baseline="30000" dirty="0" smtClean="0"/>
              <a:t>-1</a:t>
            </a:r>
            <a:r>
              <a:rPr lang="en-US" dirty="0" smtClean="0"/>
              <a:t> H x</a:t>
            </a:r>
          </a:p>
          <a:p>
            <a:r>
              <a:rPr lang="en-US" dirty="0" smtClean="0"/>
              <a:t>at the transmitter (Tomlinson precoding) :  transmit x’ = G x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receiver automatically sees y =  H G x = H H</a:t>
            </a:r>
            <a:r>
              <a:rPr lang="en-US" b="1" baseline="30000" dirty="0" smtClean="0"/>
              <a:t>-1</a:t>
            </a:r>
            <a:r>
              <a:rPr lang="en-US" dirty="0" smtClean="0"/>
              <a:t> x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the channel filter is not AR then the second way is better – </a:t>
            </a:r>
            <a:r>
              <a:rPr lang="en-US" dirty="0" smtClean="0">
                <a:solidFill>
                  <a:srgbClr val="002060"/>
                </a:solidFill>
              </a:rPr>
              <a:t>why?</a:t>
            </a:r>
          </a:p>
          <a:p>
            <a:pPr marL="0" indent="0">
              <a:buNone/>
            </a:pPr>
            <a:r>
              <a:rPr lang="en-US" dirty="0" smtClean="0"/>
              <a:t>Because at frequencies where the filter has zeros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channel frequency response is not invertible</a:t>
            </a:r>
          </a:p>
          <a:p>
            <a:pPr marL="0" indent="0" defTabSz="457200">
              <a:buNone/>
            </a:pPr>
            <a:r>
              <a:rPr lang="en-US" dirty="0" smtClean="0"/>
              <a:t>That is, if at </a:t>
            </a:r>
            <a:r>
              <a:rPr lang="el-GR" dirty="0" smtClean="0"/>
              <a:t>ω</a:t>
            </a:r>
            <a:r>
              <a:rPr lang="en-US" b="1" baseline="-25000" dirty="0" smtClean="0"/>
              <a:t>0</a:t>
            </a:r>
            <a:r>
              <a:rPr lang="en-US" dirty="0" smtClean="0"/>
              <a:t> we have H(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 smtClean="0"/>
              <a:t>)=0 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then no G(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 smtClean="0"/>
              <a:t>) can obey </a:t>
            </a:r>
            <a:r>
              <a:rPr lang="en-US" dirty="0"/>
              <a:t>G(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 smtClean="0"/>
              <a:t>)</a:t>
            </a:r>
            <a:r>
              <a:rPr lang="en-US" dirty="0"/>
              <a:t> H(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 smtClean="0"/>
              <a:t>) = 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so information there is lost</a:t>
            </a:r>
          </a:p>
          <a:p>
            <a:pPr marL="0" indent="0" defTabSz="457200">
              <a:buNone/>
            </a:pPr>
            <a:r>
              <a:rPr lang="en-US" dirty="0" smtClean="0"/>
              <a:t>Even if </a:t>
            </a:r>
            <a:r>
              <a:rPr lang="en-US" dirty="0"/>
              <a:t>H(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 smtClean="0"/>
              <a:t>) is not exactly zero, but very small</a:t>
            </a:r>
            <a:r>
              <a:rPr lang="en-US" dirty="0"/>
              <a:t> H(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 smtClean="0"/>
              <a:t>) ≈ 0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G(</a:t>
            </a:r>
            <a:r>
              <a:rPr lang="el-GR" dirty="0"/>
              <a:t>ω</a:t>
            </a:r>
            <a:r>
              <a:rPr lang="en-US" b="1" baseline="-25000" dirty="0"/>
              <a:t>0</a:t>
            </a:r>
            <a:r>
              <a:rPr lang="en-US" dirty="0" smtClean="0"/>
              <a:t>) will have to be very large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will lead to </a:t>
            </a:r>
            <a:r>
              <a:rPr lang="en-US" i="1" dirty="0" smtClean="0"/>
              <a:t>noise amplification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(we have been neglecting the additive noise until now ...)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 smtClean="0"/>
              <a:t>However, Tomlinson requires a </a:t>
            </a:r>
            <a:r>
              <a:rPr lang="en-US" i="1" dirty="0" smtClean="0"/>
              <a:t>back-channel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34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74BCD7AF-3681-414F-9F8B-EBD4C0F4D2DB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67813" y="2785242"/>
            <a:ext cx="7346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Speech signal processing</a:t>
            </a:r>
            <a:endParaRPr lang="en-US" sz="4400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763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Application: Speech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25450" y="1260475"/>
            <a:ext cx="8356600" cy="5345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Speech is a wave traveling through space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	at any given point in space it is a signal in time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The speech values are pressure differences (or molecule velocities)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There are many reasons to process speech, for example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speech storage / communications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speech compression (coding)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speed changing, lip sync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text to speech (speech synthesis)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speech to text (speech recognition)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translating telephone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speech control (commands)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speaker recognition (forensic, access control, spotting,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language recognition, speech polygraph, 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/>
              <a:t>voice fonts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3FB824E-0BC6-410E-A35A-ED296A44314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in the time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4985496"/>
            <a:ext cx="7772400" cy="15283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   </a:t>
            </a:r>
            <a:r>
              <a:rPr lang="en-US" sz="2400" dirty="0" smtClean="0"/>
              <a:t>D   IGI  T  A   L      S  I GNA   L     PROCESSING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Why don’t we see the letters?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79" y="1576778"/>
            <a:ext cx="7153275" cy="33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50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450427"/>
            <a:ext cx="8266670" cy="50245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We often need to know how </a:t>
            </a:r>
            <a:r>
              <a:rPr lang="en-US" sz="2000" i="1" dirty="0" smtClean="0">
                <a:solidFill>
                  <a:schemeClr val="tx1"/>
                </a:solidFill>
              </a:rPr>
              <a:t>similar</a:t>
            </a:r>
            <a:r>
              <a:rPr lang="en-US" sz="2000" dirty="0" smtClean="0">
                <a:solidFill>
                  <a:schemeClr val="tx1"/>
                </a:solidFill>
              </a:rPr>
              <a:t> two signals </a:t>
            </a:r>
            <a:r>
              <a:rPr lang="en-US" sz="2000" b="1" i="1" dirty="0" smtClean="0">
                <a:solidFill>
                  <a:schemeClr val="tx1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b="1" i="1" dirty="0" smtClean="0">
                <a:solidFill>
                  <a:schemeClr val="tx1"/>
                </a:solidFill>
              </a:rPr>
              <a:t>y</a:t>
            </a:r>
            <a:r>
              <a:rPr lang="en-US" sz="2000" dirty="0" smtClean="0">
                <a:solidFill>
                  <a:schemeClr val="tx1"/>
                </a:solidFill>
              </a:rPr>
              <a:t> are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example, to detect the appearance of a single in noise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 radar we transmit a known signal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signal propagates in space until it is reflected by a target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it then travels back and is received by the radar receiver</a:t>
            </a:r>
          </a:p>
          <a:p>
            <a:pPr marL="0" indent="0" defTabSz="461963">
              <a:lnSpc>
                <a:spcPct val="100000"/>
              </a:lnSpc>
              <a:buNone/>
            </a:pPr>
            <a:r>
              <a:rPr lang="en-US" dirty="0" smtClean="0"/>
              <a:t>By accurately detecting the exact time that the signal is received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subtracting the exact time it was transmitted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we can deduce the distance to the target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However, due to 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the 1/r</a:t>
            </a:r>
            <a:r>
              <a:rPr lang="en-US" baseline="30000" dirty="0" smtClean="0"/>
              <a:t>2</a:t>
            </a:r>
            <a:r>
              <a:rPr lang="en-US" dirty="0" smtClean="0"/>
              <a:t> propagation loss 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the minute amount of energy reflected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signal received is very weak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while the noise may be large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 smtClean="0"/>
              <a:t>We need a very sensitive way to detect the known signal in noise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793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737" y="165100"/>
            <a:ext cx="724815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Speech in the frequency domain</a:t>
            </a:r>
            <a:endParaRPr lang="en-US" dirty="0"/>
          </a:p>
        </p:txBody>
      </p:sp>
      <p:pic>
        <p:nvPicPr>
          <p:cNvPr id="89091" name="Picture 4" descr="D:\lectures\voice\s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46238"/>
            <a:ext cx="7964488" cy="443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F897C4-CFD8-465B-BE57-08E4996B469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6045" y="6020329"/>
            <a:ext cx="630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2060"/>
                </a:solidFill>
                <a:latin typeface="+mn-lt"/>
              </a:rPr>
              <a:t>Why don’t we see the letters?</a:t>
            </a:r>
            <a:endParaRPr lang="en-US" sz="2000" b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9236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Phonemes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260475"/>
            <a:ext cx="7788275" cy="5364163"/>
          </a:xfrm>
        </p:spPr>
        <p:txBody>
          <a:bodyPr/>
          <a:lstStyle/>
          <a:p>
            <a:pPr marL="0" indent="0" defTabSz="457200" eaLnBrk="1" hangingPunct="1">
              <a:buNone/>
            </a:pPr>
            <a:r>
              <a:rPr lang="en-US" altLang="en-US" dirty="0" smtClean="0"/>
              <a:t>A phoneme is defined to be the smallest acoustic unit 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that can change meaning</a:t>
            </a:r>
          </a:p>
          <a:p>
            <a:pPr marL="0" indent="0" defTabSz="457200" eaLnBrk="1" hangingPunct="1">
              <a:buNone/>
            </a:pPr>
            <a:r>
              <a:rPr lang="en-US" altLang="en-US" dirty="0" smtClean="0"/>
              <a:t>Different languages have different phoneme sets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and their speakers </a:t>
            </a:r>
            <a:r>
              <a:rPr lang="en-US" altLang="en-US" i="1" dirty="0" smtClean="0"/>
              <a:t>hear</a:t>
            </a:r>
            <a:r>
              <a:rPr lang="en-US" altLang="en-US" dirty="0" smtClean="0"/>
              <a:t> sounds differently</a:t>
            </a:r>
          </a:p>
          <a:p>
            <a:pPr defTabSz="457200" eaLnBrk="1" hangingPunct="1"/>
            <a:r>
              <a:rPr lang="en-US" altLang="en-US" dirty="0" smtClean="0"/>
              <a:t>in Hebrew there is no TH phoneme, so speakers substitute Z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smtClean="0"/>
              <a:t>in Arabic there is no P phoneme, so speakers substitute B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smtClean="0"/>
              <a:t>in English there is no </a:t>
            </a:r>
            <a:r>
              <a:rPr lang="he-IL" altLang="en-US" b="1" dirty="0" smtClean="0"/>
              <a:t>כ</a:t>
            </a:r>
            <a:r>
              <a:rPr lang="en-US" altLang="en-US" dirty="0" smtClean="0"/>
              <a:t> phoneme, so speakers substitute K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smtClean="0"/>
              <a:t>in Japanese there is a single phoneme 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somewhere between English R and L</a:t>
            </a:r>
          </a:p>
          <a:p>
            <a:pPr marL="0" indent="0" defTabSz="457200" eaLnBrk="1" hangingPunct="1">
              <a:spcBef>
                <a:spcPts val="1200"/>
              </a:spcBef>
              <a:buNone/>
            </a:pPr>
            <a:r>
              <a:rPr lang="en-US" altLang="en-US" dirty="0" smtClean="0"/>
              <a:t>Some languages have many phonemes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smtClean="0"/>
              <a:t>Danish has 25 different vowels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err="1" smtClean="0"/>
              <a:t>Taa</a:t>
            </a:r>
            <a:r>
              <a:rPr lang="en-US" altLang="en-US" dirty="0" smtClean="0"/>
              <a:t> has over 150 consonants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smtClean="0"/>
              <a:t>Xhosa has 3 different </a:t>
            </a:r>
            <a:r>
              <a:rPr lang="en-US" altLang="en-US" i="1" dirty="0" smtClean="0"/>
              <a:t>click</a:t>
            </a:r>
            <a:r>
              <a:rPr lang="en-US" altLang="en-US" dirty="0" smtClean="0"/>
              <a:t> sounds</a:t>
            </a:r>
          </a:p>
          <a:p>
            <a:pPr marL="0" indent="0" defTabSz="457200" eaLnBrk="1" hangingPunct="1">
              <a:spcBef>
                <a:spcPts val="1200"/>
              </a:spcBef>
              <a:buNone/>
            </a:pPr>
            <a:r>
              <a:rPr lang="en-US" altLang="en-US" dirty="0" smtClean="0"/>
              <a:t>Some have very few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err="1" smtClean="0"/>
              <a:t>Piraha</a:t>
            </a:r>
            <a:r>
              <a:rPr lang="en-US" altLang="en-US" dirty="0" smtClean="0"/>
              <a:t> has 3 vowels and 8 consonants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dirty="0" smtClean="0"/>
              <a:t>Hawaiian has only 3 consonants</a:t>
            </a:r>
          </a:p>
          <a:p>
            <a:pPr defTabSz="457200" eaLnBrk="1" hangingPunct="1">
              <a:spcBef>
                <a:spcPts val="1200"/>
              </a:spcBef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1C56ADA-6A45-4F1F-9D4F-E8097884F4F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phoneme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1C56ADA-6A45-4F1F-9D4F-E8097884F4F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501"/>
              </p:ext>
            </p:extLst>
          </p:nvPr>
        </p:nvGraphicFramePr>
        <p:xfrm>
          <a:off x="359596" y="1478329"/>
          <a:ext cx="8378308" cy="496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9154"/>
                <a:gridCol w="4189154"/>
              </a:tblGrid>
              <a:tr h="4969730">
                <a:tc>
                  <a:txBody>
                    <a:bodyPr/>
                    <a:lstStyle/>
                    <a:p>
                      <a:pPr defTabSz="457200" eaLnBrk="1" hangingPunct="1"/>
                      <a:r>
                        <a:rPr lang="en-US" altLang="en-US" sz="2000" b="1" dirty="0" smtClean="0"/>
                        <a:t>Vowels</a:t>
                      </a:r>
                      <a:endParaRPr lang="en-US" altLang="en-US" sz="1800" b="1" dirty="0" smtClean="0"/>
                    </a:p>
                    <a:p>
                      <a:pPr marL="339725" lvl="1" indent="-165100" defTabSz="4572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front (h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ee</a:t>
                      </a:r>
                      <a:r>
                        <a:rPr lang="en-US" altLang="en-US" sz="2000" dirty="0" smtClean="0"/>
                        <a:t>d, h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i</a:t>
                      </a:r>
                      <a:r>
                        <a:rPr lang="en-US" altLang="en-US" sz="2000" dirty="0" smtClean="0"/>
                        <a:t>d, h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ea</a:t>
                      </a:r>
                      <a:r>
                        <a:rPr lang="en-US" altLang="en-US" sz="2000" dirty="0" smtClean="0"/>
                        <a:t>d, h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a</a:t>
                      </a:r>
                      <a:r>
                        <a:rPr lang="en-US" altLang="en-US" sz="2000" dirty="0" smtClean="0"/>
                        <a:t>t)</a:t>
                      </a:r>
                    </a:p>
                    <a:p>
                      <a:pPr marL="339725" lvl="1" indent="-165100" defTabSz="4572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mid  (h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o</a:t>
                      </a:r>
                      <a:r>
                        <a:rPr lang="en-US" altLang="en-US" sz="2000" dirty="0" smtClean="0"/>
                        <a:t>t, h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ea</a:t>
                      </a:r>
                      <a:r>
                        <a:rPr lang="en-US" altLang="en-US" sz="2000" dirty="0" smtClean="0"/>
                        <a:t>rd, h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ut</a:t>
                      </a:r>
                      <a:r>
                        <a:rPr lang="en-US" altLang="en-US" sz="2000" dirty="0" smtClean="0"/>
                        <a:t>, th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ou</a:t>
                      </a:r>
                      <a:r>
                        <a:rPr lang="en-US" altLang="en-US" sz="2000" dirty="0" smtClean="0"/>
                        <a:t>ght)</a:t>
                      </a:r>
                      <a:endParaRPr lang="en-US" altLang="en-US" sz="2000" dirty="0" smtClean="0">
                        <a:solidFill>
                          <a:srgbClr val="114FFB"/>
                        </a:solidFill>
                      </a:endParaRPr>
                    </a:p>
                    <a:p>
                      <a:pPr marL="339725" lvl="1" indent="-165100" defTabSz="4572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back (b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oo</a:t>
                      </a:r>
                      <a:r>
                        <a:rPr lang="en-US" altLang="en-US" sz="2000" dirty="0" smtClean="0"/>
                        <a:t>t, b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oo</a:t>
                      </a:r>
                      <a:r>
                        <a:rPr lang="en-US" altLang="en-US" sz="2000" dirty="0" smtClean="0"/>
                        <a:t>k, b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oa</a:t>
                      </a:r>
                      <a:r>
                        <a:rPr lang="en-US" altLang="en-US" sz="2000" dirty="0" smtClean="0"/>
                        <a:t>t)</a:t>
                      </a:r>
                    </a:p>
                    <a:p>
                      <a:pPr marL="339725" lvl="1" indent="-165100" defTabSz="4572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err="1" smtClean="0"/>
                        <a:t>dipthongs</a:t>
                      </a:r>
                      <a:r>
                        <a:rPr lang="en-US" altLang="en-US" sz="2000" dirty="0" smtClean="0"/>
                        <a:t> (b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uy</a:t>
                      </a:r>
                      <a:r>
                        <a:rPr lang="en-US" altLang="en-US" sz="2000" dirty="0" smtClean="0"/>
                        <a:t>, b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oy</a:t>
                      </a:r>
                      <a:r>
                        <a:rPr lang="en-US" altLang="en-US" sz="2000" dirty="0" smtClean="0"/>
                        <a:t>, d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ow</a:t>
                      </a:r>
                      <a:r>
                        <a:rPr lang="en-US" altLang="en-US" sz="2000" dirty="0" smtClean="0"/>
                        <a:t>n, d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a</a:t>
                      </a:r>
                      <a:r>
                        <a:rPr lang="en-US" altLang="en-US" sz="2000" dirty="0" smtClean="0"/>
                        <a:t>te)</a:t>
                      </a:r>
                    </a:p>
                    <a:p>
                      <a:pPr marL="285750" indent="-285750" defTabSz="457200" eaLnBrk="1" hangingPunct="1">
                        <a:buFont typeface="Arial" panose="020B0604020202020204" pitchFamily="34" charset="0"/>
                        <a:buChar char="•"/>
                      </a:pPr>
                      <a:endParaRPr lang="en-US" altLang="en-US" sz="1800" dirty="0" smtClean="0"/>
                    </a:p>
                    <a:p>
                      <a:pPr defTabSz="457200" eaLnBrk="1" hangingPunct="1"/>
                      <a:endParaRPr lang="en-US" altLang="en-US" sz="1800" dirty="0" smtClean="0"/>
                    </a:p>
                    <a:p>
                      <a:pPr defTabSz="457200" eaLnBrk="1" hangingPunct="1"/>
                      <a:r>
                        <a:rPr lang="en-US" altLang="en-US" sz="2000" b="1" dirty="0" smtClean="0"/>
                        <a:t>Semivowels</a:t>
                      </a:r>
                      <a:endParaRPr lang="en-US" altLang="en-US" sz="1800" b="1" dirty="0" smtClean="0"/>
                    </a:p>
                    <a:p>
                      <a:pPr marL="339725" lvl="1" indent="-1651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liquids (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w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l</a:t>
                      </a:r>
                      <a:r>
                        <a:rPr lang="en-US" altLang="en-US" sz="2000" dirty="0" smtClean="0"/>
                        <a:t>)</a:t>
                      </a:r>
                    </a:p>
                    <a:p>
                      <a:pPr marL="339725" lvl="1" indent="-16510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glides (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r</a:t>
                      </a:r>
                      <a:r>
                        <a:rPr lang="en-US" altLang="en-US" sz="2000" dirty="0" smtClean="0"/>
                        <a:t>,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 y</a:t>
                      </a:r>
                      <a:r>
                        <a:rPr lang="en-US" altLang="en-US" sz="2000" dirty="0" smtClean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2000" b="1" dirty="0" smtClean="0"/>
                        <a:t>Consonants</a:t>
                      </a:r>
                      <a:endParaRPr lang="en-US" altLang="en-US" sz="1800" b="1" dirty="0" smtClean="0"/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nasals (murmurs) (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n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m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ng</a:t>
                      </a:r>
                      <a:r>
                        <a:rPr lang="en-US" altLang="en-US" sz="2000" dirty="0" smtClean="0"/>
                        <a:t>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stops  (plosives)</a:t>
                      </a:r>
                    </a:p>
                    <a:p>
                      <a:pPr marL="796925" lvl="3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voiced (</a:t>
                      </a:r>
                      <a:r>
                        <a:rPr lang="en-US" altLang="en-US" sz="2000" dirty="0" err="1" smtClean="0">
                          <a:solidFill>
                            <a:srgbClr val="114FFB"/>
                          </a:solidFill>
                        </a:rPr>
                        <a:t>b</a:t>
                      </a:r>
                      <a:r>
                        <a:rPr lang="en-US" altLang="en-US" sz="2000" dirty="0" err="1" smtClean="0"/>
                        <a:t>,</a:t>
                      </a:r>
                      <a:r>
                        <a:rPr lang="en-US" altLang="en-US" sz="2000" dirty="0" err="1" smtClean="0">
                          <a:solidFill>
                            <a:srgbClr val="114FFB"/>
                          </a:solidFill>
                        </a:rPr>
                        <a:t>d</a:t>
                      </a:r>
                      <a:r>
                        <a:rPr lang="en-US" altLang="en-US" sz="2000" dirty="0" err="1" smtClean="0"/>
                        <a:t>,</a:t>
                      </a:r>
                      <a:r>
                        <a:rPr lang="en-US" altLang="en-US" sz="2000" dirty="0" err="1" smtClean="0">
                          <a:solidFill>
                            <a:srgbClr val="114FFB"/>
                          </a:solidFill>
                        </a:rPr>
                        <a:t>g</a:t>
                      </a:r>
                      <a:r>
                        <a:rPr lang="en-US" altLang="en-US" sz="2000" dirty="0" smtClean="0"/>
                        <a:t>)</a:t>
                      </a:r>
                    </a:p>
                    <a:p>
                      <a:pPr marL="796925" lvl="3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unvoiced (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p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t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k</a:t>
                      </a:r>
                      <a:r>
                        <a:rPr lang="en-US" altLang="en-US" sz="2000" dirty="0" smtClean="0"/>
                        <a:t>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fricatives</a:t>
                      </a:r>
                    </a:p>
                    <a:p>
                      <a:pPr marL="796925" lvl="3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voiced (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v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th</a:t>
                      </a:r>
                      <a:r>
                        <a:rPr lang="en-US" altLang="en-US" sz="2000" dirty="0" smtClean="0"/>
                        <a:t>at,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z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err="1" smtClean="0">
                          <a:solidFill>
                            <a:srgbClr val="114FFB"/>
                          </a:solidFill>
                        </a:rPr>
                        <a:t>zh</a:t>
                      </a:r>
                      <a:r>
                        <a:rPr lang="en-US" altLang="en-US" sz="2000" dirty="0" smtClean="0"/>
                        <a:t>)</a:t>
                      </a:r>
                    </a:p>
                    <a:p>
                      <a:pPr marL="796925" lvl="3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unvoiced (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f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th</a:t>
                      </a:r>
                      <a:r>
                        <a:rPr lang="en-US" altLang="en-US" sz="2000" dirty="0" smtClean="0"/>
                        <a:t>ink,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s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err="1" smtClean="0">
                          <a:solidFill>
                            <a:srgbClr val="114FFB"/>
                          </a:solidFill>
                        </a:rPr>
                        <a:t>sh</a:t>
                      </a:r>
                      <a:r>
                        <a:rPr lang="en-US" altLang="en-US" sz="2000" dirty="0" smtClean="0"/>
                        <a:t>) 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affricatives (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j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err="1" smtClean="0">
                          <a:solidFill>
                            <a:srgbClr val="114FFB"/>
                          </a:solidFill>
                        </a:rPr>
                        <a:t>ch</a:t>
                      </a:r>
                      <a:r>
                        <a:rPr lang="en-US" altLang="en-US" sz="2000" dirty="0" smtClean="0"/>
                        <a:t>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whispers (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h</a:t>
                      </a:r>
                      <a:r>
                        <a:rPr lang="en-US" altLang="en-US" sz="2000" dirty="0" smtClean="0"/>
                        <a:t>, 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wh</a:t>
                      </a:r>
                      <a:r>
                        <a:rPr lang="en-US" altLang="en-US" sz="2000" dirty="0" smtClean="0"/>
                        <a:t>at)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gutturals ( </a:t>
                      </a:r>
                      <a:r>
                        <a:rPr lang="he-IL" altLang="he-IL" sz="2000" dirty="0" smtClean="0">
                          <a:solidFill>
                            <a:srgbClr val="114FFB"/>
                          </a:solidFill>
                          <a:cs typeface="Narkisim" panose="020E0502050101010101" pitchFamily="34" charset="-79"/>
                        </a:rPr>
                        <a:t>ח</a:t>
                      </a:r>
                      <a:r>
                        <a:rPr lang="en-US" altLang="he-IL" sz="2000" dirty="0" smtClean="0"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en-US" altLang="en-US" sz="2000" dirty="0" smtClean="0">
                          <a:cs typeface="Narkisim" panose="020E0502050101010101" pitchFamily="34" charset="-79"/>
                        </a:rPr>
                        <a:t>,</a:t>
                      </a:r>
                      <a:r>
                        <a:rPr lang="he-IL" altLang="en-US" sz="2000" dirty="0" smtClean="0">
                          <a:solidFill>
                            <a:srgbClr val="114FFB"/>
                          </a:solidFill>
                          <a:cs typeface="Narkisim" panose="020E0502050101010101" pitchFamily="34" charset="-79"/>
                        </a:rPr>
                        <a:t>ע</a:t>
                      </a:r>
                      <a:r>
                        <a:rPr lang="en-US" altLang="en-US" sz="2000" dirty="0" smtClean="0">
                          <a:solidFill>
                            <a:srgbClr val="114FFB"/>
                          </a:solidFill>
                        </a:rPr>
                        <a:t> </a:t>
                      </a:r>
                      <a:r>
                        <a:rPr lang="en-US" altLang="en-US" sz="2000" dirty="0" smtClean="0"/>
                        <a:t>)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clicks</a:t>
                      </a:r>
                    </a:p>
                    <a:p>
                      <a:pPr marL="339725" lvl="1" indent="-22701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 smtClean="0"/>
                        <a:t>etc. etc. etc.</a:t>
                      </a:r>
                    </a:p>
                    <a:p>
                      <a:pPr marL="801688" lvl="1" indent="-627063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alt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058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52" y="1249736"/>
            <a:ext cx="7959636" cy="5368551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 smtClean="0"/>
              <a:t>Telephony speech is from 200 to 4000 Hz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this is not enough for all sounds we can hear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not really even enough for speech (e.g., S - F)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 smtClean="0"/>
              <a:t>	high quality audio </a:t>
            </a:r>
            <a:r>
              <a:rPr lang="en-US" dirty="0"/>
              <a:t>is from 20 Hz to over 20 kHz</a:t>
            </a:r>
          </a:p>
          <a:p>
            <a:pPr marL="0" indent="0" defTabSz="461963">
              <a:buNone/>
            </a:pPr>
            <a:r>
              <a:rPr lang="en-US" dirty="0" smtClean="0"/>
              <a:t>By the sampling theorem we need 8000 samples per second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 smtClean="0"/>
              <a:t>	high quality audio typically sampled at 44.1 / 44 / 48 kHz</a:t>
            </a:r>
          </a:p>
          <a:p>
            <a:pPr marL="0" indent="0" defTabSz="461963">
              <a:buNone/>
            </a:pPr>
            <a:r>
              <a:rPr lang="en-US" dirty="0" smtClean="0"/>
              <a:t>If we sample at 8 bits per sample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we perceive significant quantization noise (see next slide)</a:t>
            </a:r>
          </a:p>
          <a:p>
            <a:pPr marL="0" indent="0" defTabSz="461963">
              <a:buNone/>
            </a:pPr>
            <a:r>
              <a:rPr lang="en-US" dirty="0" smtClean="0"/>
              <a:t>So, let’s assume we should sample at 16 bits per sample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actually 13-14 bits is enough</a:t>
            </a:r>
          </a:p>
          <a:p>
            <a:pPr marL="0" indent="0" defTabSz="461963">
              <a:buNone/>
            </a:pPr>
            <a:r>
              <a:rPr lang="en-US" dirty="0" smtClean="0"/>
              <a:t>So we need 8000 samples/sec * 16 bits/sample = 128 </a:t>
            </a:r>
            <a:r>
              <a:rPr lang="en-US" dirty="0" err="1" smtClean="0"/>
              <a:t>kbits</a:t>
            </a:r>
            <a:r>
              <a:rPr lang="en-US" dirty="0" smtClean="0"/>
              <a:t>/sec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to faithfully capture telephony quality speech</a:t>
            </a:r>
          </a:p>
          <a:p>
            <a:pPr marL="0" indent="0" defTabSz="461963">
              <a:buNone/>
            </a:pPr>
            <a:r>
              <a:rPr lang="en-US" dirty="0" smtClean="0"/>
              <a:t>Information theory tells us that speech actually only carries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 few bits per second</a:t>
            </a:r>
          </a:p>
          <a:p>
            <a:pPr marL="0" indent="0" defTabSz="461963">
              <a:buNone/>
            </a:pPr>
            <a:r>
              <a:rPr lang="en-US" dirty="0" smtClean="0"/>
              <a:t>So we should be able to improve this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we need to learn more about the speech signal!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51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quantization noise?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9479"/>
            <a:ext cx="8098604" cy="46276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we quantize a signal value </a:t>
            </a:r>
            <a:r>
              <a:rPr lang="en-US" dirty="0" err="1" smtClean="0"/>
              <a:t>s</a:t>
            </a:r>
            <a:r>
              <a:rPr lang="en-US" b="1" baseline="-25000" dirty="0" err="1" smtClean="0"/>
              <a:t>n</a:t>
            </a:r>
            <a:r>
              <a:rPr lang="en-US" dirty="0" smtClean="0"/>
              <a:t> to the closest integer </a:t>
            </a:r>
            <a:r>
              <a:rPr lang="en-US" sz="1800" dirty="0" smtClean="0"/>
              <a:t>(or rational)</a:t>
            </a:r>
            <a:endParaRPr lang="en-US" dirty="0" smtClean="0"/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 smtClean="0"/>
              <a:t>	we add an error value </a:t>
            </a:r>
            <a:r>
              <a:rPr lang="en-US" dirty="0" err="1" smtClean="0"/>
              <a:t>x</a:t>
            </a:r>
            <a:r>
              <a:rPr lang="en-US" b="1" baseline="-25000" dirty="0" err="1" smtClean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s</a:t>
            </a:r>
            <a:r>
              <a:rPr lang="en-US" b="1" baseline="-25000" dirty="0" err="1" smtClean="0"/>
              <a:t>n</a:t>
            </a:r>
            <a:r>
              <a:rPr lang="en-US" b="1" baseline="-25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q</a:t>
            </a:r>
            <a:r>
              <a:rPr lang="en-US" b="1" baseline="-25000" dirty="0" err="1" smtClean="0"/>
              <a:t>n</a:t>
            </a:r>
            <a:r>
              <a:rPr lang="en-US" b="1" baseline="-25000" dirty="0" smtClean="0"/>
              <a:t> 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Assuming the </a:t>
            </a:r>
            <a:r>
              <a:rPr lang="en-US" dirty="0" err="1"/>
              <a:t>q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 smtClean="0"/>
              <a:t>samples are uncorrelated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quantization noise is white noise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We hear white noise as a hiss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err="1" smtClean="0"/>
              <a:t>q</a:t>
            </a:r>
            <a:r>
              <a:rPr lang="en-US" b="1" baseline="-25000" dirty="0" err="1" smtClean="0"/>
              <a:t>n</a:t>
            </a:r>
            <a:r>
              <a:rPr lang="en-US" dirty="0" smtClean="0"/>
              <a:t> </a:t>
            </a:r>
            <a:r>
              <a:rPr lang="el-GR" dirty="0"/>
              <a:t>ε</a:t>
            </a:r>
            <a:r>
              <a:rPr lang="en-US" dirty="0"/>
              <a:t> [-½ </a:t>
            </a:r>
            <a:r>
              <a:rPr lang="en-US" dirty="0" smtClean="0"/>
              <a:t>2</a:t>
            </a:r>
            <a:r>
              <a:rPr lang="en-US" b="1" baseline="30000" dirty="0" smtClean="0"/>
              <a:t>-n</a:t>
            </a:r>
            <a:r>
              <a:rPr lang="en-US" dirty="0" smtClean="0"/>
              <a:t>, ½</a:t>
            </a:r>
            <a:r>
              <a:rPr lang="en-US" dirty="0"/>
              <a:t> 2</a:t>
            </a:r>
            <a:r>
              <a:rPr lang="en-US" b="1" baseline="30000" dirty="0"/>
              <a:t>-n</a:t>
            </a:r>
            <a:r>
              <a:rPr lang="en-US" dirty="0" smtClean="0"/>
              <a:t>] </a:t>
            </a:r>
            <a:endParaRPr lang="en-US" dirty="0"/>
          </a:p>
          <a:p>
            <a:pPr marL="0" indent="0" defTabSz="461963">
              <a:buNone/>
            </a:pPr>
            <a:r>
              <a:rPr lang="en-US" dirty="0"/>
              <a:t>	(or [-½ 2</a:t>
            </a:r>
            <a:r>
              <a:rPr lang="en-US" b="1" baseline="30000" dirty="0"/>
              <a:t>-n</a:t>
            </a:r>
            <a:r>
              <a:rPr lang="en-US" dirty="0"/>
              <a:t>, ½ </a:t>
            </a:r>
            <a:r>
              <a:rPr lang="en-US" dirty="0" smtClean="0"/>
              <a:t>2</a:t>
            </a:r>
            <a:r>
              <a:rPr lang="en-US" b="1" baseline="30000" dirty="0" smtClean="0"/>
              <a:t>-n</a:t>
            </a:r>
            <a:r>
              <a:rPr lang="en-US" dirty="0" smtClean="0"/>
              <a:t>] if we assume the signal is in [-1 , 1])</a:t>
            </a:r>
            <a:endParaRPr lang="en-US" dirty="0"/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So the more bits we use the better the </a:t>
            </a:r>
            <a:r>
              <a:rPr lang="en-US" b="1" dirty="0" smtClean="0"/>
              <a:t>S</a:t>
            </a:r>
            <a:r>
              <a:rPr lang="en-US" dirty="0" smtClean="0"/>
              <a:t>ignal to </a:t>
            </a:r>
            <a:r>
              <a:rPr lang="en-US" b="1" dirty="0" smtClean="0"/>
              <a:t>N</a:t>
            </a:r>
            <a:r>
              <a:rPr lang="en-US" dirty="0" smtClean="0"/>
              <a:t>oise </a:t>
            </a:r>
            <a:r>
              <a:rPr lang="en-US" b="1" dirty="0" smtClean="0"/>
              <a:t>R</a:t>
            </a:r>
            <a:r>
              <a:rPr lang="en-US" dirty="0" smtClean="0"/>
              <a:t>atio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 smtClean="0"/>
              <a:t>Each additional bit reduces the SNR by a factor of 2 (3 dB)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5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52" y="1935921"/>
            <a:ext cx="3400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57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52" y="1396363"/>
            <a:ext cx="7872574" cy="53229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understand the speech signal 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</a:t>
            </a:r>
            <a:r>
              <a:rPr lang="en-US" dirty="0" smtClean="0"/>
              <a:t>we need to learn some biological signal processing</a:t>
            </a:r>
          </a:p>
          <a:p>
            <a:pPr marL="0" indent="0">
              <a:buNone/>
            </a:pPr>
            <a:r>
              <a:rPr lang="en-US" dirty="0" smtClean="0"/>
              <a:t>There are two separate systems of interest</a:t>
            </a:r>
          </a:p>
          <a:p>
            <a:r>
              <a:rPr lang="en-US" dirty="0" smtClean="0"/>
              <a:t>speech generation system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lungs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windpipe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vocal folds (cords)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vocal tract (mouth cavity, tongue, teeth, lips, uvula)</a:t>
            </a:r>
          </a:p>
          <a:p>
            <a:pPr lvl="1">
              <a:spcBef>
                <a:spcPts val="0"/>
              </a:spcBef>
            </a:pPr>
            <a:r>
              <a:rPr lang="en-US" sz="1800" dirty="0" err="1" smtClean="0"/>
              <a:t>Broca’s</a:t>
            </a:r>
            <a:r>
              <a:rPr lang="en-US" sz="1800" dirty="0" smtClean="0"/>
              <a:t> area (in left hemisphere)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speech recognition system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outer ear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ear drum and hammer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cochlea, organ of </a:t>
            </a:r>
            <a:r>
              <a:rPr lang="en-US" sz="1800" dirty="0" err="1" smtClean="0"/>
              <a:t>Corti</a:t>
            </a:r>
            <a:r>
              <a:rPr lang="en-US" sz="1800" dirty="0" smtClean="0"/>
              <a:t> (cilia)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a</a:t>
            </a:r>
            <a:r>
              <a:rPr lang="en-US" sz="1800" dirty="0" smtClean="0"/>
              <a:t>uditory nerve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medial geniculate </a:t>
            </a:r>
            <a:r>
              <a:rPr lang="en-US" sz="1800" dirty="0" smtClean="0"/>
              <a:t>nucleus (in thalamus)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auditory cortex and </a:t>
            </a:r>
            <a:r>
              <a:rPr lang="en-US" sz="1800" dirty="0"/>
              <a:t>Wernicke’s </a:t>
            </a:r>
            <a:r>
              <a:rPr lang="en-US" sz="1800" dirty="0" smtClean="0"/>
              <a:t>area (in superior temporal gyrus)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These two systems are not well matched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Y(J)S   DSP     Slide </a:t>
            </a:r>
            <a:fld id="{C61314C7-C31C-4AF5-ACEE-36E1E89E86E0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841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Speech Production Organs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grpSp>
        <p:nvGrpSpPr>
          <p:cNvPr id="371716" name="Group 4"/>
          <p:cNvGrpSpPr>
            <a:grpSpLocks/>
          </p:cNvGrpSpPr>
          <p:nvPr/>
        </p:nvGrpSpPr>
        <p:grpSpPr bwMode="auto">
          <a:xfrm>
            <a:off x="1219200" y="1066800"/>
            <a:ext cx="6400800" cy="4883150"/>
            <a:chOff x="768" y="672"/>
            <a:chExt cx="4032" cy="3076"/>
          </a:xfrm>
        </p:grpSpPr>
        <p:pic>
          <p:nvPicPr>
            <p:cNvPr id="371717" name="Picture 5" descr="D:\lectures\voice\Head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672"/>
              <a:ext cx="3984" cy="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1718" name="Text Box 6"/>
            <p:cNvSpPr txBox="1">
              <a:spLocks noChangeArrowheads="1"/>
            </p:cNvSpPr>
            <p:nvPr/>
          </p:nvSpPr>
          <p:spPr bwMode="auto">
            <a:xfrm>
              <a:off x="3936" y="316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2"/>
                  </a:solidFill>
                </a:rPr>
                <a:t>Esophagus</a:t>
              </a:r>
            </a:p>
          </p:txBody>
        </p:sp>
      </p:grpSp>
      <p:sp>
        <p:nvSpPr>
          <p:cNvPr id="371719" name="Line 7"/>
          <p:cNvSpPr>
            <a:spLocks noChangeShapeType="1"/>
          </p:cNvSpPr>
          <p:nvPr/>
        </p:nvSpPr>
        <p:spPr bwMode="auto">
          <a:xfrm>
            <a:off x="2057400" y="5410200"/>
            <a:ext cx="762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1828800" y="2514600"/>
            <a:ext cx="9906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Nasal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cavity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1597203" y="4309268"/>
            <a:ext cx="9144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chemeClr val="bg2"/>
                </a:solidFill>
              </a:rPr>
              <a:t>Mouth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chemeClr val="bg2"/>
                </a:solidFill>
              </a:rPr>
              <a:t>cavity</a:t>
            </a:r>
          </a:p>
        </p:txBody>
      </p:sp>
      <p:sp>
        <p:nvSpPr>
          <p:cNvPr id="371722" name="Text Box 10"/>
          <p:cNvSpPr txBox="1">
            <a:spLocks noChangeArrowheads="1"/>
          </p:cNvSpPr>
          <p:nvPr/>
        </p:nvSpPr>
        <p:spPr bwMode="auto">
          <a:xfrm>
            <a:off x="1676400" y="478631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Tongue</a:t>
            </a:r>
          </a:p>
        </p:txBody>
      </p:sp>
      <p:sp>
        <p:nvSpPr>
          <p:cNvPr id="371723" name="Text Box 11"/>
          <p:cNvSpPr txBox="1">
            <a:spLocks noChangeArrowheads="1"/>
          </p:cNvSpPr>
          <p:nvPr/>
        </p:nvSpPr>
        <p:spPr bwMode="auto">
          <a:xfrm>
            <a:off x="2819400" y="5257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Larynx</a:t>
            </a:r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4800600" y="5486400"/>
            <a:ext cx="14478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6248400" y="5638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Trachea</a:t>
            </a:r>
          </a:p>
        </p:txBody>
      </p:sp>
      <p:sp>
        <p:nvSpPr>
          <p:cNvPr id="371726" name="Text Box 14"/>
          <p:cNvSpPr txBox="1">
            <a:spLocks noChangeArrowheads="1"/>
          </p:cNvSpPr>
          <p:nvPr/>
        </p:nvSpPr>
        <p:spPr bwMode="auto">
          <a:xfrm>
            <a:off x="5715000" y="3886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Uvula</a:t>
            </a:r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 flipH="1">
            <a:off x="3505200" y="5067300"/>
            <a:ext cx="13716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28" name="Line 16"/>
          <p:cNvSpPr>
            <a:spLocks noChangeShapeType="1"/>
          </p:cNvSpPr>
          <p:nvPr/>
        </p:nvSpPr>
        <p:spPr bwMode="auto">
          <a:xfrm flipH="1">
            <a:off x="2438400" y="4114800"/>
            <a:ext cx="144780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29" name="Line 17"/>
          <p:cNvSpPr>
            <a:spLocks noChangeShapeType="1"/>
          </p:cNvSpPr>
          <p:nvPr/>
        </p:nvSpPr>
        <p:spPr bwMode="auto">
          <a:xfrm flipH="1">
            <a:off x="2362200" y="3733800"/>
            <a:ext cx="167640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>
            <a:off x="4800600" y="3886200"/>
            <a:ext cx="9144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4191000" y="1752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</a:rPr>
              <a:t>Brain</a:t>
            </a:r>
            <a:endParaRPr lang="en-US" altLang="en-US" sz="2400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43434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</a:rPr>
              <a:t>Lungs</a:t>
            </a:r>
            <a:endParaRPr lang="en-US" altLang="en-US" sz="2400"/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>
            <a:off x="4876800" y="5867400"/>
            <a:ext cx="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>
            <a:off x="4876800" y="4191000"/>
            <a:ext cx="12954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6172200" y="4419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2"/>
                </a:solidFill>
              </a:rPr>
              <a:t>Pharynx</a:t>
            </a:r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H="1" flipV="1">
            <a:off x="2209800" y="3505200"/>
            <a:ext cx="9906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37" name="Text Box 25"/>
          <p:cNvSpPr txBox="1">
            <a:spLocks noChangeArrowheads="1"/>
          </p:cNvSpPr>
          <p:nvPr/>
        </p:nvSpPr>
        <p:spPr bwMode="auto">
          <a:xfrm>
            <a:off x="1524000" y="3276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Teeth</a:t>
            </a:r>
            <a:endParaRPr lang="en-US" altLang="en-US" sz="2400"/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1295400" y="3886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Lips</a:t>
            </a:r>
            <a:endParaRPr lang="en-US" altLang="en-US" sz="2400"/>
          </a:p>
        </p:txBody>
      </p:sp>
      <p:sp>
        <p:nvSpPr>
          <p:cNvPr id="371739" name="Line 27"/>
          <p:cNvSpPr>
            <a:spLocks noChangeShapeType="1"/>
          </p:cNvSpPr>
          <p:nvPr/>
        </p:nvSpPr>
        <p:spPr bwMode="auto">
          <a:xfrm flipH="1">
            <a:off x="1905000" y="3962400"/>
            <a:ext cx="11430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40" name="Line 28"/>
          <p:cNvSpPr>
            <a:spLocks noChangeShapeType="1"/>
          </p:cNvSpPr>
          <p:nvPr/>
        </p:nvSpPr>
        <p:spPr bwMode="auto">
          <a:xfrm flipV="1">
            <a:off x="4191000" y="2667000"/>
            <a:ext cx="17526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41" name="Text Box 29"/>
          <p:cNvSpPr txBox="1">
            <a:spLocks noChangeArrowheads="1"/>
          </p:cNvSpPr>
          <p:nvPr/>
        </p:nvSpPr>
        <p:spPr bwMode="auto">
          <a:xfrm>
            <a:off x="5943600" y="23622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2"/>
                </a:solidFill>
              </a:rPr>
              <a:t>Hard Palate</a:t>
            </a:r>
            <a:endParaRPr lang="en-US" altLang="en-US" sz="2400" dirty="0"/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 flipV="1">
            <a:off x="4495800" y="3352800"/>
            <a:ext cx="16002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43" name="Text Box 31"/>
          <p:cNvSpPr txBox="1">
            <a:spLocks noChangeArrowheads="1"/>
          </p:cNvSpPr>
          <p:nvPr/>
        </p:nvSpPr>
        <p:spPr bwMode="auto">
          <a:xfrm>
            <a:off x="6019800" y="3124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Velum</a:t>
            </a:r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 flipV="1">
            <a:off x="5105400" y="5181600"/>
            <a:ext cx="11430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745" name="Line 33"/>
          <p:cNvSpPr>
            <a:spLocks noChangeShapeType="1"/>
          </p:cNvSpPr>
          <p:nvPr/>
        </p:nvSpPr>
        <p:spPr bwMode="auto">
          <a:xfrm flipH="1" flipV="1">
            <a:off x="2514600" y="3003550"/>
            <a:ext cx="10668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36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776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/>
              <a:t>Speech </a:t>
            </a:r>
            <a:r>
              <a:rPr lang="en-US" altLang="en-US" dirty="0" smtClean="0"/>
              <a:t>Production</a:t>
            </a:r>
            <a:endParaRPr lang="en-US" altLang="en-US" dirty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676400"/>
            <a:ext cx="8454775" cy="4324350"/>
          </a:xfrm>
        </p:spPr>
        <p:txBody>
          <a:bodyPr/>
          <a:lstStyle/>
          <a:p>
            <a:pPr marL="0" indent="0" rtl="0">
              <a:buNone/>
            </a:pPr>
            <a:r>
              <a:rPr lang="en-US" altLang="en-US" dirty="0"/>
              <a:t>Air from </a:t>
            </a:r>
            <a:r>
              <a:rPr lang="en-US" altLang="en-US" b="1" dirty="0"/>
              <a:t>lungs</a:t>
            </a:r>
            <a:r>
              <a:rPr lang="en-US" altLang="en-US" dirty="0"/>
              <a:t> is exhaled into </a:t>
            </a:r>
            <a:r>
              <a:rPr lang="en-US" altLang="en-US" b="1" dirty="0"/>
              <a:t>trachea</a:t>
            </a:r>
            <a:r>
              <a:rPr lang="en-US" altLang="en-US" dirty="0"/>
              <a:t> (windpipe)</a:t>
            </a:r>
          </a:p>
          <a:p>
            <a:pPr marL="0" indent="0" rtl="0">
              <a:buNone/>
            </a:pPr>
            <a:endParaRPr lang="en-US" altLang="en-US" dirty="0"/>
          </a:p>
          <a:p>
            <a:pPr marL="0" indent="0" rtl="0">
              <a:buNone/>
            </a:pPr>
            <a:r>
              <a:rPr lang="en-US" altLang="en-US" b="1" dirty="0"/>
              <a:t>Vocal </a:t>
            </a:r>
            <a:r>
              <a:rPr lang="en-US" altLang="en-US" b="1" dirty="0" smtClean="0"/>
              <a:t>cords </a:t>
            </a:r>
            <a:r>
              <a:rPr lang="en-US" altLang="en-US" dirty="0"/>
              <a:t>(folds) in larynx can produce periodic pulses of air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     by opening and closing (glottis)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 rtl="0">
              <a:buNone/>
            </a:pPr>
            <a:r>
              <a:rPr lang="en-US" altLang="en-US" b="1" dirty="0"/>
              <a:t>Throat</a:t>
            </a:r>
            <a:r>
              <a:rPr lang="en-US" altLang="en-US" dirty="0"/>
              <a:t> (pharynx), mouth, tongue and nasal cavity </a:t>
            </a:r>
            <a:r>
              <a:rPr lang="en-US" altLang="en-US" i="1" dirty="0"/>
              <a:t>modify</a:t>
            </a:r>
            <a:r>
              <a:rPr lang="en-US" altLang="en-US" dirty="0"/>
              <a:t> air flow</a:t>
            </a:r>
          </a:p>
          <a:p>
            <a:pPr marL="0" indent="0" rtl="0">
              <a:buNone/>
            </a:pPr>
            <a:endParaRPr lang="en-US" altLang="en-US" dirty="0"/>
          </a:p>
          <a:p>
            <a:pPr marL="0" indent="0" rtl="0">
              <a:buNone/>
            </a:pPr>
            <a:r>
              <a:rPr lang="en-US" altLang="en-US" b="1" dirty="0"/>
              <a:t>Teeth</a:t>
            </a:r>
            <a:r>
              <a:rPr lang="en-US" altLang="en-US" dirty="0"/>
              <a:t> and </a:t>
            </a:r>
            <a:r>
              <a:rPr lang="en-US" altLang="en-US" b="1" dirty="0"/>
              <a:t>lips</a:t>
            </a:r>
            <a:r>
              <a:rPr lang="en-US" altLang="en-US" dirty="0"/>
              <a:t> can introduce turbulence </a:t>
            </a:r>
            <a:endParaRPr lang="en-US" altLang="en-US" dirty="0" smtClean="0"/>
          </a:p>
          <a:p>
            <a:pPr marL="0" indent="0" rtl="0">
              <a:buNone/>
            </a:pPr>
            <a:endParaRPr lang="en-US" altLang="en-US" dirty="0"/>
          </a:p>
          <a:p>
            <a:pPr marL="0" indent="0" rtl="0">
              <a:buNone/>
            </a:pPr>
            <a:r>
              <a:rPr lang="en-US" altLang="en-US" dirty="0" smtClean="0"/>
              <a:t>Basic function – filter an excitation signal </a:t>
            </a:r>
          </a:p>
          <a:p>
            <a:pPr marL="0" indent="0" rtl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(we will see that the filter can be modeled as an AR filter)</a:t>
            </a:r>
            <a:endParaRPr lang="en-US" altLang="en-US" dirty="0"/>
          </a:p>
          <a:p>
            <a:pPr rtl="0"/>
            <a:endParaRPr lang="en-US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37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7185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Hearing Organs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24" name="Picture 4" descr="A:\EA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4288"/>
            <a:ext cx="8382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38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2744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/>
              <a:t>Hearing </a:t>
            </a:r>
            <a:r>
              <a:rPr lang="en-US" altLang="en-US" dirty="0" smtClean="0"/>
              <a:t>Organs</a:t>
            </a:r>
            <a:endParaRPr lang="en-US" altLang="en-US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080" y="1191802"/>
            <a:ext cx="7878834" cy="47708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Sound is air pressure changing over time </a:t>
            </a:r>
            <a:r>
              <a:rPr lang="en-US" sz="1600" dirty="0" smtClean="0"/>
              <a:t>(and propagating through space)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Sound enters the </a:t>
            </a:r>
            <a:r>
              <a:rPr lang="en-US" b="1" dirty="0" smtClean="0"/>
              <a:t>external ears </a:t>
            </a:r>
            <a:r>
              <a:rPr lang="en-US" dirty="0" smtClean="0"/>
              <a:t>which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collect as much sound energy as possible (like a satellite dish)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differentiate between right/left and front/back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even differentiate between up and down</a:t>
            </a:r>
          </a:p>
          <a:p>
            <a:pPr marL="0" indent="0" rtl="0">
              <a:buNone/>
            </a:pPr>
            <a:r>
              <a:rPr lang="en-US" altLang="en-US" dirty="0" smtClean="0"/>
              <a:t>Sound waves impinge on </a:t>
            </a:r>
            <a:r>
              <a:rPr lang="en-US" altLang="en-US" b="1" dirty="0" smtClean="0"/>
              <a:t>outer ear </a:t>
            </a:r>
            <a:r>
              <a:rPr lang="en-US" altLang="en-US" dirty="0" smtClean="0"/>
              <a:t>enter </a:t>
            </a:r>
            <a:r>
              <a:rPr lang="en-US" altLang="en-US" b="1" dirty="0" smtClean="0"/>
              <a:t>auditory canal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 smtClean="0"/>
              <a:t>Amplified waves cause </a:t>
            </a:r>
            <a:r>
              <a:rPr lang="en-US" altLang="en-US" b="1" dirty="0" smtClean="0"/>
              <a:t>eardrum</a:t>
            </a:r>
            <a:r>
              <a:rPr lang="en-US" altLang="en-US" dirty="0" smtClean="0"/>
              <a:t> to vibrate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b="1" dirty="0" smtClean="0"/>
              <a:t>Eardrum</a:t>
            </a:r>
            <a:r>
              <a:rPr lang="en-US" altLang="en-US" dirty="0" smtClean="0"/>
              <a:t> separates </a:t>
            </a:r>
            <a:r>
              <a:rPr lang="en-US" altLang="en-US" b="1" dirty="0" smtClean="0"/>
              <a:t>outer ear </a:t>
            </a:r>
            <a:r>
              <a:rPr lang="en-US" altLang="en-US" dirty="0" smtClean="0"/>
              <a:t>from </a:t>
            </a:r>
            <a:r>
              <a:rPr lang="en-US" altLang="en-US" b="1" dirty="0" smtClean="0"/>
              <a:t>middle ear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Eustachian tube </a:t>
            </a:r>
            <a:r>
              <a:rPr lang="en-US" altLang="en-US" dirty="0" smtClean="0"/>
              <a:t>equalizes air pressure of middle ear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b="1" dirty="0" err="1" smtClean="0"/>
              <a:t>Ossicles</a:t>
            </a:r>
            <a:r>
              <a:rPr lang="en-US" altLang="en-US" dirty="0" smtClean="0"/>
              <a:t> (hammer, anvil, stirrup) amplify vibrations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b="1" dirty="0" smtClean="0"/>
              <a:t>Oval window </a:t>
            </a:r>
            <a:r>
              <a:rPr lang="en-US" altLang="en-US" dirty="0" smtClean="0"/>
              <a:t>separates middle ear from inner ear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 smtClean="0"/>
              <a:t>Stirrup excites oval window which excites liquid in the cochlea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cochlea</a:t>
            </a:r>
            <a:r>
              <a:rPr lang="en-US" altLang="en-US" dirty="0" smtClean="0"/>
              <a:t> is curled up like a snail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basilar membrane </a:t>
            </a:r>
            <a:r>
              <a:rPr lang="en-US" altLang="en-US" dirty="0" smtClean="0"/>
              <a:t>runs along middle of cochlea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organ of </a:t>
            </a:r>
            <a:r>
              <a:rPr lang="en-US" altLang="en-US" b="1" dirty="0" err="1" smtClean="0"/>
              <a:t>Corti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transduces vibrations to electric pulses</a:t>
            </a:r>
          </a:p>
          <a:p>
            <a:pPr marL="0" indent="0" rtl="0">
              <a:spcBef>
                <a:spcPts val="300"/>
              </a:spcBef>
              <a:buNone/>
            </a:pPr>
            <a:r>
              <a:rPr lang="en-US" altLang="en-US" dirty="0" smtClean="0"/>
              <a:t>Pulses are carried by the </a:t>
            </a:r>
            <a:r>
              <a:rPr lang="en-US" altLang="en-US" b="1" dirty="0" smtClean="0"/>
              <a:t>auditory nerve </a:t>
            </a:r>
            <a:r>
              <a:rPr lang="en-US" altLang="en-US" dirty="0" smtClean="0"/>
              <a:t>to the </a:t>
            </a:r>
            <a:r>
              <a:rPr lang="en-US" altLang="en-US" b="1" dirty="0" smtClean="0"/>
              <a:t>brain</a:t>
            </a:r>
            <a:endParaRPr lang="en-US" altLang="en-US" b="1" dirty="0"/>
          </a:p>
        </p:txBody>
      </p:sp>
      <p:pic>
        <p:nvPicPr>
          <p:cNvPr id="5" name="Picture 2" descr="▷ Hammer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49" y="3803550"/>
            <a:ext cx="15525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39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453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450427"/>
                <a:ext cx="8266670" cy="502451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To compare two signals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we can compute the difference signal </a:t>
                </a:r>
                <a:r>
                  <a:rPr lang="el-GR" sz="2000" b="1" dirty="0" smtClean="0">
                    <a:solidFill>
                      <a:schemeClr val="tx1"/>
                    </a:solidFill>
                  </a:rPr>
                  <a:t>δ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	and define similarity as its energy E</a:t>
                </a:r>
                <a:r>
                  <a:rPr lang="el-GR" sz="2000" b="1" baseline="-25000" dirty="0" smtClean="0">
                    <a:solidFill>
                      <a:schemeClr val="tx1"/>
                    </a:solidFill>
                  </a:rPr>
                  <a:t>δ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being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small </a:t>
                </a:r>
              </a:p>
              <a:p>
                <a:pPr marL="0" indent="0" defTabSz="358775">
                  <a:lnSpc>
                    <a:spcPct val="100000"/>
                  </a:lnSpc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But that doesn’t work if (</a:t>
                </a:r>
                <a:r>
                  <a:rPr lang="en-US" sz="2000" dirty="0">
                    <a:solidFill>
                      <a:schemeClr val="tx1"/>
                    </a:solidFill>
                  </a:rPr>
                  <a:t>with respect to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defTabSz="358775">
                  <a:lnSpc>
                    <a:spcPct val="100000"/>
                  </a:lnSpc>
                </a:pPr>
                <a:r>
                  <a:rPr lang="en-US" sz="2000" b="1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has some gain</a:t>
                </a:r>
              </a:p>
              <a:p>
                <a:pPr defTabSz="358775">
                  <a:lnSpc>
                    <a:spcPct val="100000"/>
                  </a:lnSpc>
                </a:pPr>
                <a:r>
                  <a:rPr lang="en-US" sz="2000" b="1" i="1" dirty="0">
                    <a:solidFill>
                      <a:schemeClr val="tx1"/>
                    </a:solidFill>
                  </a:rPr>
                  <a:t>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is shifted in time 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 smtClean="0"/>
                  <a:t>For example, if </a:t>
                </a:r>
                <a:r>
                  <a:rPr lang="en-US" b="1" i="1" dirty="0"/>
                  <a:t>y</a:t>
                </a:r>
                <a:r>
                  <a:rPr lang="en-US" dirty="0"/>
                  <a:t> = g </a:t>
                </a:r>
                <a:r>
                  <a:rPr lang="en-US" b="1" i="1" dirty="0"/>
                  <a:t>x </a:t>
                </a:r>
                <a:r>
                  <a:rPr lang="en-US" dirty="0"/>
                  <a:t>then the </a:t>
                </a:r>
                <a:r>
                  <a:rPr lang="en-US" dirty="0" smtClean="0"/>
                  <a:t>difference is </a:t>
                </a:r>
                <a:r>
                  <a:rPr lang="el-GR" b="1" dirty="0"/>
                  <a:t>δ</a:t>
                </a:r>
                <a:r>
                  <a:rPr lang="en-US" dirty="0"/>
                  <a:t> </a:t>
                </a:r>
                <a:r>
                  <a:rPr lang="en-US" dirty="0" smtClean="0"/>
                  <a:t>= (1-g) </a:t>
                </a:r>
                <a:r>
                  <a:rPr lang="en-US" b="1" i="1" dirty="0" smtClean="0"/>
                  <a:t>x</a:t>
                </a:r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b="1" i="1" dirty="0"/>
                  <a:t>	</a:t>
                </a:r>
                <a:r>
                  <a:rPr lang="en-US" dirty="0"/>
                  <a:t>which is only small if </a:t>
                </a:r>
                <a:r>
                  <a:rPr lang="en-US" dirty="0" smtClean="0"/>
                  <a:t>g≈1</a:t>
                </a:r>
                <a:endParaRPr lang="en-US" dirty="0"/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 smtClean="0"/>
                  <a:t>We can derive something better from the energy </a:t>
                </a:r>
                <a:r>
                  <a:rPr lang="en-US" dirty="0"/>
                  <a:t>E</a:t>
                </a:r>
                <a:r>
                  <a:rPr lang="el-GR" b="1" baseline="-25000" dirty="0"/>
                  <a:t>δ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	E</a:t>
                </a:r>
                <a:r>
                  <a:rPr lang="el-GR" sz="2000" b="1" baseline="-25000" dirty="0" smtClean="0">
                    <a:solidFill>
                      <a:schemeClr val="tx1"/>
                    </a:solidFill>
                  </a:rPr>
                  <a:t>δ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</a:rPr>
                  <a:t>2 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baseline="30000" dirty="0">
                    <a:solidFill>
                      <a:schemeClr val="tx1"/>
                    </a:solidFill>
                  </a:rPr>
                  <a:t>	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</a:rPr>
                  <a:t>      	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– 2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      	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E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– 2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7030A0"/>
                    </a:solidFill>
                  </a:rPr>
                  <a:t>C</a:t>
                </a:r>
                <a:r>
                  <a:rPr lang="en-US" sz="2400" b="1" baseline="-25000" dirty="0" err="1">
                    <a:solidFill>
                      <a:srgbClr val="7030A0"/>
                    </a:solidFill>
                  </a:rPr>
                  <a:t>xy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E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</a:rPr>
                  <a:t>y</a:t>
                </a:r>
                <a:endParaRPr lang="en-US" sz="2000" b="1" baseline="-25000" dirty="0" smtClean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</a:rPr>
                  <a:t>xy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is called the (cross)correlation between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y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450427"/>
                <a:ext cx="8266670" cy="5024513"/>
              </a:xfrm>
              <a:blipFill rotWithShape="0">
                <a:blip r:embed="rId2"/>
                <a:stretch>
                  <a:fillRect l="-737" t="-607" b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511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Cochlea</a:t>
            </a:r>
            <a:endParaRPr lang="en-US" altLang="en-US" dirty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8300"/>
            <a:ext cx="8401050" cy="4324350"/>
          </a:xfrm>
        </p:spPr>
        <p:txBody>
          <a:bodyPr/>
          <a:lstStyle/>
          <a:p>
            <a:pPr rtl="0"/>
            <a:r>
              <a:rPr lang="en-US" altLang="en-US" dirty="0"/>
              <a:t>Cochlea has 2 1/2 to 3 </a:t>
            </a:r>
            <a:r>
              <a:rPr lang="en-US" altLang="en-US" dirty="0" smtClean="0"/>
              <a:t>turns (for miniaturization)</a:t>
            </a:r>
            <a:endParaRPr lang="en-US" altLang="en-US" dirty="0"/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     were it straightened out it would be 3 cm in length</a:t>
            </a:r>
          </a:p>
          <a:p>
            <a:pPr rtl="0"/>
            <a:r>
              <a:rPr lang="en-US" altLang="en-US" dirty="0"/>
              <a:t>The basilar membrane runs down the center of the cochlea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     as does the organ of </a:t>
            </a:r>
            <a:r>
              <a:rPr lang="en-US" altLang="en-US" dirty="0" err="1"/>
              <a:t>Corti</a:t>
            </a:r>
            <a:r>
              <a:rPr lang="en-US" altLang="en-US" dirty="0"/>
              <a:t> </a:t>
            </a:r>
          </a:p>
          <a:p>
            <a:pPr rtl="0"/>
            <a:r>
              <a:rPr lang="en-US" altLang="en-US" dirty="0"/>
              <a:t>15,000 cilia (hairs) contact the vibrating basilar membrane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     and </a:t>
            </a:r>
            <a:r>
              <a:rPr lang="en-US" altLang="en-US" dirty="0" smtClean="0"/>
              <a:t>when it vibrates they release neurotransmitters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stimulating </a:t>
            </a:r>
            <a:r>
              <a:rPr lang="en-US" altLang="en-US" dirty="0"/>
              <a:t>30,000 auditory neurons</a:t>
            </a:r>
          </a:p>
          <a:p>
            <a:pPr rtl="0"/>
            <a:r>
              <a:rPr lang="en-US" altLang="en-US" dirty="0"/>
              <a:t>Cochlea is wide (1/2 cm) near oval window and tapers towards </a:t>
            </a:r>
            <a:r>
              <a:rPr lang="en-US" altLang="en-US" dirty="0" smtClean="0"/>
              <a:t>apex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and is </a:t>
            </a:r>
            <a:r>
              <a:rPr lang="en-US" altLang="en-US" dirty="0"/>
              <a:t>stiff near oval window and flexible near apex</a:t>
            </a:r>
          </a:p>
          <a:p>
            <a:pPr rtl="0"/>
            <a:r>
              <a:rPr lang="en-US" altLang="en-US" dirty="0" smtClean="0"/>
              <a:t>hence </a:t>
            </a:r>
            <a:r>
              <a:rPr lang="en-US" altLang="en-US" dirty="0"/>
              <a:t>high frequencies cause </a:t>
            </a:r>
            <a:r>
              <a:rPr lang="en-US" altLang="en-US" dirty="0" smtClean="0"/>
              <a:t>vibrations near the oval window</a:t>
            </a:r>
            <a:endParaRPr lang="en-US" altLang="en-US" dirty="0"/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            </a:t>
            </a:r>
            <a:r>
              <a:rPr lang="en-US" altLang="en-US" dirty="0" smtClean="0"/>
              <a:t> while low </a:t>
            </a:r>
            <a:r>
              <a:rPr lang="en-US" altLang="en-US" dirty="0"/>
              <a:t>frequencies cause section near apex to vibrate</a:t>
            </a:r>
          </a:p>
          <a:p>
            <a:pPr marL="0" indent="0" rtl="0">
              <a:buNone/>
            </a:pPr>
            <a:endParaRPr lang="en-US" altLang="en-US" dirty="0" smtClean="0"/>
          </a:p>
          <a:p>
            <a:pPr marL="0" indent="0" rtl="0">
              <a:buNone/>
            </a:pPr>
            <a:r>
              <a:rPr lang="en-US" altLang="en-US" dirty="0" smtClean="0"/>
              <a:t>Basic function – Fourier Transform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(by overlapping </a:t>
            </a:r>
            <a:r>
              <a:rPr lang="en-US" altLang="en-US" dirty="0"/>
              <a:t>bank of </a:t>
            </a:r>
            <a:r>
              <a:rPr lang="en-US" altLang="en-US" dirty="0" smtClean="0"/>
              <a:t>bandpass filters)</a:t>
            </a:r>
            <a:endParaRPr lang="en-US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40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45" y="892301"/>
            <a:ext cx="2444686" cy="14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68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Voiced vs. Unvoiced Speech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250950"/>
            <a:ext cx="8231686" cy="4845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We saw that air from the lungs passes through the vocal cords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When open the air passes </a:t>
            </a:r>
            <a:r>
              <a:rPr lang="en-US" altLang="en-US" dirty="0"/>
              <a:t>through unimpeded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When laryngeal muscles close them glottal flow is in bursts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When glottal flow is periodic we have </a:t>
            </a:r>
            <a:r>
              <a:rPr lang="en-US" altLang="en-US" i="1" dirty="0" smtClean="0"/>
              <a:t>voiced speech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 smtClean="0"/>
              <a:t>basic interval/frequency called the </a:t>
            </a:r>
            <a:r>
              <a:rPr lang="en-US" altLang="en-US" b="1" dirty="0" smtClean="0"/>
              <a:t>pitch</a:t>
            </a:r>
            <a:r>
              <a:rPr lang="en-US" altLang="en-US" dirty="0" smtClean="0">
                <a:solidFill>
                  <a:srgbClr val="FF0000"/>
                </a:solidFill>
              </a:rPr>
              <a:t>  </a:t>
            </a:r>
            <a:r>
              <a:rPr lang="en-US" altLang="en-US" dirty="0" smtClean="0"/>
              <a:t>(f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 smtClean="0"/>
              <a:t>pitch frequency is between 50 and 400 Hz</a:t>
            </a:r>
          </a:p>
          <a:p>
            <a:pPr eaLnBrk="1" hangingPunct="1">
              <a:buNone/>
            </a:pPr>
            <a:r>
              <a:rPr lang="en-US" altLang="en-US" dirty="0"/>
              <a:t>You can feel the vocal cord vibration </a:t>
            </a:r>
            <a:endParaRPr lang="en-US" altLang="en-US" dirty="0" smtClean="0"/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by placing your </a:t>
            </a:r>
            <a:r>
              <a:rPr lang="en-US" altLang="en-US" dirty="0"/>
              <a:t>fingers </a:t>
            </a:r>
            <a:r>
              <a:rPr lang="en-US" altLang="en-US" dirty="0" smtClean="0"/>
              <a:t>on your larynx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A laryngeal microphone directly perceives the sound at this point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even opening you mouth very wide doesn’t work very well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Vowels are always voiced (unless whispered)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Consonants come in voiced/unvoiced pairs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 		</a:t>
            </a:r>
            <a:endParaRPr lang="en-US" altLang="en-US" dirty="0" smtClean="0">
              <a:solidFill>
                <a:srgbClr val="114FFB"/>
              </a:solidFill>
            </a:endParaRPr>
          </a:p>
        </p:txBody>
      </p:sp>
      <p:grpSp>
        <p:nvGrpSpPr>
          <p:cNvPr id="84996" name="Group 24"/>
          <p:cNvGrpSpPr>
            <a:grpSpLocks/>
          </p:cNvGrpSpPr>
          <p:nvPr/>
        </p:nvGrpSpPr>
        <p:grpSpPr bwMode="auto">
          <a:xfrm>
            <a:off x="870744" y="2393950"/>
            <a:ext cx="7315200" cy="457200"/>
            <a:chOff x="768" y="2400"/>
            <a:chExt cx="4608" cy="288"/>
          </a:xfrm>
        </p:grpSpPr>
        <p:grpSp>
          <p:nvGrpSpPr>
            <p:cNvPr id="84998" name="Group 8"/>
            <p:cNvGrpSpPr>
              <a:grpSpLocks/>
            </p:cNvGrpSpPr>
            <p:nvPr/>
          </p:nvGrpSpPr>
          <p:grpSpPr bwMode="auto">
            <a:xfrm>
              <a:off x="768" y="2400"/>
              <a:ext cx="1152" cy="288"/>
              <a:chOff x="3984" y="2304"/>
              <a:chExt cx="1152" cy="288"/>
            </a:xfrm>
          </p:grpSpPr>
          <p:sp>
            <p:nvSpPr>
              <p:cNvPr id="85014" name="Line 4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5" name="Line 5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6" name="Line 6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7" name="Line 7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999" name="Group 9"/>
            <p:cNvGrpSpPr>
              <a:grpSpLocks/>
            </p:cNvGrpSpPr>
            <p:nvPr/>
          </p:nvGrpSpPr>
          <p:grpSpPr bwMode="auto">
            <a:xfrm>
              <a:off x="1920" y="2400"/>
              <a:ext cx="1152" cy="288"/>
              <a:chOff x="3984" y="2304"/>
              <a:chExt cx="1152" cy="288"/>
            </a:xfrm>
          </p:grpSpPr>
          <p:sp>
            <p:nvSpPr>
              <p:cNvPr id="85010" name="Line 10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1" name="Line 11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2" name="Line 12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13" name="Line 13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00" name="Group 14"/>
            <p:cNvGrpSpPr>
              <a:grpSpLocks/>
            </p:cNvGrpSpPr>
            <p:nvPr/>
          </p:nvGrpSpPr>
          <p:grpSpPr bwMode="auto">
            <a:xfrm>
              <a:off x="3072" y="2400"/>
              <a:ext cx="1152" cy="288"/>
              <a:chOff x="3984" y="2304"/>
              <a:chExt cx="1152" cy="288"/>
            </a:xfrm>
          </p:grpSpPr>
          <p:sp>
            <p:nvSpPr>
              <p:cNvPr id="85006" name="Line 15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7" name="Line 16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8" name="Line 17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9" name="Line 18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01" name="Group 19"/>
            <p:cNvGrpSpPr>
              <a:grpSpLocks/>
            </p:cNvGrpSpPr>
            <p:nvPr/>
          </p:nvGrpSpPr>
          <p:grpSpPr bwMode="auto">
            <a:xfrm>
              <a:off x="4224" y="2400"/>
              <a:ext cx="1152" cy="288"/>
              <a:chOff x="3984" y="2304"/>
              <a:chExt cx="1152" cy="288"/>
            </a:xfrm>
          </p:grpSpPr>
          <p:sp>
            <p:nvSpPr>
              <p:cNvPr id="85002" name="Line 20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3" name="Line 21"/>
              <p:cNvSpPr>
                <a:spLocks noChangeShapeType="1"/>
              </p:cNvSpPr>
              <p:nvPr/>
            </p:nvSpPr>
            <p:spPr bwMode="auto">
              <a:xfrm flipV="1">
                <a:off x="4416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4" name="Line 22"/>
              <p:cNvSpPr>
                <a:spLocks noChangeShapeType="1"/>
              </p:cNvSpPr>
              <p:nvPr/>
            </p:nvSpPr>
            <p:spPr bwMode="auto">
              <a:xfrm>
                <a:off x="4560" y="2304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5" name="Line 23"/>
              <p:cNvSpPr>
                <a:spLocks noChangeShapeType="1"/>
              </p:cNvSpPr>
              <p:nvPr/>
            </p:nvSpPr>
            <p:spPr bwMode="auto">
              <a:xfrm>
                <a:off x="4704" y="2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013E2AD5-C855-4CE5-B1DD-32C0EB55798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879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Which are voiced and which are unvoiced ?</a:t>
            </a:r>
          </a:p>
          <a:p>
            <a:pPr marL="0" indent="0" defTabSz="457200">
              <a:buNone/>
            </a:pPr>
            <a:r>
              <a:rPr lang="en-US" altLang="en-US" dirty="0" smtClean="0">
                <a:solidFill>
                  <a:srgbClr val="002060"/>
                </a:solidFill>
              </a:rPr>
              <a:t>	B, D, F, G, J, K, P, S, T, V, W, Z, </a:t>
            </a:r>
          </a:p>
          <a:p>
            <a:pPr marL="0" indent="0" defTabSz="457200">
              <a:buNone/>
            </a:pPr>
            <a:r>
              <a:rPr lang="en-US" altLang="en-US" dirty="0">
                <a:solidFill>
                  <a:srgbClr val="002060"/>
                </a:solidFill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</a:rPr>
              <a:t>Ch</a:t>
            </a:r>
            <a:r>
              <a:rPr lang="en-US" altLang="en-US" dirty="0" smtClean="0">
                <a:solidFill>
                  <a:srgbClr val="002060"/>
                </a:solidFill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</a:rPr>
              <a:t>Sh</a:t>
            </a:r>
            <a:r>
              <a:rPr lang="en-US" altLang="en-US" dirty="0" smtClean="0">
                <a:solidFill>
                  <a:srgbClr val="002060"/>
                </a:solidFill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</a:rPr>
              <a:t>Th</a:t>
            </a:r>
            <a:r>
              <a:rPr lang="en-US" altLang="en-US" dirty="0" smtClean="0">
                <a:solidFill>
                  <a:srgbClr val="002060"/>
                </a:solidFill>
              </a:rPr>
              <a:t> (the), </a:t>
            </a:r>
            <a:r>
              <a:rPr lang="en-US" altLang="en-US" dirty="0" err="1" smtClean="0">
                <a:solidFill>
                  <a:srgbClr val="002060"/>
                </a:solidFill>
              </a:rPr>
              <a:t>Th</a:t>
            </a:r>
            <a:r>
              <a:rPr lang="en-US" altLang="en-US" dirty="0" smtClean="0">
                <a:solidFill>
                  <a:srgbClr val="002060"/>
                </a:solidFill>
              </a:rPr>
              <a:t> (theater), </a:t>
            </a:r>
            <a:r>
              <a:rPr lang="en-US" altLang="en-US" dirty="0" err="1" smtClean="0">
                <a:solidFill>
                  <a:srgbClr val="002060"/>
                </a:solidFill>
              </a:rPr>
              <a:t>Wh</a:t>
            </a:r>
            <a:r>
              <a:rPr lang="en-US" altLang="en-US" dirty="0" smtClean="0">
                <a:solidFill>
                  <a:srgbClr val="002060"/>
                </a:solidFill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</a:rPr>
              <a:t>Zh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Which unvoiced phoneme matches the voiced one?</a:t>
            </a:r>
          </a:p>
          <a:p>
            <a:pPr defTabSz="457200"/>
            <a:r>
              <a:rPr lang="en-US" dirty="0" smtClean="0">
                <a:solidFill>
                  <a:srgbClr val="002060"/>
                </a:solidFill>
              </a:rPr>
              <a:t>B</a:t>
            </a:r>
          </a:p>
          <a:p>
            <a:pPr defTabSz="457200"/>
            <a:r>
              <a:rPr lang="en-US" dirty="0" smtClean="0">
                <a:solidFill>
                  <a:srgbClr val="002060"/>
                </a:solidFill>
              </a:rPr>
              <a:t>D</a:t>
            </a:r>
          </a:p>
          <a:p>
            <a:pPr defTabSz="457200"/>
            <a:r>
              <a:rPr lang="en-US" dirty="0" smtClean="0">
                <a:solidFill>
                  <a:srgbClr val="002060"/>
                </a:solidFill>
              </a:rPr>
              <a:t>G</a:t>
            </a:r>
          </a:p>
          <a:p>
            <a:pPr defTabSz="457200"/>
            <a:r>
              <a:rPr lang="en-US" dirty="0" smtClean="0">
                <a:solidFill>
                  <a:srgbClr val="002060"/>
                </a:solidFill>
              </a:rPr>
              <a:t>V</a:t>
            </a:r>
          </a:p>
          <a:p>
            <a:pPr defTabSz="457200"/>
            <a:r>
              <a:rPr lang="en-US" dirty="0" smtClean="0">
                <a:solidFill>
                  <a:srgbClr val="002060"/>
                </a:solidFill>
              </a:rPr>
              <a:t>J</a:t>
            </a:r>
          </a:p>
          <a:p>
            <a:pPr defTabSz="457200"/>
            <a:r>
              <a:rPr lang="en-US" dirty="0" err="1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(the)</a:t>
            </a:r>
          </a:p>
          <a:p>
            <a:pPr defTabSz="457200"/>
            <a:r>
              <a:rPr lang="en-US" dirty="0" smtClean="0">
                <a:solidFill>
                  <a:srgbClr val="002060"/>
                </a:solidFill>
              </a:rPr>
              <a:t>W</a:t>
            </a:r>
          </a:p>
          <a:p>
            <a:pPr defTabSz="457200"/>
            <a:r>
              <a:rPr lang="en-US" dirty="0" smtClean="0">
                <a:solidFill>
                  <a:srgbClr val="002060"/>
                </a:solidFill>
              </a:rPr>
              <a:t>Z</a:t>
            </a:r>
          </a:p>
          <a:p>
            <a:pPr defTabSz="457200"/>
            <a:r>
              <a:rPr lang="en-US" dirty="0" err="1" smtClean="0">
                <a:solidFill>
                  <a:srgbClr val="002060"/>
                </a:solidFill>
              </a:rPr>
              <a:t>Zh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 defTabSz="45720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defTabSz="45720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72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Excitation spectra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828" y="1320646"/>
            <a:ext cx="808206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/>
              <a:t>Voiced</a:t>
            </a:r>
            <a:r>
              <a:rPr lang="en-US" altLang="en-US" dirty="0" smtClean="0"/>
              <a:t> speech is periodic and so has line spectrum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 smtClean="0"/>
              <a:t>     Pulse train is not sinusoidal due to short pulses of air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and is rich in harmonics	</a:t>
            </a:r>
            <a:r>
              <a:rPr lang="en-US" altLang="en-US" sz="1600" dirty="0" smtClean="0"/>
              <a:t>(amplitude decreases about 12 dB per octave)</a:t>
            </a: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b="1" dirty="0" smtClean="0"/>
          </a:p>
          <a:p>
            <a:pPr marL="0" indent="0" eaLnBrk="1" hangingPunct="1">
              <a:buNone/>
            </a:pPr>
            <a:r>
              <a:rPr lang="en-US" altLang="en-US" b="1" dirty="0" smtClean="0"/>
              <a:t>Unvoiced</a:t>
            </a:r>
            <a:r>
              <a:rPr lang="en-US" altLang="en-US" dirty="0" smtClean="0"/>
              <a:t> speech is not periodic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 Common assumption : white noise (turbulent air)</a:t>
            </a:r>
          </a:p>
        </p:txBody>
      </p:sp>
      <p:grpSp>
        <p:nvGrpSpPr>
          <p:cNvPr id="86020" name="Group 18"/>
          <p:cNvGrpSpPr>
            <a:grpSpLocks/>
          </p:cNvGrpSpPr>
          <p:nvPr/>
        </p:nvGrpSpPr>
        <p:grpSpPr bwMode="auto">
          <a:xfrm>
            <a:off x="1863725" y="2498571"/>
            <a:ext cx="5013325" cy="1403350"/>
            <a:chOff x="1905000" y="2863850"/>
            <a:chExt cx="5013325" cy="1403350"/>
          </a:xfrm>
        </p:grpSpPr>
        <p:sp>
          <p:nvSpPr>
            <p:cNvPr id="86027" name="Line 5"/>
            <p:cNvSpPr>
              <a:spLocks noChangeShapeType="1"/>
            </p:cNvSpPr>
            <p:nvPr/>
          </p:nvSpPr>
          <p:spPr bwMode="auto">
            <a:xfrm>
              <a:off x="1905000" y="4054475"/>
              <a:ext cx="40544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8" name="Text Box 6"/>
            <p:cNvSpPr txBox="1">
              <a:spLocks noChangeArrowheads="1"/>
            </p:cNvSpPr>
            <p:nvPr/>
          </p:nvSpPr>
          <p:spPr bwMode="auto">
            <a:xfrm>
              <a:off x="6172200" y="3810000"/>
              <a:ext cx="746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86029" name="Line 7"/>
            <p:cNvSpPr>
              <a:spLocks noChangeShapeType="1"/>
            </p:cNvSpPr>
            <p:nvPr/>
          </p:nvSpPr>
          <p:spPr bwMode="auto">
            <a:xfrm>
              <a:off x="3721100" y="3489325"/>
              <a:ext cx="0" cy="54927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Line 8"/>
            <p:cNvSpPr>
              <a:spLocks noChangeShapeType="1"/>
            </p:cNvSpPr>
            <p:nvPr/>
          </p:nvSpPr>
          <p:spPr bwMode="auto">
            <a:xfrm>
              <a:off x="3298825" y="3352800"/>
              <a:ext cx="0" cy="6858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1" name="Line 9"/>
            <p:cNvSpPr>
              <a:spLocks noChangeShapeType="1"/>
            </p:cNvSpPr>
            <p:nvPr/>
          </p:nvSpPr>
          <p:spPr bwMode="auto">
            <a:xfrm>
              <a:off x="4219575" y="3611563"/>
              <a:ext cx="0" cy="427037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Line 10"/>
            <p:cNvSpPr>
              <a:spLocks noChangeShapeType="1"/>
            </p:cNvSpPr>
            <p:nvPr/>
          </p:nvSpPr>
          <p:spPr bwMode="auto">
            <a:xfrm>
              <a:off x="4716463" y="3810000"/>
              <a:ext cx="0" cy="2286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Line 11"/>
            <p:cNvSpPr>
              <a:spLocks noChangeShapeType="1"/>
            </p:cNvSpPr>
            <p:nvPr/>
          </p:nvSpPr>
          <p:spPr bwMode="auto">
            <a:xfrm flipH="1">
              <a:off x="5213350" y="3871913"/>
              <a:ext cx="0" cy="166687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4" name="Line 12"/>
            <p:cNvSpPr>
              <a:spLocks noChangeShapeType="1"/>
            </p:cNvSpPr>
            <p:nvPr/>
          </p:nvSpPr>
          <p:spPr bwMode="auto">
            <a:xfrm>
              <a:off x="2851150" y="3003550"/>
              <a:ext cx="0" cy="10509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Line 13"/>
            <p:cNvSpPr>
              <a:spLocks noChangeShapeType="1"/>
            </p:cNvSpPr>
            <p:nvPr/>
          </p:nvSpPr>
          <p:spPr bwMode="auto">
            <a:xfrm>
              <a:off x="2379663" y="2863850"/>
              <a:ext cx="0" cy="11890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21" name="Group 16"/>
          <p:cNvGrpSpPr>
            <a:grpSpLocks/>
          </p:cNvGrpSpPr>
          <p:nvPr/>
        </p:nvGrpSpPr>
        <p:grpSpPr bwMode="auto">
          <a:xfrm>
            <a:off x="1863725" y="5231191"/>
            <a:ext cx="4821238" cy="884237"/>
            <a:chOff x="1457960" y="4322128"/>
            <a:chExt cx="4820920" cy="884872"/>
          </a:xfrm>
        </p:grpSpPr>
        <p:sp>
          <p:nvSpPr>
            <p:cNvPr id="86024" name="Line 19"/>
            <p:cNvSpPr>
              <a:spLocks noChangeShapeType="1"/>
            </p:cNvSpPr>
            <p:nvPr/>
          </p:nvSpPr>
          <p:spPr bwMode="auto">
            <a:xfrm>
              <a:off x="1457960" y="5017770"/>
              <a:ext cx="405447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21"/>
            <p:cNvSpPr txBox="1">
              <a:spLocks noChangeArrowheads="1"/>
            </p:cNvSpPr>
            <p:nvPr/>
          </p:nvSpPr>
          <p:spPr bwMode="auto">
            <a:xfrm>
              <a:off x="5532755" y="4749800"/>
              <a:ext cx="746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86026" name="Rectangle 22"/>
            <p:cNvSpPr>
              <a:spLocks noChangeArrowheads="1"/>
            </p:cNvSpPr>
            <p:nvPr/>
          </p:nvSpPr>
          <p:spPr bwMode="auto">
            <a:xfrm>
              <a:off x="1473835" y="4322128"/>
              <a:ext cx="3765550" cy="685800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6022" name="TextBox 17"/>
          <p:cNvSpPr txBox="1">
            <a:spLocks noChangeArrowheads="1"/>
          </p:cNvSpPr>
          <p:nvPr/>
        </p:nvSpPr>
        <p:spPr bwMode="auto">
          <a:xfrm>
            <a:off x="2070100" y="3643926"/>
            <a:ext cx="596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/>
              <a:t>pitch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9DD4064-58A9-4FA1-A349-806C55F31B0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vocal tract</a:t>
            </a:r>
          </a:p>
        </p:txBody>
      </p:sp>
      <p:sp>
        <p:nvSpPr>
          <p:cNvPr id="1229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8246938" cy="4972050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So what is the difference between all the (un)voiced sounds?</a:t>
            </a:r>
          </a:p>
          <a:p>
            <a:pPr marL="0" indent="0" defTabSz="457200">
              <a:buNone/>
            </a:pPr>
            <a:r>
              <a:rPr lang="en-US" dirty="0"/>
              <a:t>The sound exiting the larynx enters the mouth </a:t>
            </a:r>
            <a:r>
              <a:rPr lang="en-US" dirty="0" smtClean="0"/>
              <a:t>cavity </a:t>
            </a:r>
            <a:r>
              <a:rPr lang="en-US" dirty="0"/>
              <a:t>	and is filtered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Mouth and nasal cavities have </a:t>
            </a:r>
            <a:r>
              <a:rPr lang="en-US" altLang="en-US" b="1" i="1" dirty="0" smtClean="0"/>
              <a:t>resonances </a:t>
            </a:r>
            <a:r>
              <a:rPr lang="en-US" altLang="en-US" dirty="0" smtClean="0"/>
              <a:t>(poles)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b="1" i="1" dirty="0"/>
              <a:t>	</a:t>
            </a:r>
            <a:r>
              <a:rPr lang="en-US" altLang="en-US" dirty="0" smtClean="0"/>
              <a:t>similar to blowing air over a bottle</a:t>
            </a:r>
          </a:p>
          <a:p>
            <a:pPr eaLnBrk="1" hangingPunct="1"/>
            <a:endParaRPr lang="en-US" altLang="en-US" dirty="0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Thus the sound exiting the mouth is periodic (due to periodic excitation)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but with some harmonics strong and some weak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/>
              <a:t>Resonant frequencies depend on geometry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in particular mouth opening, tongue position, lip position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endParaRPr lang="en-US" altLang="en-US" dirty="0" smtClean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B2FA97-112C-4D1A-B6B1-17DCBC23D44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6724" y="2713313"/>
            <a:ext cx="3927963" cy="1628136"/>
            <a:chOff x="3946724" y="2713313"/>
            <a:chExt cx="3927963" cy="1628136"/>
          </a:xfrm>
        </p:grpSpPr>
        <p:graphicFrame>
          <p:nvGraphicFramePr>
            <p:cNvPr id="1229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5644359"/>
                </p:ext>
              </p:extLst>
            </p:nvPr>
          </p:nvGraphicFramePr>
          <p:xfrm>
            <a:off x="3946724" y="2923306"/>
            <a:ext cx="1088070" cy="1279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3" name="Clip" r:id="rId3" imgW="1300680" imgH="1494720" progId="MS_ClipArt_Gallery.2">
                    <p:embed/>
                  </p:oleObj>
                </mc:Choice>
                <mc:Fallback>
                  <p:oleObj name="Clip" r:id="rId3" imgW="1300680" imgH="149472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6724" y="2923306"/>
                          <a:ext cx="1088070" cy="1279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6" name="Line 1064"/>
            <p:cNvSpPr>
              <a:spLocks noChangeShapeType="1"/>
            </p:cNvSpPr>
            <p:nvPr/>
          </p:nvSpPr>
          <p:spPr bwMode="auto">
            <a:xfrm flipV="1">
              <a:off x="4882242" y="2713313"/>
              <a:ext cx="1224458" cy="408606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1065"/>
            <p:cNvSpPr>
              <a:spLocks noChangeShapeType="1"/>
            </p:cNvSpPr>
            <p:nvPr/>
          </p:nvSpPr>
          <p:spPr bwMode="auto">
            <a:xfrm>
              <a:off x="4882242" y="3222260"/>
              <a:ext cx="1212334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8" name="Group 1083"/>
            <p:cNvGrpSpPr>
              <a:grpSpLocks/>
            </p:cNvGrpSpPr>
            <p:nvPr/>
          </p:nvGrpSpPr>
          <p:grpSpPr bwMode="auto">
            <a:xfrm>
              <a:off x="6244097" y="2713313"/>
              <a:ext cx="1630590" cy="1064444"/>
              <a:chOff x="3083" y="1643"/>
              <a:chExt cx="1614" cy="537"/>
            </a:xfrm>
          </p:grpSpPr>
          <p:sp>
            <p:nvSpPr>
              <p:cNvPr id="12302" name="Freeform 1068"/>
              <p:cNvSpPr>
                <a:spLocks/>
              </p:cNvSpPr>
              <p:nvPr/>
            </p:nvSpPr>
            <p:spPr bwMode="auto">
              <a:xfrm>
                <a:off x="3083" y="1643"/>
                <a:ext cx="538" cy="537"/>
              </a:xfrm>
              <a:custGeom>
                <a:avLst/>
                <a:gdLst>
                  <a:gd name="T0" fmla="*/ 0 w 1076"/>
                  <a:gd name="T1" fmla="*/ 1 h 1074"/>
                  <a:gd name="T2" fmla="*/ 1 w 1076"/>
                  <a:gd name="T3" fmla="*/ 1 h 1074"/>
                  <a:gd name="T4" fmla="*/ 1 w 1076"/>
                  <a:gd name="T5" fmla="*/ 1 h 1074"/>
                  <a:gd name="T6" fmla="*/ 1 w 1076"/>
                  <a:gd name="T7" fmla="*/ 1 h 1074"/>
                  <a:gd name="T8" fmla="*/ 1 w 1076"/>
                  <a:gd name="T9" fmla="*/ 1 h 1074"/>
                  <a:gd name="T10" fmla="*/ 1 w 1076"/>
                  <a:gd name="T11" fmla="*/ 1 h 1074"/>
                  <a:gd name="T12" fmla="*/ 1 w 1076"/>
                  <a:gd name="T13" fmla="*/ 1 h 1074"/>
                  <a:gd name="T14" fmla="*/ 1 w 1076"/>
                  <a:gd name="T15" fmla="*/ 1 h 1074"/>
                  <a:gd name="T16" fmla="*/ 1 w 1076"/>
                  <a:gd name="T17" fmla="*/ 1 h 1074"/>
                  <a:gd name="T18" fmla="*/ 1 w 1076"/>
                  <a:gd name="T19" fmla="*/ 1 h 1074"/>
                  <a:gd name="T20" fmla="*/ 1 w 1076"/>
                  <a:gd name="T21" fmla="*/ 1 h 1074"/>
                  <a:gd name="T22" fmla="*/ 1 w 1076"/>
                  <a:gd name="T23" fmla="*/ 1 h 1074"/>
                  <a:gd name="T24" fmla="*/ 1 w 1076"/>
                  <a:gd name="T25" fmla="*/ 1 h 1074"/>
                  <a:gd name="T26" fmla="*/ 1 w 1076"/>
                  <a:gd name="T27" fmla="*/ 1 h 1074"/>
                  <a:gd name="T28" fmla="*/ 1 w 1076"/>
                  <a:gd name="T29" fmla="*/ 1 h 1074"/>
                  <a:gd name="T30" fmla="*/ 1 w 1076"/>
                  <a:gd name="T31" fmla="*/ 1 h 1074"/>
                  <a:gd name="T32" fmla="*/ 1 w 1076"/>
                  <a:gd name="T33" fmla="*/ 1 h 1074"/>
                  <a:gd name="T34" fmla="*/ 1 w 1076"/>
                  <a:gd name="T35" fmla="*/ 1 h 1074"/>
                  <a:gd name="T36" fmla="*/ 1 w 1076"/>
                  <a:gd name="T37" fmla="*/ 1 h 1074"/>
                  <a:gd name="T38" fmla="*/ 1 w 1076"/>
                  <a:gd name="T39" fmla="*/ 1 h 1074"/>
                  <a:gd name="T40" fmla="*/ 1 w 1076"/>
                  <a:gd name="T41" fmla="*/ 1 h 1074"/>
                  <a:gd name="T42" fmla="*/ 1 w 1076"/>
                  <a:gd name="T43" fmla="*/ 1 h 1074"/>
                  <a:gd name="T44" fmla="*/ 1 w 1076"/>
                  <a:gd name="T45" fmla="*/ 1 h 1074"/>
                  <a:gd name="T46" fmla="*/ 1 w 1076"/>
                  <a:gd name="T47" fmla="*/ 1 h 1074"/>
                  <a:gd name="T48" fmla="*/ 1 w 1076"/>
                  <a:gd name="T49" fmla="*/ 1 h 1074"/>
                  <a:gd name="T50" fmla="*/ 1 w 1076"/>
                  <a:gd name="T51" fmla="*/ 1 h 1074"/>
                  <a:gd name="T52" fmla="*/ 1 w 1076"/>
                  <a:gd name="T53" fmla="*/ 1 h 1074"/>
                  <a:gd name="T54" fmla="*/ 1 w 1076"/>
                  <a:gd name="T55" fmla="*/ 1 h 1074"/>
                  <a:gd name="T56" fmla="*/ 1 w 1076"/>
                  <a:gd name="T57" fmla="*/ 1 h 1074"/>
                  <a:gd name="T58" fmla="*/ 1 w 1076"/>
                  <a:gd name="T59" fmla="*/ 1 h 1074"/>
                  <a:gd name="T60" fmla="*/ 1 w 1076"/>
                  <a:gd name="T61" fmla="*/ 1 h 1074"/>
                  <a:gd name="T62" fmla="*/ 1 w 1076"/>
                  <a:gd name="T63" fmla="*/ 1 h 1074"/>
                  <a:gd name="T64" fmla="*/ 1 w 1076"/>
                  <a:gd name="T65" fmla="*/ 1 h 1074"/>
                  <a:gd name="T66" fmla="*/ 1 w 1076"/>
                  <a:gd name="T67" fmla="*/ 1 h 1074"/>
                  <a:gd name="T68" fmla="*/ 1 w 1076"/>
                  <a:gd name="T69" fmla="*/ 1 h 1074"/>
                  <a:gd name="T70" fmla="*/ 1 w 1076"/>
                  <a:gd name="T71" fmla="*/ 1 h 1074"/>
                  <a:gd name="T72" fmla="*/ 1 w 1076"/>
                  <a:gd name="T73" fmla="*/ 1 h 1074"/>
                  <a:gd name="T74" fmla="*/ 1 w 1076"/>
                  <a:gd name="T75" fmla="*/ 1 h 1074"/>
                  <a:gd name="T76" fmla="*/ 1 w 1076"/>
                  <a:gd name="T77" fmla="*/ 1 h 1074"/>
                  <a:gd name="T78" fmla="*/ 1 w 1076"/>
                  <a:gd name="T79" fmla="*/ 1 h 1074"/>
                  <a:gd name="T80" fmla="*/ 1 w 1076"/>
                  <a:gd name="T81" fmla="*/ 1 h 1074"/>
                  <a:gd name="T82" fmla="*/ 1 w 1076"/>
                  <a:gd name="T83" fmla="*/ 1 h 1074"/>
                  <a:gd name="T84" fmla="*/ 1 w 1076"/>
                  <a:gd name="T85" fmla="*/ 1 h 1074"/>
                  <a:gd name="T86" fmla="*/ 1 w 1076"/>
                  <a:gd name="T87" fmla="*/ 1 h 1074"/>
                  <a:gd name="T88" fmla="*/ 1 w 1076"/>
                  <a:gd name="T89" fmla="*/ 1 h 1074"/>
                  <a:gd name="T90" fmla="*/ 1 w 1076"/>
                  <a:gd name="T91" fmla="*/ 1 h 1074"/>
                  <a:gd name="T92" fmla="*/ 1 w 1076"/>
                  <a:gd name="T93" fmla="*/ 1 h 1074"/>
                  <a:gd name="T94" fmla="*/ 1 w 1076"/>
                  <a:gd name="T95" fmla="*/ 1 h 1074"/>
                  <a:gd name="T96" fmla="*/ 1 w 1076"/>
                  <a:gd name="T97" fmla="*/ 1 h 1074"/>
                  <a:gd name="T98" fmla="*/ 1 w 1076"/>
                  <a:gd name="T99" fmla="*/ 1 h 1074"/>
                  <a:gd name="T100" fmla="*/ 1 w 1076"/>
                  <a:gd name="T101" fmla="*/ 1 h 1074"/>
                  <a:gd name="T102" fmla="*/ 1 w 1076"/>
                  <a:gd name="T103" fmla="*/ 1 h 1074"/>
                  <a:gd name="T104" fmla="*/ 1 w 1076"/>
                  <a:gd name="T105" fmla="*/ 1 h 1074"/>
                  <a:gd name="T106" fmla="*/ 1 w 1076"/>
                  <a:gd name="T107" fmla="*/ 1 h 1074"/>
                  <a:gd name="T108" fmla="*/ 1 w 1076"/>
                  <a:gd name="T109" fmla="*/ 1 h 1074"/>
                  <a:gd name="T110" fmla="*/ 1 w 1076"/>
                  <a:gd name="T111" fmla="*/ 1 h 10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6"/>
                  <a:gd name="T169" fmla="*/ 0 h 1074"/>
                  <a:gd name="T170" fmla="*/ 1076 w 1076"/>
                  <a:gd name="T171" fmla="*/ 1074 h 10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6" h="1074">
                    <a:moveTo>
                      <a:pt x="0" y="537"/>
                    </a:moveTo>
                    <a:lnTo>
                      <a:pt x="0" y="477"/>
                    </a:lnTo>
                    <a:lnTo>
                      <a:pt x="3" y="417"/>
                    </a:lnTo>
                    <a:lnTo>
                      <a:pt x="7" y="360"/>
                    </a:lnTo>
                    <a:lnTo>
                      <a:pt x="12" y="305"/>
                    </a:lnTo>
                    <a:lnTo>
                      <a:pt x="19" y="251"/>
                    </a:lnTo>
                    <a:lnTo>
                      <a:pt x="28" y="203"/>
                    </a:lnTo>
                    <a:lnTo>
                      <a:pt x="39" y="158"/>
                    </a:lnTo>
                    <a:lnTo>
                      <a:pt x="50" y="117"/>
                    </a:lnTo>
                    <a:lnTo>
                      <a:pt x="62" y="83"/>
                    </a:lnTo>
                    <a:lnTo>
                      <a:pt x="75" y="54"/>
                    </a:lnTo>
                    <a:lnTo>
                      <a:pt x="89" y="31"/>
                    </a:lnTo>
                    <a:lnTo>
                      <a:pt x="104" y="15"/>
                    </a:lnTo>
                    <a:lnTo>
                      <a:pt x="120" y="4"/>
                    </a:lnTo>
                    <a:lnTo>
                      <a:pt x="134" y="0"/>
                    </a:lnTo>
                    <a:lnTo>
                      <a:pt x="148" y="4"/>
                    </a:lnTo>
                    <a:lnTo>
                      <a:pt x="165" y="15"/>
                    </a:lnTo>
                    <a:lnTo>
                      <a:pt x="179" y="31"/>
                    </a:lnTo>
                    <a:lnTo>
                      <a:pt x="193" y="54"/>
                    </a:lnTo>
                    <a:lnTo>
                      <a:pt x="206" y="83"/>
                    </a:lnTo>
                    <a:lnTo>
                      <a:pt x="218" y="117"/>
                    </a:lnTo>
                    <a:lnTo>
                      <a:pt x="229" y="158"/>
                    </a:lnTo>
                    <a:lnTo>
                      <a:pt x="240" y="203"/>
                    </a:lnTo>
                    <a:lnTo>
                      <a:pt x="249" y="251"/>
                    </a:lnTo>
                    <a:lnTo>
                      <a:pt x="256" y="305"/>
                    </a:lnTo>
                    <a:lnTo>
                      <a:pt x="261" y="360"/>
                    </a:lnTo>
                    <a:lnTo>
                      <a:pt x="265" y="417"/>
                    </a:lnTo>
                    <a:lnTo>
                      <a:pt x="269" y="477"/>
                    </a:lnTo>
                    <a:lnTo>
                      <a:pt x="269" y="537"/>
                    </a:lnTo>
                    <a:lnTo>
                      <a:pt x="269" y="598"/>
                    </a:lnTo>
                    <a:lnTo>
                      <a:pt x="272" y="657"/>
                    </a:lnTo>
                    <a:lnTo>
                      <a:pt x="276" y="715"/>
                    </a:lnTo>
                    <a:lnTo>
                      <a:pt x="281" y="770"/>
                    </a:lnTo>
                    <a:lnTo>
                      <a:pt x="288" y="824"/>
                    </a:lnTo>
                    <a:lnTo>
                      <a:pt x="297" y="872"/>
                    </a:lnTo>
                    <a:lnTo>
                      <a:pt x="308" y="917"/>
                    </a:lnTo>
                    <a:lnTo>
                      <a:pt x="319" y="958"/>
                    </a:lnTo>
                    <a:lnTo>
                      <a:pt x="331" y="992"/>
                    </a:lnTo>
                    <a:lnTo>
                      <a:pt x="344" y="1021"/>
                    </a:lnTo>
                    <a:lnTo>
                      <a:pt x="358" y="1044"/>
                    </a:lnTo>
                    <a:lnTo>
                      <a:pt x="373" y="1060"/>
                    </a:lnTo>
                    <a:lnTo>
                      <a:pt x="389" y="1071"/>
                    </a:lnTo>
                    <a:lnTo>
                      <a:pt x="403" y="1074"/>
                    </a:lnTo>
                    <a:lnTo>
                      <a:pt x="418" y="1071"/>
                    </a:lnTo>
                    <a:lnTo>
                      <a:pt x="434" y="1060"/>
                    </a:lnTo>
                    <a:lnTo>
                      <a:pt x="448" y="1044"/>
                    </a:lnTo>
                    <a:lnTo>
                      <a:pt x="462" y="1021"/>
                    </a:lnTo>
                    <a:lnTo>
                      <a:pt x="475" y="992"/>
                    </a:lnTo>
                    <a:lnTo>
                      <a:pt x="488" y="958"/>
                    </a:lnTo>
                    <a:lnTo>
                      <a:pt x="498" y="917"/>
                    </a:lnTo>
                    <a:lnTo>
                      <a:pt x="509" y="872"/>
                    </a:lnTo>
                    <a:lnTo>
                      <a:pt x="518" y="824"/>
                    </a:lnTo>
                    <a:lnTo>
                      <a:pt x="525" y="770"/>
                    </a:lnTo>
                    <a:lnTo>
                      <a:pt x="531" y="715"/>
                    </a:lnTo>
                    <a:lnTo>
                      <a:pt x="534" y="657"/>
                    </a:lnTo>
                    <a:lnTo>
                      <a:pt x="538" y="598"/>
                    </a:lnTo>
                    <a:lnTo>
                      <a:pt x="538" y="537"/>
                    </a:lnTo>
                    <a:lnTo>
                      <a:pt x="538" y="477"/>
                    </a:lnTo>
                    <a:lnTo>
                      <a:pt x="541" y="417"/>
                    </a:lnTo>
                    <a:lnTo>
                      <a:pt x="545" y="360"/>
                    </a:lnTo>
                    <a:lnTo>
                      <a:pt x="550" y="305"/>
                    </a:lnTo>
                    <a:lnTo>
                      <a:pt x="557" y="251"/>
                    </a:lnTo>
                    <a:lnTo>
                      <a:pt x="566" y="203"/>
                    </a:lnTo>
                    <a:lnTo>
                      <a:pt x="577" y="158"/>
                    </a:lnTo>
                    <a:lnTo>
                      <a:pt x="588" y="117"/>
                    </a:lnTo>
                    <a:lnTo>
                      <a:pt x="601" y="83"/>
                    </a:lnTo>
                    <a:lnTo>
                      <a:pt x="613" y="54"/>
                    </a:lnTo>
                    <a:lnTo>
                      <a:pt x="627" y="31"/>
                    </a:lnTo>
                    <a:lnTo>
                      <a:pt x="642" y="15"/>
                    </a:lnTo>
                    <a:lnTo>
                      <a:pt x="658" y="4"/>
                    </a:lnTo>
                    <a:lnTo>
                      <a:pt x="672" y="0"/>
                    </a:lnTo>
                    <a:lnTo>
                      <a:pt x="687" y="4"/>
                    </a:lnTo>
                    <a:lnTo>
                      <a:pt x="703" y="15"/>
                    </a:lnTo>
                    <a:lnTo>
                      <a:pt x="717" y="31"/>
                    </a:lnTo>
                    <a:lnTo>
                      <a:pt x="731" y="54"/>
                    </a:lnTo>
                    <a:lnTo>
                      <a:pt x="744" y="83"/>
                    </a:lnTo>
                    <a:lnTo>
                      <a:pt x="757" y="117"/>
                    </a:lnTo>
                    <a:lnTo>
                      <a:pt x="767" y="158"/>
                    </a:lnTo>
                    <a:lnTo>
                      <a:pt x="778" y="203"/>
                    </a:lnTo>
                    <a:lnTo>
                      <a:pt x="787" y="251"/>
                    </a:lnTo>
                    <a:lnTo>
                      <a:pt x="794" y="305"/>
                    </a:lnTo>
                    <a:lnTo>
                      <a:pt x="800" y="360"/>
                    </a:lnTo>
                    <a:lnTo>
                      <a:pt x="803" y="417"/>
                    </a:lnTo>
                    <a:lnTo>
                      <a:pt x="807" y="477"/>
                    </a:lnTo>
                    <a:lnTo>
                      <a:pt x="807" y="537"/>
                    </a:lnTo>
                    <a:lnTo>
                      <a:pt x="807" y="598"/>
                    </a:lnTo>
                    <a:lnTo>
                      <a:pt x="810" y="657"/>
                    </a:lnTo>
                    <a:lnTo>
                      <a:pt x="814" y="715"/>
                    </a:lnTo>
                    <a:lnTo>
                      <a:pt x="819" y="770"/>
                    </a:lnTo>
                    <a:lnTo>
                      <a:pt x="827" y="824"/>
                    </a:lnTo>
                    <a:lnTo>
                      <a:pt x="836" y="872"/>
                    </a:lnTo>
                    <a:lnTo>
                      <a:pt x="846" y="917"/>
                    </a:lnTo>
                    <a:lnTo>
                      <a:pt x="857" y="958"/>
                    </a:lnTo>
                    <a:lnTo>
                      <a:pt x="870" y="992"/>
                    </a:lnTo>
                    <a:lnTo>
                      <a:pt x="882" y="1021"/>
                    </a:lnTo>
                    <a:lnTo>
                      <a:pt x="897" y="1044"/>
                    </a:lnTo>
                    <a:lnTo>
                      <a:pt x="911" y="1060"/>
                    </a:lnTo>
                    <a:lnTo>
                      <a:pt x="927" y="1071"/>
                    </a:lnTo>
                    <a:lnTo>
                      <a:pt x="941" y="1074"/>
                    </a:lnTo>
                    <a:lnTo>
                      <a:pt x="956" y="1071"/>
                    </a:lnTo>
                    <a:lnTo>
                      <a:pt x="972" y="1060"/>
                    </a:lnTo>
                    <a:lnTo>
                      <a:pt x="986" y="1044"/>
                    </a:lnTo>
                    <a:lnTo>
                      <a:pt x="1001" y="1021"/>
                    </a:lnTo>
                    <a:lnTo>
                      <a:pt x="1013" y="992"/>
                    </a:lnTo>
                    <a:lnTo>
                      <a:pt x="1026" y="958"/>
                    </a:lnTo>
                    <a:lnTo>
                      <a:pt x="1036" y="917"/>
                    </a:lnTo>
                    <a:lnTo>
                      <a:pt x="1047" y="872"/>
                    </a:lnTo>
                    <a:lnTo>
                      <a:pt x="1056" y="824"/>
                    </a:lnTo>
                    <a:lnTo>
                      <a:pt x="1063" y="770"/>
                    </a:lnTo>
                    <a:lnTo>
                      <a:pt x="1069" y="715"/>
                    </a:lnTo>
                    <a:lnTo>
                      <a:pt x="1072" y="657"/>
                    </a:lnTo>
                    <a:lnTo>
                      <a:pt x="1076" y="598"/>
                    </a:lnTo>
                    <a:lnTo>
                      <a:pt x="1076" y="537"/>
                    </a:lnTo>
                  </a:path>
                </a:pathLst>
              </a:custGeom>
              <a:noFill/>
              <a:ln w="7938">
                <a:solidFill>
                  <a:srgbClr val="114F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Freeform 1069"/>
              <p:cNvSpPr>
                <a:spLocks/>
              </p:cNvSpPr>
              <p:nvPr/>
            </p:nvSpPr>
            <p:spPr bwMode="auto">
              <a:xfrm>
                <a:off x="3621" y="1643"/>
                <a:ext cx="538" cy="537"/>
              </a:xfrm>
              <a:custGeom>
                <a:avLst/>
                <a:gdLst>
                  <a:gd name="T0" fmla="*/ 0 w 1076"/>
                  <a:gd name="T1" fmla="*/ 1 h 1074"/>
                  <a:gd name="T2" fmla="*/ 1 w 1076"/>
                  <a:gd name="T3" fmla="*/ 1 h 1074"/>
                  <a:gd name="T4" fmla="*/ 1 w 1076"/>
                  <a:gd name="T5" fmla="*/ 1 h 1074"/>
                  <a:gd name="T6" fmla="*/ 1 w 1076"/>
                  <a:gd name="T7" fmla="*/ 1 h 1074"/>
                  <a:gd name="T8" fmla="*/ 1 w 1076"/>
                  <a:gd name="T9" fmla="*/ 1 h 1074"/>
                  <a:gd name="T10" fmla="*/ 1 w 1076"/>
                  <a:gd name="T11" fmla="*/ 1 h 1074"/>
                  <a:gd name="T12" fmla="*/ 1 w 1076"/>
                  <a:gd name="T13" fmla="*/ 1 h 1074"/>
                  <a:gd name="T14" fmla="*/ 1 w 1076"/>
                  <a:gd name="T15" fmla="*/ 1 h 1074"/>
                  <a:gd name="T16" fmla="*/ 1 w 1076"/>
                  <a:gd name="T17" fmla="*/ 1 h 1074"/>
                  <a:gd name="T18" fmla="*/ 1 w 1076"/>
                  <a:gd name="T19" fmla="*/ 1 h 1074"/>
                  <a:gd name="T20" fmla="*/ 1 w 1076"/>
                  <a:gd name="T21" fmla="*/ 1 h 1074"/>
                  <a:gd name="T22" fmla="*/ 1 w 1076"/>
                  <a:gd name="T23" fmla="*/ 1 h 1074"/>
                  <a:gd name="T24" fmla="*/ 1 w 1076"/>
                  <a:gd name="T25" fmla="*/ 1 h 1074"/>
                  <a:gd name="T26" fmla="*/ 1 w 1076"/>
                  <a:gd name="T27" fmla="*/ 1 h 1074"/>
                  <a:gd name="T28" fmla="*/ 1 w 1076"/>
                  <a:gd name="T29" fmla="*/ 1 h 1074"/>
                  <a:gd name="T30" fmla="*/ 1 w 1076"/>
                  <a:gd name="T31" fmla="*/ 1 h 1074"/>
                  <a:gd name="T32" fmla="*/ 1 w 1076"/>
                  <a:gd name="T33" fmla="*/ 1 h 1074"/>
                  <a:gd name="T34" fmla="*/ 1 w 1076"/>
                  <a:gd name="T35" fmla="*/ 1 h 1074"/>
                  <a:gd name="T36" fmla="*/ 1 w 1076"/>
                  <a:gd name="T37" fmla="*/ 1 h 1074"/>
                  <a:gd name="T38" fmla="*/ 1 w 1076"/>
                  <a:gd name="T39" fmla="*/ 1 h 1074"/>
                  <a:gd name="T40" fmla="*/ 1 w 1076"/>
                  <a:gd name="T41" fmla="*/ 1 h 1074"/>
                  <a:gd name="T42" fmla="*/ 1 w 1076"/>
                  <a:gd name="T43" fmla="*/ 1 h 1074"/>
                  <a:gd name="T44" fmla="*/ 1 w 1076"/>
                  <a:gd name="T45" fmla="*/ 1 h 1074"/>
                  <a:gd name="T46" fmla="*/ 1 w 1076"/>
                  <a:gd name="T47" fmla="*/ 1 h 1074"/>
                  <a:gd name="T48" fmla="*/ 1 w 1076"/>
                  <a:gd name="T49" fmla="*/ 1 h 1074"/>
                  <a:gd name="T50" fmla="*/ 1 w 1076"/>
                  <a:gd name="T51" fmla="*/ 1 h 1074"/>
                  <a:gd name="T52" fmla="*/ 1 w 1076"/>
                  <a:gd name="T53" fmla="*/ 1 h 1074"/>
                  <a:gd name="T54" fmla="*/ 1 w 1076"/>
                  <a:gd name="T55" fmla="*/ 1 h 1074"/>
                  <a:gd name="T56" fmla="*/ 1 w 1076"/>
                  <a:gd name="T57" fmla="*/ 1 h 1074"/>
                  <a:gd name="T58" fmla="*/ 1 w 1076"/>
                  <a:gd name="T59" fmla="*/ 1 h 1074"/>
                  <a:gd name="T60" fmla="*/ 1 w 1076"/>
                  <a:gd name="T61" fmla="*/ 1 h 1074"/>
                  <a:gd name="T62" fmla="*/ 1 w 1076"/>
                  <a:gd name="T63" fmla="*/ 1 h 1074"/>
                  <a:gd name="T64" fmla="*/ 1 w 1076"/>
                  <a:gd name="T65" fmla="*/ 1 h 1074"/>
                  <a:gd name="T66" fmla="*/ 1 w 1076"/>
                  <a:gd name="T67" fmla="*/ 1 h 1074"/>
                  <a:gd name="T68" fmla="*/ 1 w 1076"/>
                  <a:gd name="T69" fmla="*/ 1 h 1074"/>
                  <a:gd name="T70" fmla="*/ 1 w 1076"/>
                  <a:gd name="T71" fmla="*/ 1 h 1074"/>
                  <a:gd name="T72" fmla="*/ 1 w 1076"/>
                  <a:gd name="T73" fmla="*/ 1 h 1074"/>
                  <a:gd name="T74" fmla="*/ 1 w 1076"/>
                  <a:gd name="T75" fmla="*/ 1 h 1074"/>
                  <a:gd name="T76" fmla="*/ 1 w 1076"/>
                  <a:gd name="T77" fmla="*/ 1 h 1074"/>
                  <a:gd name="T78" fmla="*/ 1 w 1076"/>
                  <a:gd name="T79" fmla="*/ 1 h 1074"/>
                  <a:gd name="T80" fmla="*/ 1 w 1076"/>
                  <a:gd name="T81" fmla="*/ 1 h 1074"/>
                  <a:gd name="T82" fmla="*/ 1 w 1076"/>
                  <a:gd name="T83" fmla="*/ 1 h 1074"/>
                  <a:gd name="T84" fmla="*/ 1 w 1076"/>
                  <a:gd name="T85" fmla="*/ 1 h 1074"/>
                  <a:gd name="T86" fmla="*/ 1 w 1076"/>
                  <a:gd name="T87" fmla="*/ 1 h 1074"/>
                  <a:gd name="T88" fmla="*/ 1 w 1076"/>
                  <a:gd name="T89" fmla="*/ 1 h 1074"/>
                  <a:gd name="T90" fmla="*/ 1 w 1076"/>
                  <a:gd name="T91" fmla="*/ 1 h 1074"/>
                  <a:gd name="T92" fmla="*/ 1 w 1076"/>
                  <a:gd name="T93" fmla="*/ 1 h 1074"/>
                  <a:gd name="T94" fmla="*/ 1 w 1076"/>
                  <a:gd name="T95" fmla="*/ 1 h 1074"/>
                  <a:gd name="T96" fmla="*/ 1 w 1076"/>
                  <a:gd name="T97" fmla="*/ 1 h 1074"/>
                  <a:gd name="T98" fmla="*/ 1 w 1076"/>
                  <a:gd name="T99" fmla="*/ 1 h 1074"/>
                  <a:gd name="T100" fmla="*/ 1 w 1076"/>
                  <a:gd name="T101" fmla="*/ 1 h 1074"/>
                  <a:gd name="T102" fmla="*/ 1 w 1076"/>
                  <a:gd name="T103" fmla="*/ 1 h 1074"/>
                  <a:gd name="T104" fmla="*/ 1 w 1076"/>
                  <a:gd name="T105" fmla="*/ 1 h 1074"/>
                  <a:gd name="T106" fmla="*/ 1 w 1076"/>
                  <a:gd name="T107" fmla="*/ 1 h 1074"/>
                  <a:gd name="T108" fmla="*/ 1 w 1076"/>
                  <a:gd name="T109" fmla="*/ 1 h 1074"/>
                  <a:gd name="T110" fmla="*/ 1 w 1076"/>
                  <a:gd name="T111" fmla="*/ 1 h 10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6"/>
                  <a:gd name="T169" fmla="*/ 0 h 1074"/>
                  <a:gd name="T170" fmla="*/ 1076 w 1076"/>
                  <a:gd name="T171" fmla="*/ 1074 h 10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6" h="1074">
                    <a:moveTo>
                      <a:pt x="0" y="537"/>
                    </a:moveTo>
                    <a:lnTo>
                      <a:pt x="0" y="477"/>
                    </a:lnTo>
                    <a:lnTo>
                      <a:pt x="4" y="417"/>
                    </a:lnTo>
                    <a:lnTo>
                      <a:pt x="7" y="360"/>
                    </a:lnTo>
                    <a:lnTo>
                      <a:pt x="12" y="305"/>
                    </a:lnTo>
                    <a:lnTo>
                      <a:pt x="20" y="251"/>
                    </a:lnTo>
                    <a:lnTo>
                      <a:pt x="29" y="203"/>
                    </a:lnTo>
                    <a:lnTo>
                      <a:pt x="39" y="158"/>
                    </a:lnTo>
                    <a:lnTo>
                      <a:pt x="50" y="117"/>
                    </a:lnTo>
                    <a:lnTo>
                      <a:pt x="63" y="83"/>
                    </a:lnTo>
                    <a:lnTo>
                      <a:pt x="75" y="54"/>
                    </a:lnTo>
                    <a:lnTo>
                      <a:pt x="90" y="31"/>
                    </a:lnTo>
                    <a:lnTo>
                      <a:pt x="104" y="15"/>
                    </a:lnTo>
                    <a:lnTo>
                      <a:pt x="120" y="4"/>
                    </a:lnTo>
                    <a:lnTo>
                      <a:pt x="134" y="0"/>
                    </a:lnTo>
                    <a:lnTo>
                      <a:pt x="149" y="4"/>
                    </a:lnTo>
                    <a:lnTo>
                      <a:pt x="165" y="15"/>
                    </a:lnTo>
                    <a:lnTo>
                      <a:pt x="179" y="31"/>
                    </a:lnTo>
                    <a:lnTo>
                      <a:pt x="194" y="54"/>
                    </a:lnTo>
                    <a:lnTo>
                      <a:pt x="206" y="83"/>
                    </a:lnTo>
                    <a:lnTo>
                      <a:pt x="219" y="117"/>
                    </a:lnTo>
                    <a:lnTo>
                      <a:pt x="230" y="158"/>
                    </a:lnTo>
                    <a:lnTo>
                      <a:pt x="240" y="203"/>
                    </a:lnTo>
                    <a:lnTo>
                      <a:pt x="249" y="251"/>
                    </a:lnTo>
                    <a:lnTo>
                      <a:pt x="256" y="305"/>
                    </a:lnTo>
                    <a:lnTo>
                      <a:pt x="262" y="360"/>
                    </a:lnTo>
                    <a:lnTo>
                      <a:pt x="265" y="417"/>
                    </a:lnTo>
                    <a:lnTo>
                      <a:pt x="269" y="477"/>
                    </a:lnTo>
                    <a:lnTo>
                      <a:pt x="269" y="537"/>
                    </a:lnTo>
                    <a:lnTo>
                      <a:pt x="269" y="598"/>
                    </a:lnTo>
                    <a:lnTo>
                      <a:pt x="273" y="657"/>
                    </a:lnTo>
                    <a:lnTo>
                      <a:pt x="276" y="715"/>
                    </a:lnTo>
                    <a:lnTo>
                      <a:pt x="282" y="770"/>
                    </a:lnTo>
                    <a:lnTo>
                      <a:pt x="289" y="824"/>
                    </a:lnTo>
                    <a:lnTo>
                      <a:pt x="298" y="872"/>
                    </a:lnTo>
                    <a:lnTo>
                      <a:pt x="309" y="917"/>
                    </a:lnTo>
                    <a:lnTo>
                      <a:pt x="319" y="958"/>
                    </a:lnTo>
                    <a:lnTo>
                      <a:pt x="332" y="992"/>
                    </a:lnTo>
                    <a:lnTo>
                      <a:pt x="344" y="1021"/>
                    </a:lnTo>
                    <a:lnTo>
                      <a:pt x="359" y="1044"/>
                    </a:lnTo>
                    <a:lnTo>
                      <a:pt x="373" y="1060"/>
                    </a:lnTo>
                    <a:lnTo>
                      <a:pt x="389" y="1071"/>
                    </a:lnTo>
                    <a:lnTo>
                      <a:pt x="404" y="1074"/>
                    </a:lnTo>
                    <a:lnTo>
                      <a:pt x="418" y="1071"/>
                    </a:lnTo>
                    <a:lnTo>
                      <a:pt x="434" y="1060"/>
                    </a:lnTo>
                    <a:lnTo>
                      <a:pt x="448" y="1044"/>
                    </a:lnTo>
                    <a:lnTo>
                      <a:pt x="463" y="1021"/>
                    </a:lnTo>
                    <a:lnTo>
                      <a:pt x="475" y="992"/>
                    </a:lnTo>
                    <a:lnTo>
                      <a:pt x="488" y="958"/>
                    </a:lnTo>
                    <a:lnTo>
                      <a:pt x="499" y="917"/>
                    </a:lnTo>
                    <a:lnTo>
                      <a:pt x="509" y="872"/>
                    </a:lnTo>
                    <a:lnTo>
                      <a:pt x="518" y="824"/>
                    </a:lnTo>
                    <a:lnTo>
                      <a:pt x="526" y="770"/>
                    </a:lnTo>
                    <a:lnTo>
                      <a:pt x="531" y="715"/>
                    </a:lnTo>
                    <a:lnTo>
                      <a:pt x="535" y="657"/>
                    </a:lnTo>
                    <a:lnTo>
                      <a:pt x="538" y="598"/>
                    </a:lnTo>
                    <a:lnTo>
                      <a:pt x="538" y="537"/>
                    </a:lnTo>
                    <a:lnTo>
                      <a:pt x="538" y="477"/>
                    </a:lnTo>
                    <a:lnTo>
                      <a:pt x="542" y="417"/>
                    </a:lnTo>
                    <a:lnTo>
                      <a:pt x="545" y="360"/>
                    </a:lnTo>
                    <a:lnTo>
                      <a:pt x="551" y="305"/>
                    </a:lnTo>
                    <a:lnTo>
                      <a:pt x="558" y="251"/>
                    </a:lnTo>
                    <a:lnTo>
                      <a:pt x="567" y="203"/>
                    </a:lnTo>
                    <a:lnTo>
                      <a:pt x="578" y="158"/>
                    </a:lnTo>
                    <a:lnTo>
                      <a:pt x="588" y="117"/>
                    </a:lnTo>
                    <a:lnTo>
                      <a:pt x="601" y="83"/>
                    </a:lnTo>
                    <a:lnTo>
                      <a:pt x="613" y="54"/>
                    </a:lnTo>
                    <a:lnTo>
                      <a:pt x="628" y="31"/>
                    </a:lnTo>
                    <a:lnTo>
                      <a:pt x="642" y="15"/>
                    </a:lnTo>
                    <a:lnTo>
                      <a:pt x="658" y="4"/>
                    </a:lnTo>
                    <a:lnTo>
                      <a:pt x="673" y="0"/>
                    </a:lnTo>
                    <a:lnTo>
                      <a:pt x="687" y="4"/>
                    </a:lnTo>
                    <a:lnTo>
                      <a:pt x="703" y="15"/>
                    </a:lnTo>
                    <a:lnTo>
                      <a:pt x="718" y="31"/>
                    </a:lnTo>
                    <a:lnTo>
                      <a:pt x="732" y="54"/>
                    </a:lnTo>
                    <a:lnTo>
                      <a:pt x="744" y="83"/>
                    </a:lnTo>
                    <a:lnTo>
                      <a:pt x="757" y="117"/>
                    </a:lnTo>
                    <a:lnTo>
                      <a:pt x="768" y="158"/>
                    </a:lnTo>
                    <a:lnTo>
                      <a:pt x="779" y="203"/>
                    </a:lnTo>
                    <a:lnTo>
                      <a:pt x="788" y="251"/>
                    </a:lnTo>
                    <a:lnTo>
                      <a:pt x="795" y="305"/>
                    </a:lnTo>
                    <a:lnTo>
                      <a:pt x="800" y="360"/>
                    </a:lnTo>
                    <a:lnTo>
                      <a:pt x="804" y="417"/>
                    </a:lnTo>
                    <a:lnTo>
                      <a:pt x="807" y="477"/>
                    </a:lnTo>
                    <a:lnTo>
                      <a:pt x="807" y="537"/>
                    </a:lnTo>
                    <a:lnTo>
                      <a:pt x="807" y="598"/>
                    </a:lnTo>
                    <a:lnTo>
                      <a:pt x="811" y="657"/>
                    </a:lnTo>
                    <a:lnTo>
                      <a:pt x="814" y="715"/>
                    </a:lnTo>
                    <a:lnTo>
                      <a:pt x="820" y="770"/>
                    </a:lnTo>
                    <a:lnTo>
                      <a:pt x="827" y="824"/>
                    </a:lnTo>
                    <a:lnTo>
                      <a:pt x="836" y="872"/>
                    </a:lnTo>
                    <a:lnTo>
                      <a:pt x="847" y="917"/>
                    </a:lnTo>
                    <a:lnTo>
                      <a:pt x="857" y="958"/>
                    </a:lnTo>
                    <a:lnTo>
                      <a:pt x="870" y="992"/>
                    </a:lnTo>
                    <a:lnTo>
                      <a:pt x="883" y="1021"/>
                    </a:lnTo>
                    <a:lnTo>
                      <a:pt x="897" y="1044"/>
                    </a:lnTo>
                    <a:lnTo>
                      <a:pt x="911" y="1060"/>
                    </a:lnTo>
                    <a:lnTo>
                      <a:pt x="927" y="1071"/>
                    </a:lnTo>
                    <a:lnTo>
                      <a:pt x="942" y="1074"/>
                    </a:lnTo>
                    <a:lnTo>
                      <a:pt x="956" y="1071"/>
                    </a:lnTo>
                    <a:lnTo>
                      <a:pt x="972" y="1060"/>
                    </a:lnTo>
                    <a:lnTo>
                      <a:pt x="987" y="1044"/>
                    </a:lnTo>
                    <a:lnTo>
                      <a:pt x="1001" y="1021"/>
                    </a:lnTo>
                    <a:lnTo>
                      <a:pt x="1014" y="992"/>
                    </a:lnTo>
                    <a:lnTo>
                      <a:pt x="1026" y="958"/>
                    </a:lnTo>
                    <a:lnTo>
                      <a:pt x="1037" y="917"/>
                    </a:lnTo>
                    <a:lnTo>
                      <a:pt x="1048" y="872"/>
                    </a:lnTo>
                    <a:lnTo>
                      <a:pt x="1057" y="824"/>
                    </a:lnTo>
                    <a:lnTo>
                      <a:pt x="1064" y="770"/>
                    </a:lnTo>
                    <a:lnTo>
                      <a:pt x="1069" y="715"/>
                    </a:lnTo>
                    <a:lnTo>
                      <a:pt x="1073" y="657"/>
                    </a:lnTo>
                    <a:lnTo>
                      <a:pt x="1076" y="598"/>
                    </a:lnTo>
                    <a:lnTo>
                      <a:pt x="1076" y="537"/>
                    </a:lnTo>
                  </a:path>
                </a:pathLst>
              </a:custGeom>
              <a:noFill/>
              <a:ln w="7938">
                <a:solidFill>
                  <a:srgbClr val="114F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Freeform 1070"/>
              <p:cNvSpPr>
                <a:spLocks/>
              </p:cNvSpPr>
              <p:nvPr/>
            </p:nvSpPr>
            <p:spPr bwMode="auto">
              <a:xfrm>
                <a:off x="4159" y="1643"/>
                <a:ext cx="538" cy="537"/>
              </a:xfrm>
              <a:custGeom>
                <a:avLst/>
                <a:gdLst>
                  <a:gd name="T0" fmla="*/ 0 w 1077"/>
                  <a:gd name="T1" fmla="*/ 1 h 1074"/>
                  <a:gd name="T2" fmla="*/ 0 w 1077"/>
                  <a:gd name="T3" fmla="*/ 1 h 1074"/>
                  <a:gd name="T4" fmla="*/ 0 w 1077"/>
                  <a:gd name="T5" fmla="*/ 1 h 1074"/>
                  <a:gd name="T6" fmla="*/ 0 w 1077"/>
                  <a:gd name="T7" fmla="*/ 1 h 1074"/>
                  <a:gd name="T8" fmla="*/ 0 w 1077"/>
                  <a:gd name="T9" fmla="*/ 1 h 1074"/>
                  <a:gd name="T10" fmla="*/ 0 w 1077"/>
                  <a:gd name="T11" fmla="*/ 1 h 1074"/>
                  <a:gd name="T12" fmla="*/ 0 w 1077"/>
                  <a:gd name="T13" fmla="*/ 1 h 1074"/>
                  <a:gd name="T14" fmla="*/ 0 w 1077"/>
                  <a:gd name="T15" fmla="*/ 1 h 1074"/>
                  <a:gd name="T16" fmla="*/ 0 w 1077"/>
                  <a:gd name="T17" fmla="*/ 1 h 1074"/>
                  <a:gd name="T18" fmla="*/ 0 w 1077"/>
                  <a:gd name="T19" fmla="*/ 1 h 1074"/>
                  <a:gd name="T20" fmla="*/ 0 w 1077"/>
                  <a:gd name="T21" fmla="*/ 1 h 1074"/>
                  <a:gd name="T22" fmla="*/ 0 w 1077"/>
                  <a:gd name="T23" fmla="*/ 1 h 1074"/>
                  <a:gd name="T24" fmla="*/ 0 w 1077"/>
                  <a:gd name="T25" fmla="*/ 1 h 1074"/>
                  <a:gd name="T26" fmla="*/ 0 w 1077"/>
                  <a:gd name="T27" fmla="*/ 1 h 1074"/>
                  <a:gd name="T28" fmla="*/ 0 w 1077"/>
                  <a:gd name="T29" fmla="*/ 1 h 1074"/>
                  <a:gd name="T30" fmla="*/ 0 w 1077"/>
                  <a:gd name="T31" fmla="*/ 1 h 1074"/>
                  <a:gd name="T32" fmla="*/ 0 w 1077"/>
                  <a:gd name="T33" fmla="*/ 1 h 1074"/>
                  <a:gd name="T34" fmla="*/ 0 w 1077"/>
                  <a:gd name="T35" fmla="*/ 1 h 1074"/>
                  <a:gd name="T36" fmla="*/ 0 w 1077"/>
                  <a:gd name="T37" fmla="*/ 1 h 1074"/>
                  <a:gd name="T38" fmla="*/ 0 w 1077"/>
                  <a:gd name="T39" fmla="*/ 1 h 1074"/>
                  <a:gd name="T40" fmla="*/ 0 w 1077"/>
                  <a:gd name="T41" fmla="*/ 1 h 1074"/>
                  <a:gd name="T42" fmla="*/ 0 w 1077"/>
                  <a:gd name="T43" fmla="*/ 1 h 1074"/>
                  <a:gd name="T44" fmla="*/ 0 w 1077"/>
                  <a:gd name="T45" fmla="*/ 1 h 1074"/>
                  <a:gd name="T46" fmla="*/ 0 w 1077"/>
                  <a:gd name="T47" fmla="*/ 1 h 1074"/>
                  <a:gd name="T48" fmla="*/ 0 w 1077"/>
                  <a:gd name="T49" fmla="*/ 1 h 1074"/>
                  <a:gd name="T50" fmla="*/ 0 w 1077"/>
                  <a:gd name="T51" fmla="*/ 1 h 1074"/>
                  <a:gd name="T52" fmla="*/ 0 w 1077"/>
                  <a:gd name="T53" fmla="*/ 1 h 1074"/>
                  <a:gd name="T54" fmla="*/ 0 w 1077"/>
                  <a:gd name="T55" fmla="*/ 1 h 1074"/>
                  <a:gd name="T56" fmla="*/ 0 w 1077"/>
                  <a:gd name="T57" fmla="*/ 1 h 1074"/>
                  <a:gd name="T58" fmla="*/ 0 w 1077"/>
                  <a:gd name="T59" fmla="*/ 1 h 1074"/>
                  <a:gd name="T60" fmla="*/ 0 w 1077"/>
                  <a:gd name="T61" fmla="*/ 1 h 1074"/>
                  <a:gd name="T62" fmla="*/ 0 w 1077"/>
                  <a:gd name="T63" fmla="*/ 1 h 1074"/>
                  <a:gd name="T64" fmla="*/ 0 w 1077"/>
                  <a:gd name="T65" fmla="*/ 1 h 1074"/>
                  <a:gd name="T66" fmla="*/ 0 w 1077"/>
                  <a:gd name="T67" fmla="*/ 1 h 1074"/>
                  <a:gd name="T68" fmla="*/ 0 w 1077"/>
                  <a:gd name="T69" fmla="*/ 1 h 1074"/>
                  <a:gd name="T70" fmla="*/ 0 w 1077"/>
                  <a:gd name="T71" fmla="*/ 1 h 1074"/>
                  <a:gd name="T72" fmla="*/ 0 w 1077"/>
                  <a:gd name="T73" fmla="*/ 1 h 1074"/>
                  <a:gd name="T74" fmla="*/ 0 w 1077"/>
                  <a:gd name="T75" fmla="*/ 1 h 1074"/>
                  <a:gd name="T76" fmla="*/ 0 w 1077"/>
                  <a:gd name="T77" fmla="*/ 1 h 1074"/>
                  <a:gd name="T78" fmla="*/ 0 w 1077"/>
                  <a:gd name="T79" fmla="*/ 1 h 1074"/>
                  <a:gd name="T80" fmla="*/ 0 w 1077"/>
                  <a:gd name="T81" fmla="*/ 1 h 1074"/>
                  <a:gd name="T82" fmla="*/ 0 w 1077"/>
                  <a:gd name="T83" fmla="*/ 1 h 1074"/>
                  <a:gd name="T84" fmla="*/ 0 w 1077"/>
                  <a:gd name="T85" fmla="*/ 1 h 1074"/>
                  <a:gd name="T86" fmla="*/ 0 w 1077"/>
                  <a:gd name="T87" fmla="*/ 1 h 1074"/>
                  <a:gd name="T88" fmla="*/ 0 w 1077"/>
                  <a:gd name="T89" fmla="*/ 1 h 1074"/>
                  <a:gd name="T90" fmla="*/ 0 w 1077"/>
                  <a:gd name="T91" fmla="*/ 1 h 1074"/>
                  <a:gd name="T92" fmla="*/ 0 w 1077"/>
                  <a:gd name="T93" fmla="*/ 1 h 1074"/>
                  <a:gd name="T94" fmla="*/ 0 w 1077"/>
                  <a:gd name="T95" fmla="*/ 1 h 1074"/>
                  <a:gd name="T96" fmla="*/ 0 w 1077"/>
                  <a:gd name="T97" fmla="*/ 1 h 1074"/>
                  <a:gd name="T98" fmla="*/ 0 w 1077"/>
                  <a:gd name="T99" fmla="*/ 1 h 1074"/>
                  <a:gd name="T100" fmla="*/ 0 w 1077"/>
                  <a:gd name="T101" fmla="*/ 1 h 1074"/>
                  <a:gd name="T102" fmla="*/ 0 w 1077"/>
                  <a:gd name="T103" fmla="*/ 1 h 1074"/>
                  <a:gd name="T104" fmla="*/ 0 w 1077"/>
                  <a:gd name="T105" fmla="*/ 1 h 1074"/>
                  <a:gd name="T106" fmla="*/ 0 w 1077"/>
                  <a:gd name="T107" fmla="*/ 1 h 1074"/>
                  <a:gd name="T108" fmla="*/ 0 w 1077"/>
                  <a:gd name="T109" fmla="*/ 1 h 1074"/>
                  <a:gd name="T110" fmla="*/ 0 w 1077"/>
                  <a:gd name="T111" fmla="*/ 1 h 10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7"/>
                  <a:gd name="T169" fmla="*/ 0 h 1074"/>
                  <a:gd name="T170" fmla="*/ 1077 w 1077"/>
                  <a:gd name="T171" fmla="*/ 1074 h 10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7" h="1074">
                    <a:moveTo>
                      <a:pt x="0" y="537"/>
                    </a:moveTo>
                    <a:lnTo>
                      <a:pt x="0" y="477"/>
                    </a:lnTo>
                    <a:lnTo>
                      <a:pt x="4" y="417"/>
                    </a:lnTo>
                    <a:lnTo>
                      <a:pt x="8" y="360"/>
                    </a:lnTo>
                    <a:lnTo>
                      <a:pt x="13" y="305"/>
                    </a:lnTo>
                    <a:lnTo>
                      <a:pt x="20" y="251"/>
                    </a:lnTo>
                    <a:lnTo>
                      <a:pt x="29" y="203"/>
                    </a:lnTo>
                    <a:lnTo>
                      <a:pt x="40" y="158"/>
                    </a:lnTo>
                    <a:lnTo>
                      <a:pt x="51" y="117"/>
                    </a:lnTo>
                    <a:lnTo>
                      <a:pt x="63" y="83"/>
                    </a:lnTo>
                    <a:lnTo>
                      <a:pt x="76" y="54"/>
                    </a:lnTo>
                    <a:lnTo>
                      <a:pt x="90" y="31"/>
                    </a:lnTo>
                    <a:lnTo>
                      <a:pt x="104" y="15"/>
                    </a:lnTo>
                    <a:lnTo>
                      <a:pt x="121" y="4"/>
                    </a:lnTo>
                    <a:lnTo>
                      <a:pt x="135" y="0"/>
                    </a:lnTo>
                    <a:lnTo>
                      <a:pt x="149" y="4"/>
                    </a:lnTo>
                    <a:lnTo>
                      <a:pt x="165" y="15"/>
                    </a:lnTo>
                    <a:lnTo>
                      <a:pt x="180" y="31"/>
                    </a:lnTo>
                    <a:lnTo>
                      <a:pt x="194" y="54"/>
                    </a:lnTo>
                    <a:lnTo>
                      <a:pt x="207" y="83"/>
                    </a:lnTo>
                    <a:lnTo>
                      <a:pt x="219" y="117"/>
                    </a:lnTo>
                    <a:lnTo>
                      <a:pt x="230" y="158"/>
                    </a:lnTo>
                    <a:lnTo>
                      <a:pt x="241" y="203"/>
                    </a:lnTo>
                    <a:lnTo>
                      <a:pt x="250" y="251"/>
                    </a:lnTo>
                    <a:lnTo>
                      <a:pt x="257" y="305"/>
                    </a:lnTo>
                    <a:lnTo>
                      <a:pt x="262" y="360"/>
                    </a:lnTo>
                    <a:lnTo>
                      <a:pt x="266" y="417"/>
                    </a:lnTo>
                    <a:lnTo>
                      <a:pt x="269" y="477"/>
                    </a:lnTo>
                    <a:lnTo>
                      <a:pt x="269" y="537"/>
                    </a:lnTo>
                    <a:lnTo>
                      <a:pt x="269" y="598"/>
                    </a:lnTo>
                    <a:lnTo>
                      <a:pt x="273" y="657"/>
                    </a:lnTo>
                    <a:lnTo>
                      <a:pt x="277" y="715"/>
                    </a:lnTo>
                    <a:lnTo>
                      <a:pt x="282" y="770"/>
                    </a:lnTo>
                    <a:lnTo>
                      <a:pt x="289" y="824"/>
                    </a:lnTo>
                    <a:lnTo>
                      <a:pt x="298" y="872"/>
                    </a:lnTo>
                    <a:lnTo>
                      <a:pt x="309" y="917"/>
                    </a:lnTo>
                    <a:lnTo>
                      <a:pt x="320" y="958"/>
                    </a:lnTo>
                    <a:lnTo>
                      <a:pt x="332" y="992"/>
                    </a:lnTo>
                    <a:lnTo>
                      <a:pt x="345" y="1021"/>
                    </a:lnTo>
                    <a:lnTo>
                      <a:pt x="359" y="1044"/>
                    </a:lnTo>
                    <a:lnTo>
                      <a:pt x="374" y="1060"/>
                    </a:lnTo>
                    <a:lnTo>
                      <a:pt x="390" y="1071"/>
                    </a:lnTo>
                    <a:lnTo>
                      <a:pt x="404" y="1074"/>
                    </a:lnTo>
                    <a:lnTo>
                      <a:pt x="418" y="1071"/>
                    </a:lnTo>
                    <a:lnTo>
                      <a:pt x="435" y="1060"/>
                    </a:lnTo>
                    <a:lnTo>
                      <a:pt x="449" y="1044"/>
                    </a:lnTo>
                    <a:lnTo>
                      <a:pt x="463" y="1021"/>
                    </a:lnTo>
                    <a:lnTo>
                      <a:pt x="476" y="992"/>
                    </a:lnTo>
                    <a:lnTo>
                      <a:pt x="488" y="958"/>
                    </a:lnTo>
                    <a:lnTo>
                      <a:pt x="499" y="917"/>
                    </a:lnTo>
                    <a:lnTo>
                      <a:pt x="510" y="872"/>
                    </a:lnTo>
                    <a:lnTo>
                      <a:pt x="519" y="824"/>
                    </a:lnTo>
                    <a:lnTo>
                      <a:pt x="526" y="770"/>
                    </a:lnTo>
                    <a:lnTo>
                      <a:pt x="531" y="715"/>
                    </a:lnTo>
                    <a:lnTo>
                      <a:pt x="535" y="657"/>
                    </a:lnTo>
                    <a:lnTo>
                      <a:pt x="539" y="598"/>
                    </a:lnTo>
                    <a:lnTo>
                      <a:pt x="539" y="537"/>
                    </a:lnTo>
                    <a:lnTo>
                      <a:pt x="539" y="477"/>
                    </a:lnTo>
                    <a:lnTo>
                      <a:pt x="542" y="417"/>
                    </a:lnTo>
                    <a:lnTo>
                      <a:pt x="546" y="360"/>
                    </a:lnTo>
                    <a:lnTo>
                      <a:pt x="551" y="305"/>
                    </a:lnTo>
                    <a:lnTo>
                      <a:pt x="558" y="251"/>
                    </a:lnTo>
                    <a:lnTo>
                      <a:pt x="567" y="203"/>
                    </a:lnTo>
                    <a:lnTo>
                      <a:pt x="578" y="158"/>
                    </a:lnTo>
                    <a:lnTo>
                      <a:pt x="589" y="117"/>
                    </a:lnTo>
                    <a:lnTo>
                      <a:pt x="601" y="83"/>
                    </a:lnTo>
                    <a:lnTo>
                      <a:pt x="614" y="54"/>
                    </a:lnTo>
                    <a:lnTo>
                      <a:pt x="628" y="31"/>
                    </a:lnTo>
                    <a:lnTo>
                      <a:pt x="643" y="15"/>
                    </a:lnTo>
                    <a:lnTo>
                      <a:pt x="659" y="4"/>
                    </a:lnTo>
                    <a:lnTo>
                      <a:pt x="673" y="0"/>
                    </a:lnTo>
                    <a:lnTo>
                      <a:pt x="687" y="4"/>
                    </a:lnTo>
                    <a:lnTo>
                      <a:pt x="704" y="15"/>
                    </a:lnTo>
                    <a:lnTo>
                      <a:pt x="718" y="31"/>
                    </a:lnTo>
                    <a:lnTo>
                      <a:pt x="732" y="54"/>
                    </a:lnTo>
                    <a:lnTo>
                      <a:pt x="745" y="83"/>
                    </a:lnTo>
                    <a:lnTo>
                      <a:pt x="757" y="117"/>
                    </a:lnTo>
                    <a:lnTo>
                      <a:pt x="768" y="158"/>
                    </a:lnTo>
                    <a:lnTo>
                      <a:pt x="779" y="203"/>
                    </a:lnTo>
                    <a:lnTo>
                      <a:pt x="788" y="251"/>
                    </a:lnTo>
                    <a:lnTo>
                      <a:pt x="795" y="305"/>
                    </a:lnTo>
                    <a:lnTo>
                      <a:pt x="800" y="360"/>
                    </a:lnTo>
                    <a:lnTo>
                      <a:pt x="804" y="417"/>
                    </a:lnTo>
                    <a:lnTo>
                      <a:pt x="808" y="477"/>
                    </a:lnTo>
                    <a:lnTo>
                      <a:pt x="808" y="537"/>
                    </a:lnTo>
                    <a:lnTo>
                      <a:pt x="808" y="598"/>
                    </a:lnTo>
                    <a:lnTo>
                      <a:pt x="811" y="657"/>
                    </a:lnTo>
                    <a:lnTo>
                      <a:pt x="815" y="715"/>
                    </a:lnTo>
                    <a:lnTo>
                      <a:pt x="820" y="770"/>
                    </a:lnTo>
                    <a:lnTo>
                      <a:pt x="827" y="824"/>
                    </a:lnTo>
                    <a:lnTo>
                      <a:pt x="836" y="872"/>
                    </a:lnTo>
                    <a:lnTo>
                      <a:pt x="847" y="917"/>
                    </a:lnTo>
                    <a:lnTo>
                      <a:pt x="858" y="958"/>
                    </a:lnTo>
                    <a:lnTo>
                      <a:pt x="870" y="992"/>
                    </a:lnTo>
                    <a:lnTo>
                      <a:pt x="883" y="1021"/>
                    </a:lnTo>
                    <a:lnTo>
                      <a:pt x="897" y="1044"/>
                    </a:lnTo>
                    <a:lnTo>
                      <a:pt x="912" y="1060"/>
                    </a:lnTo>
                    <a:lnTo>
                      <a:pt x="928" y="1071"/>
                    </a:lnTo>
                    <a:lnTo>
                      <a:pt x="942" y="1074"/>
                    </a:lnTo>
                    <a:lnTo>
                      <a:pt x="957" y="1071"/>
                    </a:lnTo>
                    <a:lnTo>
                      <a:pt x="973" y="1060"/>
                    </a:lnTo>
                    <a:lnTo>
                      <a:pt x="987" y="1044"/>
                    </a:lnTo>
                    <a:lnTo>
                      <a:pt x="1001" y="1021"/>
                    </a:lnTo>
                    <a:lnTo>
                      <a:pt x="1014" y="992"/>
                    </a:lnTo>
                    <a:lnTo>
                      <a:pt x="1027" y="958"/>
                    </a:lnTo>
                    <a:lnTo>
                      <a:pt x="1037" y="917"/>
                    </a:lnTo>
                    <a:lnTo>
                      <a:pt x="1048" y="872"/>
                    </a:lnTo>
                    <a:lnTo>
                      <a:pt x="1057" y="824"/>
                    </a:lnTo>
                    <a:lnTo>
                      <a:pt x="1064" y="770"/>
                    </a:lnTo>
                    <a:lnTo>
                      <a:pt x="1070" y="715"/>
                    </a:lnTo>
                    <a:lnTo>
                      <a:pt x="1073" y="657"/>
                    </a:lnTo>
                    <a:lnTo>
                      <a:pt x="1077" y="598"/>
                    </a:lnTo>
                    <a:lnTo>
                      <a:pt x="1077" y="537"/>
                    </a:lnTo>
                  </a:path>
                </a:pathLst>
              </a:custGeom>
              <a:noFill/>
              <a:ln w="7938">
                <a:solidFill>
                  <a:srgbClr val="114FF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9" name="Rectangle 1084"/>
            <p:cNvSpPr>
              <a:spLocks noChangeArrowheads="1"/>
            </p:cNvSpPr>
            <p:nvPr/>
          </p:nvSpPr>
          <p:spPr bwMode="auto">
            <a:xfrm>
              <a:off x="5034794" y="3309153"/>
              <a:ext cx="1003206" cy="29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0" name="Line 1066"/>
            <p:cNvSpPr>
              <a:spLocks noChangeShapeType="1"/>
            </p:cNvSpPr>
            <p:nvPr/>
          </p:nvSpPr>
          <p:spPr bwMode="auto">
            <a:xfrm>
              <a:off x="4882242" y="3293637"/>
              <a:ext cx="1224458" cy="48412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085"/>
            <p:cNvSpPr>
              <a:spLocks noChangeArrowheads="1"/>
            </p:cNvSpPr>
            <p:nvPr/>
          </p:nvSpPr>
          <p:spPr bwMode="auto">
            <a:xfrm>
              <a:off x="3946724" y="3731206"/>
              <a:ext cx="1088070" cy="508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257" y="3345672"/>
              <a:ext cx="444304" cy="99577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vocal tract - cont.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58100" cy="4324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Sound energy at resonant frequencies is amplified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Frequencies of peak amplification are called </a:t>
            </a:r>
            <a:r>
              <a:rPr lang="en-US" altLang="en-US" b="1" dirty="0" smtClean="0"/>
              <a:t>formants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87044" name="Group 1059"/>
          <p:cNvGrpSpPr>
            <a:grpSpLocks/>
          </p:cNvGrpSpPr>
          <p:nvPr/>
        </p:nvGrpSpPr>
        <p:grpSpPr bwMode="auto">
          <a:xfrm>
            <a:off x="2347913" y="2439988"/>
            <a:ext cx="3668712" cy="1670050"/>
            <a:chOff x="1737" y="1415"/>
            <a:chExt cx="2311" cy="1052"/>
          </a:xfrm>
        </p:grpSpPr>
        <p:sp>
          <p:nvSpPr>
            <p:cNvPr id="87092" name="Freeform 1041"/>
            <p:cNvSpPr>
              <a:spLocks/>
            </p:cNvSpPr>
            <p:nvPr/>
          </p:nvSpPr>
          <p:spPr bwMode="auto">
            <a:xfrm>
              <a:off x="1737" y="1507"/>
              <a:ext cx="2053" cy="960"/>
            </a:xfrm>
            <a:custGeom>
              <a:avLst/>
              <a:gdLst>
                <a:gd name="T0" fmla="*/ 0 w 1776"/>
                <a:gd name="T1" fmla="*/ 6659 h 840"/>
                <a:gd name="T2" fmla="*/ 2252 w 1776"/>
                <a:gd name="T3" fmla="*/ 5736 h 840"/>
                <a:gd name="T4" fmla="*/ 3379 w 1776"/>
                <a:gd name="T5" fmla="*/ 155 h 840"/>
                <a:gd name="T6" fmla="*/ 4513 w 1776"/>
                <a:gd name="T7" fmla="*/ 4806 h 840"/>
                <a:gd name="T8" fmla="*/ 6196 w 1776"/>
                <a:gd name="T9" fmla="*/ 1551 h 840"/>
                <a:gd name="T10" fmla="*/ 7327 w 1776"/>
                <a:gd name="T11" fmla="*/ 5736 h 840"/>
                <a:gd name="T12" fmla="*/ 9590 w 1776"/>
                <a:gd name="T13" fmla="*/ 2947 h 840"/>
                <a:gd name="T14" fmla="*/ 11278 w 1776"/>
                <a:gd name="T15" fmla="*/ 6659 h 840"/>
                <a:gd name="T16" fmla="*/ 14675 w 1776"/>
                <a:gd name="T17" fmla="*/ 4806 h 840"/>
                <a:gd name="T18" fmla="*/ 17483 w 1776"/>
                <a:gd name="T19" fmla="*/ 7583 h 840"/>
                <a:gd name="T20" fmla="*/ 20870 w 1776"/>
                <a:gd name="T21" fmla="*/ 8054 h 8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840"/>
                <a:gd name="T35" fmla="*/ 1776 w 1776"/>
                <a:gd name="T36" fmla="*/ 840 h 8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840">
                  <a:moveTo>
                    <a:pt x="0" y="688"/>
                  </a:moveTo>
                  <a:cubicBezTo>
                    <a:pt x="72" y="696"/>
                    <a:pt x="144" y="704"/>
                    <a:pt x="192" y="592"/>
                  </a:cubicBezTo>
                  <a:cubicBezTo>
                    <a:pt x="240" y="480"/>
                    <a:pt x="256" y="32"/>
                    <a:pt x="288" y="16"/>
                  </a:cubicBezTo>
                  <a:cubicBezTo>
                    <a:pt x="320" y="0"/>
                    <a:pt x="344" y="472"/>
                    <a:pt x="384" y="496"/>
                  </a:cubicBezTo>
                  <a:cubicBezTo>
                    <a:pt x="424" y="520"/>
                    <a:pt x="488" y="144"/>
                    <a:pt x="528" y="160"/>
                  </a:cubicBezTo>
                  <a:cubicBezTo>
                    <a:pt x="568" y="176"/>
                    <a:pt x="576" y="568"/>
                    <a:pt x="624" y="592"/>
                  </a:cubicBezTo>
                  <a:cubicBezTo>
                    <a:pt x="672" y="616"/>
                    <a:pt x="760" y="288"/>
                    <a:pt x="816" y="304"/>
                  </a:cubicBezTo>
                  <a:cubicBezTo>
                    <a:pt x="872" y="320"/>
                    <a:pt x="888" y="656"/>
                    <a:pt x="960" y="688"/>
                  </a:cubicBezTo>
                  <a:cubicBezTo>
                    <a:pt x="1032" y="720"/>
                    <a:pt x="1160" y="480"/>
                    <a:pt x="1248" y="496"/>
                  </a:cubicBezTo>
                  <a:cubicBezTo>
                    <a:pt x="1336" y="512"/>
                    <a:pt x="1400" y="728"/>
                    <a:pt x="1488" y="784"/>
                  </a:cubicBezTo>
                  <a:cubicBezTo>
                    <a:pt x="1576" y="840"/>
                    <a:pt x="1676" y="836"/>
                    <a:pt x="1776" y="832"/>
                  </a:cubicBezTo>
                </a:path>
              </a:pathLst>
            </a:cu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3" name="Line 1047"/>
            <p:cNvSpPr>
              <a:spLocks noChangeShapeType="1"/>
            </p:cNvSpPr>
            <p:nvPr/>
          </p:nvSpPr>
          <p:spPr bwMode="auto">
            <a:xfrm flipV="1">
              <a:off x="1737" y="1507"/>
              <a:ext cx="0" cy="9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4" name="Line 1048"/>
            <p:cNvSpPr>
              <a:spLocks noChangeShapeType="1"/>
            </p:cNvSpPr>
            <p:nvPr/>
          </p:nvSpPr>
          <p:spPr bwMode="auto">
            <a:xfrm>
              <a:off x="1737" y="2467"/>
              <a:ext cx="2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5" name="Text Box 1054"/>
            <p:cNvSpPr txBox="1">
              <a:spLocks noChangeArrowheads="1"/>
            </p:cNvSpPr>
            <p:nvPr/>
          </p:nvSpPr>
          <p:spPr bwMode="auto">
            <a:xfrm>
              <a:off x="1978" y="1415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F1</a:t>
              </a:r>
            </a:p>
          </p:txBody>
        </p:sp>
        <p:sp>
          <p:nvSpPr>
            <p:cNvPr id="87096" name="Text Box 1056"/>
            <p:cNvSpPr txBox="1">
              <a:spLocks noChangeArrowheads="1"/>
            </p:cNvSpPr>
            <p:nvPr/>
          </p:nvSpPr>
          <p:spPr bwMode="auto">
            <a:xfrm>
              <a:off x="2248" y="1566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F2</a:t>
              </a:r>
            </a:p>
          </p:txBody>
        </p:sp>
        <p:sp>
          <p:nvSpPr>
            <p:cNvPr id="87097" name="Text Box 1057"/>
            <p:cNvSpPr txBox="1">
              <a:spLocks noChangeArrowheads="1"/>
            </p:cNvSpPr>
            <p:nvPr/>
          </p:nvSpPr>
          <p:spPr bwMode="auto">
            <a:xfrm>
              <a:off x="2571" y="1720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F3</a:t>
              </a:r>
            </a:p>
          </p:txBody>
        </p:sp>
        <p:sp>
          <p:nvSpPr>
            <p:cNvPr id="87098" name="Text Box 1058"/>
            <p:cNvSpPr txBox="1">
              <a:spLocks noChangeArrowheads="1"/>
            </p:cNvSpPr>
            <p:nvPr/>
          </p:nvSpPr>
          <p:spPr bwMode="auto">
            <a:xfrm>
              <a:off x="3081" y="1939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rgbClr val="114FFB"/>
                  </a:solidFill>
                </a:rPr>
                <a:t>F4</a:t>
              </a:r>
            </a:p>
          </p:txBody>
        </p:sp>
      </p:grpSp>
      <p:sp>
        <p:nvSpPr>
          <p:cNvPr id="87045" name="Text Box 1060"/>
          <p:cNvSpPr txBox="1">
            <a:spLocks noChangeArrowheads="1"/>
          </p:cNvSpPr>
          <p:nvPr/>
        </p:nvSpPr>
        <p:spPr bwMode="auto">
          <a:xfrm rot="-5400000">
            <a:off x="1360488" y="2928938"/>
            <a:ext cx="167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frequency response</a:t>
            </a:r>
          </a:p>
        </p:txBody>
      </p:sp>
      <p:sp>
        <p:nvSpPr>
          <p:cNvPr id="87046" name="Text Box 1061"/>
          <p:cNvSpPr txBox="1">
            <a:spLocks noChangeArrowheads="1"/>
          </p:cNvSpPr>
          <p:nvPr/>
        </p:nvSpPr>
        <p:spPr bwMode="auto">
          <a:xfrm>
            <a:off x="6073775" y="3762375"/>
            <a:ext cx="145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frequency</a:t>
            </a:r>
          </a:p>
        </p:txBody>
      </p:sp>
      <p:grpSp>
        <p:nvGrpSpPr>
          <p:cNvPr id="87047" name="Group 1098"/>
          <p:cNvGrpSpPr>
            <a:grpSpLocks/>
          </p:cNvGrpSpPr>
          <p:nvPr/>
        </p:nvGrpSpPr>
        <p:grpSpPr bwMode="auto">
          <a:xfrm>
            <a:off x="1257300" y="4527550"/>
            <a:ext cx="2300288" cy="1658938"/>
            <a:chOff x="864" y="2804"/>
            <a:chExt cx="1449" cy="1045"/>
          </a:xfrm>
        </p:grpSpPr>
        <p:sp>
          <p:nvSpPr>
            <p:cNvPr id="87064" name="Line 1049"/>
            <p:cNvSpPr>
              <a:spLocks noChangeShapeType="1"/>
            </p:cNvSpPr>
            <p:nvPr/>
          </p:nvSpPr>
          <p:spPr bwMode="auto">
            <a:xfrm flipV="1">
              <a:off x="864" y="2804"/>
              <a:ext cx="0" cy="10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Line 1050"/>
            <p:cNvSpPr>
              <a:spLocks noChangeShapeType="1"/>
            </p:cNvSpPr>
            <p:nvPr/>
          </p:nvSpPr>
          <p:spPr bwMode="auto">
            <a:xfrm>
              <a:off x="864" y="3848"/>
              <a:ext cx="139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6" name="Text Box 1062"/>
            <p:cNvSpPr txBox="1">
              <a:spLocks noChangeArrowheads="1"/>
            </p:cNvSpPr>
            <p:nvPr/>
          </p:nvSpPr>
          <p:spPr bwMode="auto">
            <a:xfrm>
              <a:off x="1287" y="2804"/>
              <a:ext cx="10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voiced speech</a:t>
              </a:r>
            </a:p>
          </p:txBody>
        </p:sp>
        <p:sp>
          <p:nvSpPr>
            <p:cNvPr id="87067" name="Line 1064"/>
            <p:cNvSpPr>
              <a:spLocks noChangeShapeType="1"/>
            </p:cNvSpPr>
            <p:nvPr/>
          </p:nvSpPr>
          <p:spPr bwMode="auto">
            <a:xfrm flipV="1">
              <a:off x="864" y="3684"/>
              <a:ext cx="0" cy="16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Line 1065"/>
            <p:cNvSpPr>
              <a:spLocks noChangeShapeType="1"/>
            </p:cNvSpPr>
            <p:nvPr/>
          </p:nvSpPr>
          <p:spPr bwMode="auto">
            <a:xfrm flipV="1">
              <a:off x="912" y="3668"/>
              <a:ext cx="0" cy="18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9" name="Line 1066"/>
            <p:cNvSpPr>
              <a:spLocks noChangeShapeType="1"/>
            </p:cNvSpPr>
            <p:nvPr/>
          </p:nvSpPr>
          <p:spPr bwMode="auto">
            <a:xfrm flipV="1">
              <a:off x="960" y="3637"/>
              <a:ext cx="0" cy="211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0" name="Line 1067"/>
            <p:cNvSpPr>
              <a:spLocks noChangeShapeType="1"/>
            </p:cNvSpPr>
            <p:nvPr/>
          </p:nvSpPr>
          <p:spPr bwMode="auto">
            <a:xfrm flipV="1">
              <a:off x="1005" y="3525"/>
              <a:ext cx="0" cy="323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Line 1068"/>
            <p:cNvSpPr>
              <a:spLocks noChangeShapeType="1"/>
            </p:cNvSpPr>
            <p:nvPr/>
          </p:nvSpPr>
          <p:spPr bwMode="auto">
            <a:xfrm flipV="1">
              <a:off x="1052" y="2976"/>
              <a:ext cx="0" cy="872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2" name="Line 1069"/>
            <p:cNvSpPr>
              <a:spLocks noChangeShapeType="1"/>
            </p:cNvSpPr>
            <p:nvPr/>
          </p:nvSpPr>
          <p:spPr bwMode="auto">
            <a:xfrm flipV="1">
              <a:off x="1104" y="3264"/>
              <a:ext cx="0" cy="584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3" name="Line 1070"/>
            <p:cNvSpPr>
              <a:spLocks noChangeShapeType="1"/>
            </p:cNvSpPr>
            <p:nvPr/>
          </p:nvSpPr>
          <p:spPr bwMode="auto">
            <a:xfrm flipV="1">
              <a:off x="1152" y="3408"/>
              <a:ext cx="0" cy="44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4" name="Line 1071"/>
            <p:cNvSpPr>
              <a:spLocks noChangeShapeType="1"/>
            </p:cNvSpPr>
            <p:nvPr/>
          </p:nvSpPr>
          <p:spPr bwMode="auto">
            <a:xfrm flipV="1">
              <a:off x="1200" y="3168"/>
              <a:ext cx="0" cy="68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5" name="Line 1072"/>
            <p:cNvSpPr>
              <a:spLocks noChangeShapeType="1"/>
            </p:cNvSpPr>
            <p:nvPr/>
          </p:nvSpPr>
          <p:spPr bwMode="auto">
            <a:xfrm flipV="1">
              <a:off x="1248" y="3112"/>
              <a:ext cx="0" cy="736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Line 1073"/>
            <p:cNvSpPr>
              <a:spLocks noChangeShapeType="1"/>
            </p:cNvSpPr>
            <p:nvPr/>
          </p:nvSpPr>
          <p:spPr bwMode="auto">
            <a:xfrm flipV="1">
              <a:off x="1298" y="3543"/>
              <a:ext cx="0" cy="306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7" name="Line 1074"/>
            <p:cNvSpPr>
              <a:spLocks noChangeShapeType="1"/>
            </p:cNvSpPr>
            <p:nvPr/>
          </p:nvSpPr>
          <p:spPr bwMode="auto">
            <a:xfrm flipV="1">
              <a:off x="1347" y="3459"/>
              <a:ext cx="0" cy="389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8" name="Line 1075"/>
            <p:cNvSpPr>
              <a:spLocks noChangeShapeType="1"/>
            </p:cNvSpPr>
            <p:nvPr/>
          </p:nvSpPr>
          <p:spPr bwMode="auto">
            <a:xfrm flipV="1">
              <a:off x="1392" y="3303"/>
              <a:ext cx="0" cy="54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Line 1076"/>
            <p:cNvSpPr>
              <a:spLocks noChangeShapeType="1"/>
            </p:cNvSpPr>
            <p:nvPr/>
          </p:nvSpPr>
          <p:spPr bwMode="auto">
            <a:xfrm flipV="1">
              <a:off x="1440" y="3216"/>
              <a:ext cx="0" cy="633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0" name="Line 1077"/>
            <p:cNvSpPr>
              <a:spLocks noChangeShapeType="1"/>
            </p:cNvSpPr>
            <p:nvPr/>
          </p:nvSpPr>
          <p:spPr bwMode="auto">
            <a:xfrm flipV="1">
              <a:off x="1488" y="3479"/>
              <a:ext cx="0" cy="37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1" name="Line 1078"/>
            <p:cNvSpPr>
              <a:spLocks noChangeShapeType="1"/>
            </p:cNvSpPr>
            <p:nvPr/>
          </p:nvSpPr>
          <p:spPr bwMode="auto">
            <a:xfrm flipV="1">
              <a:off x="1536" y="3668"/>
              <a:ext cx="0" cy="180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2" name="Line 1079"/>
            <p:cNvSpPr>
              <a:spLocks noChangeShapeType="1"/>
            </p:cNvSpPr>
            <p:nvPr/>
          </p:nvSpPr>
          <p:spPr bwMode="auto">
            <a:xfrm flipH="1" flipV="1">
              <a:off x="1585" y="3637"/>
              <a:ext cx="0" cy="211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3" name="Line 1080"/>
            <p:cNvSpPr>
              <a:spLocks noChangeShapeType="1"/>
            </p:cNvSpPr>
            <p:nvPr/>
          </p:nvSpPr>
          <p:spPr bwMode="auto">
            <a:xfrm flipV="1">
              <a:off x="1632" y="3573"/>
              <a:ext cx="0" cy="27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4" name="Line 1081"/>
            <p:cNvSpPr>
              <a:spLocks noChangeShapeType="1"/>
            </p:cNvSpPr>
            <p:nvPr/>
          </p:nvSpPr>
          <p:spPr bwMode="auto">
            <a:xfrm flipV="1">
              <a:off x="1680" y="3479"/>
              <a:ext cx="0" cy="369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5" name="Line 1082"/>
            <p:cNvSpPr>
              <a:spLocks noChangeShapeType="1"/>
            </p:cNvSpPr>
            <p:nvPr/>
          </p:nvSpPr>
          <p:spPr bwMode="auto">
            <a:xfrm flipH="1" flipV="1">
              <a:off x="1727" y="3433"/>
              <a:ext cx="2" cy="416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6" name="Line 1083"/>
            <p:cNvSpPr>
              <a:spLocks noChangeShapeType="1"/>
            </p:cNvSpPr>
            <p:nvPr/>
          </p:nvSpPr>
          <p:spPr bwMode="auto">
            <a:xfrm flipH="1" flipV="1">
              <a:off x="1776" y="3467"/>
              <a:ext cx="0" cy="381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7" name="Line 1084"/>
            <p:cNvSpPr>
              <a:spLocks noChangeShapeType="1"/>
            </p:cNvSpPr>
            <p:nvPr/>
          </p:nvSpPr>
          <p:spPr bwMode="auto">
            <a:xfrm flipH="1" flipV="1">
              <a:off x="1824" y="3592"/>
              <a:ext cx="0" cy="257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8" name="Line 1085"/>
            <p:cNvSpPr>
              <a:spLocks noChangeShapeType="1"/>
            </p:cNvSpPr>
            <p:nvPr/>
          </p:nvSpPr>
          <p:spPr bwMode="auto">
            <a:xfrm flipV="1">
              <a:off x="1873" y="3733"/>
              <a:ext cx="0" cy="116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9" name="Line 1086"/>
            <p:cNvSpPr>
              <a:spLocks noChangeShapeType="1"/>
            </p:cNvSpPr>
            <p:nvPr/>
          </p:nvSpPr>
          <p:spPr bwMode="auto">
            <a:xfrm flipV="1">
              <a:off x="1920" y="3795"/>
              <a:ext cx="0" cy="53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0" name="Line 1087"/>
            <p:cNvSpPr>
              <a:spLocks noChangeShapeType="1"/>
            </p:cNvSpPr>
            <p:nvPr/>
          </p:nvSpPr>
          <p:spPr bwMode="auto">
            <a:xfrm flipV="1">
              <a:off x="1968" y="3820"/>
              <a:ext cx="0" cy="2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1" name="Freeform 1042"/>
            <p:cNvSpPr>
              <a:spLocks/>
            </p:cNvSpPr>
            <p:nvPr/>
          </p:nvSpPr>
          <p:spPr bwMode="auto">
            <a:xfrm>
              <a:off x="864" y="2832"/>
              <a:ext cx="1248" cy="1016"/>
            </a:xfrm>
            <a:custGeom>
              <a:avLst/>
              <a:gdLst>
                <a:gd name="T0" fmla="*/ 0 w 1776"/>
                <a:gd name="T1" fmla="*/ 17449 h 840"/>
                <a:gd name="T2" fmla="*/ 1 w 1776"/>
                <a:gd name="T3" fmla="*/ 15014 h 840"/>
                <a:gd name="T4" fmla="*/ 1 w 1776"/>
                <a:gd name="T5" fmla="*/ 399 h 840"/>
                <a:gd name="T6" fmla="*/ 1 w 1776"/>
                <a:gd name="T7" fmla="*/ 12597 h 840"/>
                <a:gd name="T8" fmla="*/ 1 w 1776"/>
                <a:gd name="T9" fmla="*/ 4069 h 840"/>
                <a:gd name="T10" fmla="*/ 1 w 1776"/>
                <a:gd name="T11" fmla="*/ 15014 h 840"/>
                <a:gd name="T12" fmla="*/ 2 w 1776"/>
                <a:gd name="T13" fmla="*/ 7713 h 840"/>
                <a:gd name="T14" fmla="*/ 3 w 1776"/>
                <a:gd name="T15" fmla="*/ 17449 h 840"/>
                <a:gd name="T16" fmla="*/ 3 w 1776"/>
                <a:gd name="T17" fmla="*/ 12597 h 840"/>
                <a:gd name="T18" fmla="*/ 4 w 1776"/>
                <a:gd name="T19" fmla="*/ 19894 h 840"/>
                <a:gd name="T20" fmla="*/ 4 w 1776"/>
                <a:gd name="T21" fmla="*/ 21105 h 8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840"/>
                <a:gd name="T35" fmla="*/ 1776 w 1776"/>
                <a:gd name="T36" fmla="*/ 840 h 8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840">
                  <a:moveTo>
                    <a:pt x="0" y="688"/>
                  </a:moveTo>
                  <a:cubicBezTo>
                    <a:pt x="72" y="696"/>
                    <a:pt x="144" y="704"/>
                    <a:pt x="192" y="592"/>
                  </a:cubicBezTo>
                  <a:cubicBezTo>
                    <a:pt x="240" y="480"/>
                    <a:pt x="256" y="32"/>
                    <a:pt x="288" y="16"/>
                  </a:cubicBezTo>
                  <a:cubicBezTo>
                    <a:pt x="320" y="0"/>
                    <a:pt x="344" y="472"/>
                    <a:pt x="384" y="496"/>
                  </a:cubicBezTo>
                  <a:cubicBezTo>
                    <a:pt x="424" y="520"/>
                    <a:pt x="488" y="144"/>
                    <a:pt x="528" y="160"/>
                  </a:cubicBezTo>
                  <a:cubicBezTo>
                    <a:pt x="568" y="176"/>
                    <a:pt x="576" y="568"/>
                    <a:pt x="624" y="592"/>
                  </a:cubicBezTo>
                  <a:cubicBezTo>
                    <a:pt x="672" y="616"/>
                    <a:pt x="760" y="288"/>
                    <a:pt x="816" y="304"/>
                  </a:cubicBezTo>
                  <a:cubicBezTo>
                    <a:pt x="872" y="320"/>
                    <a:pt x="888" y="656"/>
                    <a:pt x="960" y="688"/>
                  </a:cubicBezTo>
                  <a:cubicBezTo>
                    <a:pt x="1032" y="720"/>
                    <a:pt x="1160" y="480"/>
                    <a:pt x="1248" y="496"/>
                  </a:cubicBezTo>
                  <a:cubicBezTo>
                    <a:pt x="1336" y="512"/>
                    <a:pt x="1400" y="728"/>
                    <a:pt x="1488" y="784"/>
                  </a:cubicBezTo>
                  <a:cubicBezTo>
                    <a:pt x="1576" y="840"/>
                    <a:pt x="1676" y="836"/>
                    <a:pt x="1776" y="832"/>
                  </a:cubicBezTo>
                </a:path>
              </a:pathLst>
            </a:custGeom>
            <a:noFill/>
            <a:ln w="127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48" name="Group 1097"/>
          <p:cNvGrpSpPr>
            <a:grpSpLocks/>
          </p:cNvGrpSpPr>
          <p:nvPr/>
        </p:nvGrpSpPr>
        <p:grpSpPr bwMode="auto">
          <a:xfrm>
            <a:off x="4938713" y="4451350"/>
            <a:ext cx="2209800" cy="1739900"/>
            <a:chOff x="2976" y="2900"/>
            <a:chExt cx="1392" cy="1096"/>
          </a:xfrm>
        </p:grpSpPr>
        <p:sp>
          <p:nvSpPr>
            <p:cNvPr id="87056" name="Line 1051"/>
            <p:cNvSpPr>
              <a:spLocks noChangeShapeType="1"/>
            </p:cNvSpPr>
            <p:nvPr/>
          </p:nvSpPr>
          <p:spPr bwMode="auto">
            <a:xfrm flipV="1">
              <a:off x="2976" y="2948"/>
              <a:ext cx="0" cy="10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7" name="Text Box 1063"/>
            <p:cNvSpPr txBox="1">
              <a:spLocks noChangeArrowheads="1"/>
            </p:cNvSpPr>
            <p:nvPr/>
          </p:nvSpPr>
          <p:spPr bwMode="auto">
            <a:xfrm>
              <a:off x="3342" y="2900"/>
              <a:ext cx="10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unvoiced speech</a:t>
              </a:r>
            </a:p>
          </p:txBody>
        </p:sp>
        <p:sp>
          <p:nvSpPr>
            <p:cNvPr id="87058" name="Rectangle 1090"/>
            <p:cNvSpPr>
              <a:spLocks noChangeArrowheads="1"/>
            </p:cNvSpPr>
            <p:nvPr/>
          </p:nvSpPr>
          <p:spPr bwMode="auto">
            <a:xfrm>
              <a:off x="2988" y="3820"/>
              <a:ext cx="978" cy="16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059" name="Line 1091"/>
            <p:cNvSpPr>
              <a:spLocks noChangeShapeType="1"/>
            </p:cNvSpPr>
            <p:nvPr/>
          </p:nvSpPr>
          <p:spPr bwMode="auto">
            <a:xfrm>
              <a:off x="3942" y="3969"/>
              <a:ext cx="11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0" name="Freeform 1095"/>
            <p:cNvSpPr>
              <a:spLocks/>
            </p:cNvSpPr>
            <p:nvPr/>
          </p:nvSpPr>
          <p:spPr bwMode="auto">
            <a:xfrm>
              <a:off x="4033" y="3949"/>
              <a:ext cx="110" cy="47"/>
            </a:xfrm>
            <a:custGeom>
              <a:avLst/>
              <a:gdLst>
                <a:gd name="T0" fmla="*/ 0 w 240"/>
                <a:gd name="T1" fmla="*/ 0 h 120"/>
                <a:gd name="T2" fmla="*/ 0 w 240"/>
                <a:gd name="T3" fmla="*/ 0 h 120"/>
                <a:gd name="T4" fmla="*/ 0 w 240"/>
                <a:gd name="T5" fmla="*/ 0 h 120"/>
                <a:gd name="T6" fmla="*/ 0 w 240"/>
                <a:gd name="T7" fmla="*/ 0 h 120"/>
                <a:gd name="T8" fmla="*/ 0 w 240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20"/>
                <a:gd name="T17" fmla="*/ 240 w 240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20">
                  <a:moveTo>
                    <a:pt x="32" y="104"/>
                  </a:moveTo>
                  <a:cubicBezTo>
                    <a:pt x="0" y="88"/>
                    <a:pt x="16" y="16"/>
                    <a:pt x="32" y="8"/>
                  </a:cubicBezTo>
                  <a:cubicBezTo>
                    <a:pt x="48" y="0"/>
                    <a:pt x="96" y="40"/>
                    <a:pt x="128" y="56"/>
                  </a:cubicBezTo>
                  <a:cubicBezTo>
                    <a:pt x="160" y="72"/>
                    <a:pt x="240" y="96"/>
                    <a:pt x="224" y="104"/>
                  </a:cubicBezTo>
                  <a:cubicBezTo>
                    <a:pt x="208" y="112"/>
                    <a:pt x="64" y="120"/>
                    <a:pt x="32" y="104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1" name="Line 1052"/>
            <p:cNvSpPr>
              <a:spLocks noChangeShapeType="1"/>
            </p:cNvSpPr>
            <p:nvPr/>
          </p:nvSpPr>
          <p:spPr bwMode="auto">
            <a:xfrm>
              <a:off x="2976" y="3992"/>
              <a:ext cx="139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Freeform 1044"/>
            <p:cNvSpPr>
              <a:spLocks/>
            </p:cNvSpPr>
            <p:nvPr/>
          </p:nvSpPr>
          <p:spPr bwMode="auto">
            <a:xfrm>
              <a:off x="2976" y="2976"/>
              <a:ext cx="1248" cy="1016"/>
            </a:xfrm>
            <a:custGeom>
              <a:avLst/>
              <a:gdLst>
                <a:gd name="T0" fmla="*/ 0 w 1776"/>
                <a:gd name="T1" fmla="*/ 17449 h 840"/>
                <a:gd name="T2" fmla="*/ 1 w 1776"/>
                <a:gd name="T3" fmla="*/ 15014 h 840"/>
                <a:gd name="T4" fmla="*/ 1 w 1776"/>
                <a:gd name="T5" fmla="*/ 399 h 840"/>
                <a:gd name="T6" fmla="*/ 1 w 1776"/>
                <a:gd name="T7" fmla="*/ 12597 h 840"/>
                <a:gd name="T8" fmla="*/ 1 w 1776"/>
                <a:gd name="T9" fmla="*/ 4069 h 840"/>
                <a:gd name="T10" fmla="*/ 1 w 1776"/>
                <a:gd name="T11" fmla="*/ 15014 h 840"/>
                <a:gd name="T12" fmla="*/ 2 w 1776"/>
                <a:gd name="T13" fmla="*/ 7713 h 840"/>
                <a:gd name="T14" fmla="*/ 3 w 1776"/>
                <a:gd name="T15" fmla="*/ 17449 h 840"/>
                <a:gd name="T16" fmla="*/ 3 w 1776"/>
                <a:gd name="T17" fmla="*/ 12597 h 840"/>
                <a:gd name="T18" fmla="*/ 4 w 1776"/>
                <a:gd name="T19" fmla="*/ 19894 h 840"/>
                <a:gd name="T20" fmla="*/ 4 w 1776"/>
                <a:gd name="T21" fmla="*/ 21105 h 8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840"/>
                <a:gd name="T35" fmla="*/ 1776 w 1776"/>
                <a:gd name="T36" fmla="*/ 840 h 8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840">
                  <a:moveTo>
                    <a:pt x="0" y="688"/>
                  </a:moveTo>
                  <a:cubicBezTo>
                    <a:pt x="72" y="696"/>
                    <a:pt x="144" y="704"/>
                    <a:pt x="192" y="592"/>
                  </a:cubicBezTo>
                  <a:cubicBezTo>
                    <a:pt x="240" y="480"/>
                    <a:pt x="256" y="32"/>
                    <a:pt x="288" y="16"/>
                  </a:cubicBezTo>
                  <a:cubicBezTo>
                    <a:pt x="320" y="0"/>
                    <a:pt x="344" y="472"/>
                    <a:pt x="384" y="496"/>
                  </a:cubicBezTo>
                  <a:cubicBezTo>
                    <a:pt x="424" y="520"/>
                    <a:pt x="488" y="144"/>
                    <a:pt x="528" y="160"/>
                  </a:cubicBezTo>
                  <a:cubicBezTo>
                    <a:pt x="568" y="176"/>
                    <a:pt x="576" y="568"/>
                    <a:pt x="624" y="592"/>
                  </a:cubicBezTo>
                  <a:cubicBezTo>
                    <a:pt x="672" y="616"/>
                    <a:pt x="760" y="288"/>
                    <a:pt x="816" y="304"/>
                  </a:cubicBezTo>
                  <a:cubicBezTo>
                    <a:pt x="872" y="320"/>
                    <a:pt x="888" y="656"/>
                    <a:pt x="960" y="688"/>
                  </a:cubicBezTo>
                  <a:cubicBezTo>
                    <a:pt x="1032" y="720"/>
                    <a:pt x="1160" y="480"/>
                    <a:pt x="1248" y="496"/>
                  </a:cubicBezTo>
                  <a:cubicBezTo>
                    <a:pt x="1336" y="512"/>
                    <a:pt x="1400" y="728"/>
                    <a:pt x="1488" y="784"/>
                  </a:cubicBezTo>
                  <a:cubicBezTo>
                    <a:pt x="1576" y="840"/>
                    <a:pt x="1676" y="836"/>
                    <a:pt x="1776" y="832"/>
                  </a:cubicBezTo>
                </a:path>
              </a:pathLst>
            </a:custGeom>
            <a:solidFill>
              <a:schemeClr val="hlink"/>
            </a:solidFill>
            <a:ln w="12700">
              <a:solidFill>
                <a:srgbClr val="114F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3" name="Line 1096"/>
            <p:cNvSpPr>
              <a:spLocks noChangeShapeType="1"/>
            </p:cNvSpPr>
            <p:nvPr/>
          </p:nvSpPr>
          <p:spPr bwMode="auto">
            <a:xfrm>
              <a:off x="4094" y="3964"/>
              <a:ext cx="96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9" name="Line 1099"/>
          <p:cNvSpPr>
            <a:spLocks noChangeShapeType="1"/>
          </p:cNvSpPr>
          <p:nvPr/>
        </p:nvSpPr>
        <p:spPr bwMode="auto">
          <a:xfrm flipH="1">
            <a:off x="1714500" y="6257925"/>
            <a:ext cx="7620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Line 1100"/>
          <p:cNvSpPr>
            <a:spLocks noChangeShapeType="1"/>
          </p:cNvSpPr>
          <p:nvPr/>
        </p:nvSpPr>
        <p:spPr bwMode="auto">
          <a:xfrm>
            <a:off x="1863725" y="6257925"/>
            <a:ext cx="79375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Text Box 1101"/>
          <p:cNvSpPr txBox="1">
            <a:spLocks noChangeArrowheads="1"/>
          </p:cNvSpPr>
          <p:nvPr/>
        </p:nvSpPr>
        <p:spPr bwMode="auto">
          <a:xfrm>
            <a:off x="1747838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52" name="Text Box 1102"/>
          <p:cNvSpPr txBox="1">
            <a:spLocks noChangeArrowheads="1"/>
          </p:cNvSpPr>
          <p:nvPr/>
        </p:nvSpPr>
        <p:spPr bwMode="auto">
          <a:xfrm>
            <a:off x="1682750" y="6330950"/>
            <a:ext cx="423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dirty="0"/>
              <a:t>F0</a:t>
            </a:r>
            <a:endParaRPr lang="en-US" altLang="en-US" dirty="0"/>
          </a:p>
        </p:txBody>
      </p:sp>
      <p:sp>
        <p:nvSpPr>
          <p:cNvPr id="87053" name="Line 1103"/>
          <p:cNvSpPr>
            <a:spLocks noChangeShapeType="1"/>
          </p:cNvSpPr>
          <p:nvPr/>
        </p:nvSpPr>
        <p:spPr bwMode="auto">
          <a:xfrm flipV="1">
            <a:off x="1790700" y="6216650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Line 1104"/>
          <p:cNvSpPr>
            <a:spLocks noChangeShapeType="1"/>
          </p:cNvSpPr>
          <p:nvPr/>
        </p:nvSpPr>
        <p:spPr bwMode="auto">
          <a:xfrm flipV="1">
            <a:off x="1866900" y="6216650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AB72D1D-A544-49A5-86A4-48409443AD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Cylinder model(s)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789113"/>
            <a:ext cx="7772400" cy="411480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Rough model of throat and mouth </a:t>
            </a:r>
            <a:r>
              <a:rPr lang="en-US" altLang="en-US" dirty="0" smtClean="0"/>
              <a:t>cavity (without naval pathway)</a:t>
            </a: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With nasal </a:t>
            </a:r>
            <a:r>
              <a:rPr lang="en-US" altLang="en-US" dirty="0" smtClean="0"/>
              <a:t>pathway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                                                                              </a:t>
            </a:r>
            <a:r>
              <a:rPr lang="en-US" altLang="en-US" sz="1600" dirty="0" smtClean="0"/>
              <a:t>destructive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                                                                                                          interference</a:t>
            </a:r>
            <a:endParaRPr lang="en-US" altLang="en-US" sz="1600" dirty="0"/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977900" y="2754313"/>
            <a:ext cx="12192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Voice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Excitation</a:t>
            </a:r>
            <a:endParaRPr lang="en-US" altLang="en-US"/>
          </a:p>
        </p:txBody>
      </p:sp>
      <p:grpSp>
        <p:nvGrpSpPr>
          <p:cNvPr id="286744" name="Group 24"/>
          <p:cNvGrpSpPr>
            <a:grpSpLocks/>
          </p:cNvGrpSpPr>
          <p:nvPr/>
        </p:nvGrpSpPr>
        <p:grpSpPr bwMode="auto">
          <a:xfrm>
            <a:off x="2057400" y="3048000"/>
            <a:ext cx="1447800" cy="10274"/>
            <a:chOff x="1596" y="2424"/>
            <a:chExt cx="912" cy="10274"/>
          </a:xfrm>
        </p:grpSpPr>
        <p:sp>
          <p:nvSpPr>
            <p:cNvPr id="286728" name="Line 8"/>
            <p:cNvSpPr>
              <a:spLocks noChangeShapeType="1"/>
            </p:cNvSpPr>
            <p:nvPr/>
          </p:nvSpPr>
          <p:spPr bwMode="auto">
            <a:xfrm>
              <a:off x="1596" y="2424"/>
              <a:ext cx="912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29" name="Line 9"/>
            <p:cNvSpPr>
              <a:spLocks noChangeShapeType="1"/>
            </p:cNvSpPr>
            <p:nvPr/>
          </p:nvSpPr>
          <p:spPr bwMode="auto">
            <a:xfrm>
              <a:off x="2037" y="2424"/>
              <a:ext cx="111" cy="10274"/>
            </a:xfrm>
            <a:prstGeom prst="line">
              <a:avLst/>
            </a:prstGeom>
            <a:noFill/>
            <a:ln w="5715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6" name="Oval 46"/>
          <p:cNvSpPr>
            <a:spLocks noChangeArrowheads="1"/>
          </p:cNvSpPr>
          <p:nvPr/>
        </p:nvSpPr>
        <p:spPr bwMode="auto">
          <a:xfrm>
            <a:off x="4459288" y="5387975"/>
            <a:ext cx="104775" cy="42545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8" name="Oval 48"/>
          <p:cNvSpPr>
            <a:spLocks noChangeArrowheads="1"/>
          </p:cNvSpPr>
          <p:nvPr/>
        </p:nvSpPr>
        <p:spPr bwMode="auto">
          <a:xfrm>
            <a:off x="3200400" y="5381625"/>
            <a:ext cx="104775" cy="41751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9" name="Line 49"/>
          <p:cNvSpPr>
            <a:spLocks noChangeShapeType="1"/>
          </p:cNvSpPr>
          <p:nvPr/>
        </p:nvSpPr>
        <p:spPr bwMode="auto">
          <a:xfrm flipV="1">
            <a:off x="3262313" y="5381625"/>
            <a:ext cx="795337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0" name="Line 50"/>
          <p:cNvSpPr>
            <a:spLocks noChangeShapeType="1"/>
          </p:cNvSpPr>
          <p:nvPr/>
        </p:nvSpPr>
        <p:spPr bwMode="auto">
          <a:xfrm>
            <a:off x="3252788" y="5792788"/>
            <a:ext cx="1268412" cy="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1" name="Oval 51"/>
          <p:cNvSpPr>
            <a:spLocks noChangeArrowheads="1"/>
          </p:cNvSpPr>
          <p:nvPr/>
        </p:nvSpPr>
        <p:spPr bwMode="auto">
          <a:xfrm>
            <a:off x="5359400" y="5211763"/>
            <a:ext cx="138113" cy="763587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2" name="Rectangle 52"/>
          <p:cNvSpPr>
            <a:spLocks noChangeArrowheads="1"/>
          </p:cNvSpPr>
          <p:nvPr/>
        </p:nvSpPr>
        <p:spPr bwMode="auto">
          <a:xfrm>
            <a:off x="5326063" y="5199063"/>
            <a:ext cx="96837" cy="781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3" name="Oval 53"/>
          <p:cNvSpPr>
            <a:spLocks noChangeArrowheads="1"/>
          </p:cNvSpPr>
          <p:nvPr/>
        </p:nvSpPr>
        <p:spPr bwMode="auto">
          <a:xfrm>
            <a:off x="4460875" y="5211763"/>
            <a:ext cx="139700" cy="763587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4" name="Line 54"/>
          <p:cNvSpPr>
            <a:spLocks noChangeShapeType="1"/>
          </p:cNvSpPr>
          <p:nvPr/>
        </p:nvSpPr>
        <p:spPr bwMode="auto">
          <a:xfrm>
            <a:off x="4533900" y="5216525"/>
            <a:ext cx="9064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5" name="Line 55"/>
          <p:cNvSpPr>
            <a:spLocks noChangeShapeType="1"/>
          </p:cNvSpPr>
          <p:nvPr/>
        </p:nvSpPr>
        <p:spPr bwMode="auto">
          <a:xfrm>
            <a:off x="4522788" y="5986463"/>
            <a:ext cx="9048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6" name="Oval 56"/>
          <p:cNvSpPr>
            <a:spLocks noChangeArrowheads="1"/>
          </p:cNvSpPr>
          <p:nvPr/>
        </p:nvSpPr>
        <p:spPr bwMode="auto">
          <a:xfrm>
            <a:off x="5402263" y="5462588"/>
            <a:ext cx="104775" cy="274637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7" name="Oval 57"/>
          <p:cNvSpPr>
            <a:spLocks noChangeArrowheads="1"/>
          </p:cNvSpPr>
          <p:nvPr/>
        </p:nvSpPr>
        <p:spPr bwMode="auto">
          <a:xfrm>
            <a:off x="6096000" y="5465763"/>
            <a:ext cx="90488" cy="2667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8" name="Rectangle 58"/>
          <p:cNvSpPr>
            <a:spLocks noChangeArrowheads="1"/>
          </p:cNvSpPr>
          <p:nvPr/>
        </p:nvSpPr>
        <p:spPr bwMode="auto">
          <a:xfrm>
            <a:off x="6073775" y="5459413"/>
            <a:ext cx="71438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9" name="Line 59"/>
          <p:cNvSpPr>
            <a:spLocks noChangeShapeType="1"/>
          </p:cNvSpPr>
          <p:nvPr/>
        </p:nvSpPr>
        <p:spPr bwMode="auto">
          <a:xfrm>
            <a:off x="5454650" y="5732463"/>
            <a:ext cx="6842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0" name="Line 60"/>
          <p:cNvSpPr>
            <a:spLocks noChangeShapeType="1"/>
          </p:cNvSpPr>
          <p:nvPr/>
        </p:nvSpPr>
        <p:spPr bwMode="auto">
          <a:xfrm flipV="1">
            <a:off x="5462588" y="5461000"/>
            <a:ext cx="688975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2" name="Oval 62"/>
          <p:cNvSpPr>
            <a:spLocks noChangeArrowheads="1"/>
          </p:cNvSpPr>
          <p:nvPr/>
        </p:nvSpPr>
        <p:spPr bwMode="auto">
          <a:xfrm>
            <a:off x="5126038" y="4368800"/>
            <a:ext cx="103187" cy="474663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3" name="Rectangle 63"/>
          <p:cNvSpPr>
            <a:spLocks noChangeArrowheads="1"/>
          </p:cNvSpPr>
          <p:nvPr/>
        </p:nvSpPr>
        <p:spPr bwMode="auto">
          <a:xfrm>
            <a:off x="5100638" y="4357688"/>
            <a:ext cx="82550" cy="500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4" name="Oval 64"/>
          <p:cNvSpPr>
            <a:spLocks noChangeArrowheads="1"/>
          </p:cNvSpPr>
          <p:nvPr/>
        </p:nvSpPr>
        <p:spPr bwMode="auto">
          <a:xfrm>
            <a:off x="4476750" y="4368800"/>
            <a:ext cx="103188" cy="466725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5" name="Line 65"/>
          <p:cNvSpPr>
            <a:spLocks noChangeShapeType="1"/>
          </p:cNvSpPr>
          <p:nvPr/>
        </p:nvSpPr>
        <p:spPr bwMode="auto">
          <a:xfrm>
            <a:off x="4533900" y="4368800"/>
            <a:ext cx="6667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6" name="Line 66"/>
          <p:cNvSpPr>
            <a:spLocks noChangeShapeType="1"/>
          </p:cNvSpPr>
          <p:nvPr/>
        </p:nvSpPr>
        <p:spPr bwMode="auto">
          <a:xfrm>
            <a:off x="4530725" y="4840288"/>
            <a:ext cx="6667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2" name="Oval 82"/>
          <p:cNvSpPr>
            <a:spLocks noChangeArrowheads="1"/>
          </p:cNvSpPr>
          <p:nvPr/>
        </p:nvSpPr>
        <p:spPr bwMode="auto">
          <a:xfrm rot="-5400000">
            <a:off x="4239419" y="5153819"/>
            <a:ext cx="103187" cy="466725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4" name="Line 84"/>
          <p:cNvSpPr>
            <a:spLocks noChangeShapeType="1"/>
          </p:cNvSpPr>
          <p:nvPr/>
        </p:nvSpPr>
        <p:spPr bwMode="auto">
          <a:xfrm rot="5400000" flipH="1">
            <a:off x="4345781" y="5020469"/>
            <a:ext cx="3651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5" name="Line 85"/>
          <p:cNvSpPr>
            <a:spLocks noChangeShapeType="1"/>
          </p:cNvSpPr>
          <p:nvPr/>
        </p:nvSpPr>
        <p:spPr bwMode="auto">
          <a:xfrm flipV="1">
            <a:off x="4057650" y="4648200"/>
            <a:ext cx="0" cy="739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7" name="Line 87"/>
          <p:cNvSpPr>
            <a:spLocks noChangeShapeType="1"/>
          </p:cNvSpPr>
          <p:nvPr/>
        </p:nvSpPr>
        <p:spPr bwMode="auto">
          <a:xfrm flipV="1">
            <a:off x="4057650" y="4357688"/>
            <a:ext cx="463550" cy="2905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08" name="Group 88"/>
          <p:cNvGrpSpPr>
            <a:grpSpLocks/>
          </p:cNvGrpSpPr>
          <p:nvPr/>
        </p:nvGrpSpPr>
        <p:grpSpPr bwMode="auto">
          <a:xfrm>
            <a:off x="3590925" y="2266950"/>
            <a:ext cx="3498850" cy="1517650"/>
            <a:chOff x="2262" y="1428"/>
            <a:chExt cx="2204" cy="956"/>
          </a:xfrm>
        </p:grpSpPr>
        <p:sp>
          <p:nvSpPr>
            <p:cNvPr id="286749" name="Oval 29"/>
            <p:cNvSpPr>
              <a:spLocks noChangeArrowheads="1"/>
            </p:cNvSpPr>
            <p:nvPr/>
          </p:nvSpPr>
          <p:spPr bwMode="auto">
            <a:xfrm>
              <a:off x="2885" y="1670"/>
              <a:ext cx="96" cy="514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52" name="Rectangle 32"/>
            <p:cNvSpPr>
              <a:spLocks noChangeArrowheads="1"/>
            </p:cNvSpPr>
            <p:nvPr/>
          </p:nvSpPr>
          <p:spPr bwMode="auto">
            <a:xfrm>
              <a:off x="2861" y="1648"/>
              <a:ext cx="77" cy="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0" name="Oval 10"/>
            <p:cNvSpPr>
              <a:spLocks noChangeArrowheads="1"/>
            </p:cNvSpPr>
            <p:nvPr/>
          </p:nvSpPr>
          <p:spPr bwMode="auto">
            <a:xfrm>
              <a:off x="2262" y="1672"/>
              <a:ext cx="96" cy="512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1" name="Line 11"/>
            <p:cNvSpPr>
              <a:spLocks noChangeShapeType="1"/>
            </p:cNvSpPr>
            <p:nvPr/>
          </p:nvSpPr>
          <p:spPr bwMode="auto">
            <a:xfrm flipV="1">
              <a:off x="2309" y="1669"/>
              <a:ext cx="623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2" name="Line 12"/>
            <p:cNvSpPr>
              <a:spLocks noChangeShapeType="1"/>
            </p:cNvSpPr>
            <p:nvPr/>
          </p:nvSpPr>
          <p:spPr bwMode="auto">
            <a:xfrm>
              <a:off x="2314" y="218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54" name="Oval 34"/>
            <p:cNvSpPr>
              <a:spLocks noChangeArrowheads="1"/>
            </p:cNvSpPr>
            <p:nvPr/>
          </p:nvSpPr>
          <p:spPr bwMode="auto">
            <a:xfrm>
              <a:off x="3712" y="1444"/>
              <a:ext cx="127" cy="93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56" name="Rectangle 36"/>
            <p:cNvSpPr>
              <a:spLocks noChangeArrowheads="1"/>
            </p:cNvSpPr>
            <p:nvPr/>
          </p:nvSpPr>
          <p:spPr bwMode="auto">
            <a:xfrm>
              <a:off x="3682" y="1428"/>
              <a:ext cx="88" cy="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5" name="Oval 15"/>
            <p:cNvSpPr>
              <a:spLocks noChangeArrowheads="1"/>
            </p:cNvSpPr>
            <p:nvPr/>
          </p:nvSpPr>
          <p:spPr bwMode="auto">
            <a:xfrm>
              <a:off x="2894" y="1444"/>
              <a:ext cx="127" cy="93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6" name="Line 16"/>
            <p:cNvSpPr>
              <a:spLocks noChangeShapeType="1"/>
            </p:cNvSpPr>
            <p:nvPr/>
          </p:nvSpPr>
          <p:spPr bwMode="auto">
            <a:xfrm>
              <a:off x="2960" y="1450"/>
              <a:ext cx="82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7" name="Line 17"/>
            <p:cNvSpPr>
              <a:spLocks noChangeShapeType="1"/>
            </p:cNvSpPr>
            <p:nvPr/>
          </p:nvSpPr>
          <p:spPr bwMode="auto">
            <a:xfrm>
              <a:off x="2950" y="2374"/>
              <a:ext cx="8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9" name="Oval 19"/>
            <p:cNvSpPr>
              <a:spLocks noChangeArrowheads="1"/>
            </p:cNvSpPr>
            <p:nvPr/>
          </p:nvSpPr>
          <p:spPr bwMode="auto">
            <a:xfrm>
              <a:off x="3751" y="1751"/>
              <a:ext cx="96" cy="33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2" name="Oval 42"/>
            <p:cNvSpPr>
              <a:spLocks noChangeArrowheads="1"/>
            </p:cNvSpPr>
            <p:nvPr/>
          </p:nvSpPr>
          <p:spPr bwMode="auto">
            <a:xfrm>
              <a:off x="4384" y="1755"/>
              <a:ext cx="82" cy="326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3" name="Rectangle 43"/>
            <p:cNvSpPr>
              <a:spLocks noChangeArrowheads="1"/>
            </p:cNvSpPr>
            <p:nvPr/>
          </p:nvSpPr>
          <p:spPr bwMode="auto">
            <a:xfrm>
              <a:off x="4364" y="1747"/>
              <a:ext cx="65" cy="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0" name="Line 20"/>
            <p:cNvSpPr>
              <a:spLocks noChangeShapeType="1"/>
            </p:cNvSpPr>
            <p:nvPr/>
          </p:nvSpPr>
          <p:spPr bwMode="auto">
            <a:xfrm flipV="1">
              <a:off x="3807" y="1749"/>
              <a:ext cx="627" cy="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1" name="Line 21"/>
            <p:cNvSpPr>
              <a:spLocks noChangeShapeType="1"/>
            </p:cNvSpPr>
            <p:nvPr/>
          </p:nvSpPr>
          <p:spPr bwMode="auto">
            <a:xfrm>
              <a:off x="3799" y="208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16" name="Text Box 96"/>
          <p:cNvSpPr txBox="1">
            <a:spLocks noChangeArrowheads="1"/>
          </p:cNvSpPr>
          <p:nvPr/>
        </p:nvSpPr>
        <p:spPr bwMode="auto">
          <a:xfrm>
            <a:off x="1130300" y="5260975"/>
            <a:ext cx="1219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Voice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Excitation</a:t>
            </a:r>
            <a:endParaRPr lang="en-US" altLang="en-US"/>
          </a:p>
        </p:txBody>
      </p:sp>
      <p:grpSp>
        <p:nvGrpSpPr>
          <p:cNvPr id="286817" name="Group 97"/>
          <p:cNvGrpSpPr>
            <a:grpSpLocks/>
          </p:cNvGrpSpPr>
          <p:nvPr/>
        </p:nvGrpSpPr>
        <p:grpSpPr bwMode="auto">
          <a:xfrm>
            <a:off x="2286000" y="5543550"/>
            <a:ext cx="876300" cy="74613"/>
            <a:chOff x="1596" y="2424"/>
            <a:chExt cx="912" cy="0"/>
          </a:xfrm>
        </p:grpSpPr>
        <p:sp>
          <p:nvSpPr>
            <p:cNvPr id="286818" name="Line 98"/>
            <p:cNvSpPr>
              <a:spLocks noChangeShapeType="1"/>
            </p:cNvSpPr>
            <p:nvPr/>
          </p:nvSpPr>
          <p:spPr bwMode="auto">
            <a:xfrm>
              <a:off x="1596" y="2424"/>
              <a:ext cx="912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9" name="Line 99"/>
            <p:cNvSpPr>
              <a:spLocks noChangeShapeType="1"/>
            </p:cNvSpPr>
            <p:nvPr/>
          </p:nvSpPr>
          <p:spPr bwMode="auto">
            <a:xfrm>
              <a:off x="2016" y="2424"/>
              <a:ext cx="132" cy="0"/>
            </a:xfrm>
            <a:prstGeom prst="line">
              <a:avLst/>
            </a:prstGeom>
            <a:noFill/>
            <a:ln w="5715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24"/>
          <p:cNvGrpSpPr>
            <a:grpSpLocks/>
          </p:cNvGrpSpPr>
          <p:nvPr/>
        </p:nvGrpSpPr>
        <p:grpSpPr bwMode="auto">
          <a:xfrm>
            <a:off x="7096125" y="3015501"/>
            <a:ext cx="1447800" cy="10274"/>
            <a:chOff x="1596" y="2424"/>
            <a:chExt cx="912" cy="10274"/>
          </a:xfrm>
        </p:grpSpPr>
        <p:sp>
          <p:nvSpPr>
            <p:cNvPr id="55" name="Line 8"/>
            <p:cNvSpPr>
              <a:spLocks noChangeShapeType="1"/>
            </p:cNvSpPr>
            <p:nvPr/>
          </p:nvSpPr>
          <p:spPr bwMode="auto">
            <a:xfrm>
              <a:off x="1596" y="2424"/>
              <a:ext cx="912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2037" y="2424"/>
              <a:ext cx="111" cy="10274"/>
            </a:xfrm>
            <a:prstGeom prst="line">
              <a:avLst/>
            </a:prstGeom>
            <a:noFill/>
            <a:ln w="5715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 rot="19525452">
            <a:off x="6138861" y="5391096"/>
            <a:ext cx="700088" cy="10274"/>
            <a:chOff x="6210104" y="5593976"/>
            <a:chExt cx="700088" cy="10274"/>
          </a:xfrm>
        </p:grpSpPr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6210104" y="5593976"/>
              <a:ext cx="700088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>
              <a:off x="6478677" y="5593976"/>
              <a:ext cx="176213" cy="10274"/>
            </a:xfrm>
            <a:prstGeom prst="line">
              <a:avLst/>
            </a:prstGeom>
            <a:noFill/>
            <a:ln w="5715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Line 8"/>
          <p:cNvSpPr>
            <a:spLocks noChangeShapeType="1"/>
          </p:cNvSpPr>
          <p:nvPr/>
        </p:nvSpPr>
        <p:spPr bwMode="auto">
          <a:xfrm rot="1821796" flipV="1">
            <a:off x="5241836" y="4670901"/>
            <a:ext cx="1568963" cy="280239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rot="1821796">
            <a:off x="5965381" y="4804002"/>
            <a:ext cx="116948" cy="2109"/>
          </a:xfrm>
          <a:prstGeom prst="line">
            <a:avLst/>
          </a:prstGeom>
          <a:noFill/>
          <a:ln w="57150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76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Formant frequencies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658100" cy="43243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Peterson - Barney data (note the “vowel triangle”)</a:t>
            </a:r>
          </a:p>
        </p:txBody>
      </p:sp>
      <p:pic>
        <p:nvPicPr>
          <p:cNvPr id="88068" name="Picture 7" descr="D:\lectures\voice\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11326"/>
            <a:ext cx="5414963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Line 8"/>
          <p:cNvSpPr>
            <a:spLocks noChangeShapeType="1"/>
          </p:cNvSpPr>
          <p:nvPr/>
        </p:nvSpPr>
        <p:spPr bwMode="auto">
          <a:xfrm flipH="1" flipV="1">
            <a:off x="2286000" y="3124200"/>
            <a:ext cx="1828800" cy="23129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Line 9"/>
          <p:cNvSpPr>
            <a:spLocks noChangeShapeType="1"/>
          </p:cNvSpPr>
          <p:nvPr/>
        </p:nvSpPr>
        <p:spPr bwMode="auto">
          <a:xfrm>
            <a:off x="2286000" y="3124200"/>
            <a:ext cx="0" cy="27622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Line 10"/>
          <p:cNvSpPr>
            <a:spLocks noChangeShapeType="1"/>
          </p:cNvSpPr>
          <p:nvPr/>
        </p:nvSpPr>
        <p:spPr bwMode="auto">
          <a:xfrm flipV="1">
            <a:off x="2286000" y="5437188"/>
            <a:ext cx="1828800" cy="449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069F8A40-1FEA-442D-8C1C-FB3457CF1B7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3" name="TextBox 8"/>
          <p:cNvSpPr txBox="1">
            <a:spLocks noChangeArrowheads="1"/>
          </p:cNvSpPr>
          <p:nvPr/>
        </p:nvSpPr>
        <p:spPr bwMode="auto">
          <a:xfrm>
            <a:off x="6637338" y="5991225"/>
            <a:ext cx="61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f</a:t>
            </a:r>
            <a:r>
              <a:rPr lang="en-US" altLang="en-US" sz="2000" baseline="-25000"/>
              <a:t>1</a:t>
            </a:r>
          </a:p>
        </p:txBody>
      </p:sp>
      <p:sp>
        <p:nvSpPr>
          <p:cNvPr id="88074" name="TextBox 9"/>
          <p:cNvSpPr txBox="1">
            <a:spLocks noChangeArrowheads="1"/>
          </p:cNvSpPr>
          <p:nvPr/>
        </p:nvSpPr>
        <p:spPr bwMode="auto">
          <a:xfrm>
            <a:off x="688975" y="1776413"/>
            <a:ext cx="61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f</a:t>
            </a:r>
            <a:r>
              <a:rPr lang="en-US" altLang="en-US" sz="2000" baseline="-250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3634" y="2623930"/>
            <a:ext cx="1500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AE = </a:t>
            </a:r>
            <a:r>
              <a:rPr lang="en-US" sz="1800" dirty="0" smtClean="0">
                <a:latin typeface="+mn-lt"/>
              </a:rPr>
              <a:t>hat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AH = </a:t>
            </a:r>
            <a:r>
              <a:rPr lang="en-US" sz="1800" dirty="0" smtClean="0">
                <a:latin typeface="+mn-lt"/>
              </a:rPr>
              <a:t>hut</a:t>
            </a:r>
          </a:p>
          <a:p>
            <a:r>
              <a:rPr lang="en-US" sz="1800" dirty="0" smtClean="0">
                <a:latin typeface="+mn-lt"/>
              </a:rPr>
              <a:t>AO = ought</a:t>
            </a:r>
          </a:p>
          <a:p>
            <a:r>
              <a:rPr lang="en-US" sz="1800" dirty="0" smtClean="0">
                <a:latin typeface="+mn-lt"/>
              </a:rPr>
              <a:t>EH = head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ER = hurt</a:t>
            </a:r>
          </a:p>
          <a:p>
            <a:r>
              <a:rPr lang="en-US" sz="1800" dirty="0">
                <a:latin typeface="+mn-lt"/>
              </a:rPr>
              <a:t>IH = </a:t>
            </a:r>
            <a:r>
              <a:rPr lang="en-US" sz="1800" dirty="0" smtClean="0">
                <a:latin typeface="+mn-lt"/>
              </a:rPr>
              <a:t>hit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IY = </a:t>
            </a:r>
            <a:r>
              <a:rPr lang="en-US" sz="1800" dirty="0" smtClean="0">
                <a:latin typeface="+mn-lt"/>
              </a:rPr>
              <a:t>heat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UH = hood</a:t>
            </a:r>
          </a:p>
          <a:p>
            <a:r>
              <a:rPr lang="en-US" sz="1800" dirty="0">
                <a:latin typeface="+mn-lt"/>
              </a:rPr>
              <a:t>UW = </a:t>
            </a:r>
            <a:r>
              <a:rPr lang="en-US" sz="1800" dirty="0" smtClean="0">
                <a:latin typeface="+mn-lt"/>
              </a:rPr>
              <a:t>who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Sonograms</a:t>
            </a:r>
          </a:p>
        </p:txBody>
      </p:sp>
      <p:pic>
        <p:nvPicPr>
          <p:cNvPr id="89091" name="Picture 4" descr="D:\lectures\voice\s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" y="1163045"/>
            <a:ext cx="7964488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F897C4-CFD8-465B-BE57-08E4996B469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450056" y="5751239"/>
            <a:ext cx="7658100" cy="93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en-US" b="0" kern="0" dirty="0" smtClean="0">
                <a:solidFill>
                  <a:srgbClr val="002060"/>
                </a:solidFill>
              </a:rPr>
              <a:t>Which sounds are voiced?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 smtClean="0">
                <a:solidFill>
                  <a:srgbClr val="002060"/>
                </a:solidFill>
              </a:rPr>
              <a:t>Where is the pitch? 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 smtClean="0">
                <a:solidFill>
                  <a:srgbClr val="002060"/>
                </a:solidFill>
              </a:rPr>
              <a:t>Where are the formants?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b="0" kern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4256" y="165100"/>
            <a:ext cx="809063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Simple model for speech generation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38300"/>
            <a:ext cx="7700962" cy="4324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486400" y="3354388"/>
            <a:ext cx="1600200" cy="1066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solidFill>
                  <a:schemeClr val="bg2"/>
                </a:solidFill>
              </a:rPr>
              <a:t>synthesis</a:t>
            </a:r>
            <a:endParaRPr lang="en-US" altLang="en-US" sz="2000" dirty="0">
              <a:solidFill>
                <a:schemeClr val="bg2"/>
              </a:solidFill>
            </a:endParaRPr>
          </a:p>
          <a:p>
            <a:pPr algn="ctr" eaLnBrk="1" hangingPunct="1"/>
            <a:r>
              <a:rPr lang="en-US" altLang="en-US" sz="2000" dirty="0">
                <a:solidFill>
                  <a:schemeClr val="bg2"/>
                </a:solidFill>
              </a:rPr>
              <a:t>filter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1066800" y="4572000"/>
            <a:ext cx="1924050" cy="7096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White Noise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Generator</a:t>
            </a:r>
          </a:p>
        </p:txBody>
      </p:sp>
      <p:sp>
        <p:nvSpPr>
          <p:cNvPr id="90118" name="Line 7"/>
          <p:cNvSpPr>
            <a:spLocks noChangeShapeType="1"/>
          </p:cNvSpPr>
          <p:nvPr/>
        </p:nvSpPr>
        <p:spPr bwMode="auto">
          <a:xfrm>
            <a:off x="2990850" y="5029200"/>
            <a:ext cx="7556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 flipV="1">
            <a:off x="3733800" y="4292600"/>
            <a:ext cx="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Text Box 5"/>
          <p:cNvSpPr txBox="1">
            <a:spLocks noChangeArrowheads="1"/>
          </p:cNvSpPr>
          <p:nvPr/>
        </p:nvSpPr>
        <p:spPr bwMode="auto">
          <a:xfrm>
            <a:off x="1079500" y="1638300"/>
            <a:ext cx="1924050" cy="710259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Pulse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chemeClr val="bg2"/>
                </a:solidFill>
              </a:rPr>
              <a:t>Generator</a:t>
            </a:r>
          </a:p>
        </p:txBody>
      </p:sp>
      <p:sp>
        <p:nvSpPr>
          <p:cNvPr id="90121" name="Line 8"/>
          <p:cNvSpPr>
            <a:spLocks noChangeShapeType="1"/>
          </p:cNvSpPr>
          <p:nvPr/>
        </p:nvSpPr>
        <p:spPr bwMode="auto">
          <a:xfrm>
            <a:off x="3003550" y="2093913"/>
            <a:ext cx="742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3746500" y="2081213"/>
            <a:ext cx="0" cy="762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Freeform 11"/>
          <p:cNvSpPr>
            <a:spLocks/>
          </p:cNvSpPr>
          <p:nvPr/>
        </p:nvSpPr>
        <p:spPr bwMode="auto">
          <a:xfrm>
            <a:off x="3746500" y="2970213"/>
            <a:ext cx="673100" cy="915987"/>
          </a:xfrm>
          <a:custGeom>
            <a:avLst/>
            <a:gdLst>
              <a:gd name="T0" fmla="*/ 0 w 288"/>
              <a:gd name="T1" fmla="*/ 0 h 312"/>
              <a:gd name="T2" fmla="*/ 2147483647 w 288"/>
              <a:gd name="T3" fmla="*/ 2147483647 h 312"/>
              <a:gd name="T4" fmla="*/ 0 60000 65536"/>
              <a:gd name="T5" fmla="*/ 0 60000 65536"/>
              <a:gd name="T6" fmla="*/ 0 w 288"/>
              <a:gd name="T7" fmla="*/ 0 h 312"/>
              <a:gd name="T8" fmla="*/ 288 w 288"/>
              <a:gd name="T9" fmla="*/ 312 h 3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312">
                <a:moveTo>
                  <a:pt x="0" y="0"/>
                </a:moveTo>
                <a:lnTo>
                  <a:pt x="288" y="312"/>
                </a:ln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Oval 14"/>
          <p:cNvSpPr>
            <a:spLocks noChangeArrowheads="1"/>
          </p:cNvSpPr>
          <p:nvPr/>
        </p:nvSpPr>
        <p:spPr bwMode="auto">
          <a:xfrm>
            <a:off x="3657600" y="4267200"/>
            <a:ext cx="152400" cy="15398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5" name="Oval 15"/>
          <p:cNvSpPr>
            <a:spLocks noChangeArrowheads="1"/>
          </p:cNvSpPr>
          <p:nvPr/>
        </p:nvSpPr>
        <p:spPr bwMode="auto">
          <a:xfrm>
            <a:off x="3670300" y="281781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4419600" y="3886200"/>
            <a:ext cx="106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Text Box 17"/>
          <p:cNvSpPr txBox="1">
            <a:spLocks noChangeArrowheads="1"/>
          </p:cNvSpPr>
          <p:nvPr/>
        </p:nvSpPr>
        <p:spPr bwMode="auto">
          <a:xfrm>
            <a:off x="3043238" y="3375025"/>
            <a:ext cx="11017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U/V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switch</a:t>
            </a:r>
            <a:endParaRPr lang="en-US" altLang="en-US" sz="2000"/>
          </a:p>
        </p:txBody>
      </p:sp>
      <p:sp>
        <p:nvSpPr>
          <p:cNvPr id="90128" name="Line 18"/>
          <p:cNvSpPr>
            <a:spLocks noChangeShapeType="1"/>
          </p:cNvSpPr>
          <p:nvPr/>
        </p:nvSpPr>
        <p:spPr bwMode="auto">
          <a:xfrm>
            <a:off x="7086600" y="3886200"/>
            <a:ext cx="106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Line 21"/>
          <p:cNvSpPr>
            <a:spLocks noChangeShapeType="1"/>
          </p:cNvSpPr>
          <p:nvPr/>
        </p:nvSpPr>
        <p:spPr bwMode="auto">
          <a:xfrm>
            <a:off x="3200400" y="2093913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Line 22"/>
          <p:cNvSpPr>
            <a:spLocks noChangeShapeType="1"/>
          </p:cNvSpPr>
          <p:nvPr/>
        </p:nvSpPr>
        <p:spPr bwMode="auto">
          <a:xfrm>
            <a:off x="3200400" y="5029200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Line 23"/>
          <p:cNvSpPr>
            <a:spLocks noChangeShapeType="1"/>
          </p:cNvSpPr>
          <p:nvPr/>
        </p:nvSpPr>
        <p:spPr bwMode="auto">
          <a:xfrm>
            <a:off x="4864100" y="3886200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24"/>
          <p:cNvSpPr>
            <a:spLocks noChangeShapeType="1"/>
          </p:cNvSpPr>
          <p:nvPr/>
        </p:nvSpPr>
        <p:spPr bwMode="auto">
          <a:xfrm>
            <a:off x="7467600" y="3886200"/>
            <a:ext cx="228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TextBox 20"/>
          <p:cNvSpPr txBox="1">
            <a:spLocks noChangeArrowheads="1"/>
          </p:cNvSpPr>
          <p:nvPr/>
        </p:nvSpPr>
        <p:spPr bwMode="auto">
          <a:xfrm>
            <a:off x="4694237" y="3262312"/>
            <a:ext cx="736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G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6773A0B-A626-4382-8A7E-B334ED9CC98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8166100" y="3555999"/>
            <a:ext cx="736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/>
              <a:t>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19075"/>
            <a:ext cx="1866900" cy="51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7" y="5182354"/>
            <a:ext cx="1728091" cy="792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044" y="2592206"/>
            <a:ext cx="1529556" cy="7494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8727" y="1224597"/>
                <a:ext cx="8266670" cy="5313406"/>
              </a:xfrm>
            </p:spPr>
            <p:txBody>
              <a:bodyPr/>
              <a:lstStyle/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 smtClean="0"/>
                  <a:t>E</a:t>
                </a:r>
                <a:r>
                  <a:rPr lang="el-GR" b="1" baseline="-25000" dirty="0"/>
                  <a:t>δ</a:t>
                </a:r>
                <a:r>
                  <a:rPr lang="en-US" b="1" baseline="-25000" dirty="0"/>
                  <a:t>  </a:t>
                </a:r>
                <a:r>
                  <a:rPr lang="en-US" dirty="0" smtClean="0"/>
                  <a:t>=  E</a:t>
                </a:r>
                <a:r>
                  <a:rPr lang="en-US" b="1" baseline="-25000" dirty="0" smtClean="0"/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– 2 </a:t>
                </a:r>
                <a:r>
                  <a:rPr lang="en-US" dirty="0" err="1"/>
                  <a:t>C</a:t>
                </a:r>
                <a:r>
                  <a:rPr lang="en-US" sz="2400" b="1" baseline="-25000" dirty="0" err="1"/>
                  <a:t>xy</a:t>
                </a:r>
                <a:r>
                  <a:rPr lang="en-US" dirty="0"/>
                  <a:t> + </a:t>
                </a:r>
                <a:r>
                  <a:rPr lang="en-US" dirty="0" err="1"/>
                  <a:t>E</a:t>
                </a:r>
                <a:r>
                  <a:rPr lang="en-US" b="1" baseline="-25000" dirty="0" err="1"/>
                  <a:t>y</a:t>
                </a:r>
                <a:endParaRPr lang="en-US" b="1" baseline="-25000" dirty="0"/>
              </a:p>
              <a:p>
                <a:pPr marL="0" indent="0" defTabSz="358775">
                  <a:buNone/>
                </a:pPr>
                <a:r>
                  <a:rPr lang="en-US" dirty="0" smtClean="0"/>
                  <a:t>	where </a:t>
                </a:r>
                <a:r>
                  <a:rPr lang="en-US" dirty="0"/>
                  <a:t>E</a:t>
                </a:r>
                <a:r>
                  <a:rPr lang="en-US" b="1" baseline="-25000" dirty="0"/>
                  <a:t>x</a:t>
                </a:r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r>
                  <a:rPr lang="en-US" dirty="0" err="1" smtClean="0"/>
                  <a:t>E</a:t>
                </a:r>
                <a:r>
                  <a:rPr lang="en-US" b="1" baseline="-25000" dirty="0" err="1" smtClean="0"/>
                  <a:t>y</a:t>
                </a:r>
                <a:r>
                  <a:rPr lang="en-US" b="1" baseline="-25000" dirty="0" smtClean="0"/>
                  <a:t> </a:t>
                </a:r>
                <a:r>
                  <a:rPr lang="en-US" dirty="0" smtClean="0"/>
                  <a:t>are the (constant) energies of the 2 signals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 smtClean="0"/>
                  <a:t>Note that when </a:t>
                </a:r>
                <a:r>
                  <a:rPr lang="en-US" dirty="0"/>
                  <a:t>E</a:t>
                </a:r>
                <a:r>
                  <a:rPr lang="el-GR" b="1" baseline="-25000" dirty="0" smtClean="0"/>
                  <a:t>δ</a:t>
                </a:r>
                <a:r>
                  <a:rPr lang="en-US" b="1" baseline="-25000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i="1" dirty="0" smtClean="0"/>
                  <a:t>minimal</a:t>
                </a:r>
                <a:r>
                  <a:rPr lang="en-US" dirty="0" smtClean="0"/>
                  <a:t>, </a:t>
                </a:r>
                <a:r>
                  <a:rPr lang="en-US" sz="1800" dirty="0" err="1"/>
                  <a:t>C</a:t>
                </a:r>
                <a:r>
                  <a:rPr lang="en-US" b="1" baseline="-25000" dirty="0" err="1"/>
                  <a:t>xy</a:t>
                </a:r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i="1" dirty="0" smtClean="0"/>
                  <a:t>maximal</a:t>
                </a:r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sz="2000" i="1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so we say the signals are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correlated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when </a:t>
                </a:r>
                <a:r>
                  <a:rPr lang="en-US" sz="1800" dirty="0" err="1" smtClean="0"/>
                  <a:t>C</a:t>
                </a:r>
                <a:r>
                  <a:rPr lang="en-US" b="1" baseline="-25000" dirty="0" err="1" smtClean="0"/>
                  <a:t>xy</a:t>
                </a:r>
                <a:r>
                  <a:rPr lang="en-US" b="1" baseline="-25000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i="1" dirty="0" smtClean="0"/>
                  <a:t>large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sz="1800" dirty="0" err="1"/>
                  <a:t>C</a:t>
                </a:r>
                <a:r>
                  <a:rPr lang="en-US" b="1" baseline="-25000" dirty="0" err="1"/>
                  <a:t>xy</a:t>
                </a:r>
                <a:r>
                  <a:rPr lang="en-US" dirty="0"/>
                  <a:t> is </a:t>
                </a:r>
                <a:r>
                  <a:rPr lang="en-US" dirty="0" smtClean="0"/>
                  <a:t>still large </a:t>
                </a:r>
                <a:r>
                  <a:rPr lang="en-US" dirty="0"/>
                  <a:t>even if </a:t>
                </a:r>
                <a:r>
                  <a:rPr lang="en-US" b="1" i="1" dirty="0"/>
                  <a:t>y</a:t>
                </a:r>
                <a:r>
                  <a:rPr lang="en-US" dirty="0"/>
                  <a:t> has arbitrary gain with respect to </a:t>
                </a:r>
                <a:r>
                  <a:rPr lang="en-US" b="1" i="1" dirty="0"/>
                  <a:t>x</a:t>
                </a:r>
                <a:r>
                  <a:rPr lang="en-US" dirty="0"/>
                  <a:t> </a:t>
                </a:r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dirty="0" smtClean="0"/>
                  <a:t>	since the gain is captured in the energy component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 smtClean="0"/>
                  <a:t>For example, if </a:t>
                </a:r>
                <a:r>
                  <a:rPr lang="en-US" b="1" i="1" dirty="0"/>
                  <a:t>y</a:t>
                </a:r>
                <a:r>
                  <a:rPr lang="en-US" dirty="0" smtClean="0"/>
                  <a:t> = g </a:t>
                </a:r>
                <a:r>
                  <a:rPr lang="en-US" b="1" i="1" dirty="0"/>
                  <a:t>x 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(and thus </a:t>
                </a:r>
                <a:r>
                  <a:rPr lang="en-US" dirty="0" err="1" smtClean="0"/>
                  <a:t>E</a:t>
                </a:r>
                <a:r>
                  <a:rPr lang="en-US" b="1" baseline="-25000" dirty="0" err="1" smtClean="0"/>
                  <a:t>y</a:t>
                </a:r>
                <a:r>
                  <a:rPr lang="en-US" b="1" baseline="-25000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g</a:t>
                </a:r>
                <a:r>
                  <a:rPr lang="en-US" b="1" baseline="30000" dirty="0" smtClean="0"/>
                  <a:t>2</a:t>
                </a:r>
                <a:r>
                  <a:rPr lang="en-US" dirty="0" smtClean="0"/>
                  <a:t> E</a:t>
                </a:r>
                <a:r>
                  <a:rPr lang="en-US" b="1" baseline="-25000" dirty="0" smtClean="0"/>
                  <a:t>x</a:t>
                </a:r>
                <a:r>
                  <a:rPr lang="en-US" dirty="0" smtClean="0"/>
                  <a:t>)</a:t>
                </a:r>
                <a:endParaRPr lang="en-US" b="1" i="1" dirty="0" smtClean="0"/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b="1" i="1" dirty="0"/>
                  <a:t>	</a:t>
                </a:r>
                <a:r>
                  <a:rPr lang="en-US" dirty="0" smtClean="0"/>
                  <a:t>then</a:t>
                </a:r>
                <a:r>
                  <a:rPr lang="en-US" b="1" i="1" dirty="0" smtClean="0"/>
                  <a:t> </a:t>
                </a:r>
                <a:r>
                  <a:rPr lang="en-US" dirty="0"/>
                  <a:t>	 </a:t>
                </a:r>
                <a:r>
                  <a:rPr lang="en-US" dirty="0" err="1" smtClean="0"/>
                  <a:t>C</a:t>
                </a:r>
                <a:r>
                  <a:rPr lang="en-US" sz="2400" b="1" baseline="-25000" dirty="0" err="1" smtClean="0"/>
                  <a:t>xy</a:t>
                </a:r>
                <a:r>
                  <a:rPr lang="en-US" sz="2400" b="1" baseline="-25000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= 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= g E</a:t>
                </a:r>
                <a:r>
                  <a:rPr lang="en-US" b="1" baseline="-25000" dirty="0" smtClean="0"/>
                  <a:t>x</a:t>
                </a:r>
                <a:endParaRPr lang="en-US" dirty="0" smtClean="0"/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sz="1800" dirty="0">
                    <a:solidFill>
                      <a:srgbClr val="002060"/>
                    </a:solidFill>
                  </a:rPr>
                  <a:t>What do we mean by large?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sz="1800" dirty="0" smtClean="0"/>
                  <a:t>If </a:t>
                </a:r>
                <a:r>
                  <a:rPr lang="en-US" sz="1800" b="1" i="1" dirty="0"/>
                  <a:t>y</a:t>
                </a:r>
                <a:r>
                  <a:rPr lang="en-US" sz="1800" dirty="0"/>
                  <a:t> = g </a:t>
                </a:r>
                <a:r>
                  <a:rPr lang="en-US" sz="1800" b="1" i="1" dirty="0" smtClean="0"/>
                  <a:t>x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then</a:t>
                </a:r>
                <a:r>
                  <a:rPr lang="en-US" sz="1800" b="1" i="1" dirty="0" smtClean="0"/>
                  <a:t> 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C</a:t>
                </a:r>
                <a:r>
                  <a:rPr lang="en-US" sz="1800" b="1" baseline="-25000" dirty="0" err="1"/>
                  <a:t>xy</a:t>
                </a:r>
                <a:r>
                  <a:rPr lang="en-US" sz="1800" b="1" baseline="-25000" dirty="0"/>
                  <a:t> </a:t>
                </a:r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</m:e>
                    </m:rad>
                  </m:oMath>
                </a14:m>
                <a:endParaRPr lang="en-US" sz="1800" dirty="0" smtClean="0"/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sz="1800" dirty="0" smtClean="0"/>
                  <a:t>	so a simple way to gauge the size of cross-correlation</a:t>
                </a:r>
              </a:p>
              <a:p>
                <a:pPr marL="0" indent="0" defTabSz="358775">
                  <a:spcBef>
                    <a:spcPts val="0"/>
                  </a:spcBef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is to compare it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800" dirty="0" smtClean="0"/>
                  <a:t>  (it won’t be equal because of noise!)</a:t>
                </a: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sz="1800" dirty="0" smtClean="0"/>
                  <a:t>However, </a:t>
                </a:r>
                <a:r>
                  <a:rPr lang="en-US" sz="1800" dirty="0" err="1" smtClean="0"/>
                  <a:t>C</a:t>
                </a:r>
                <a:r>
                  <a:rPr lang="en-US" b="1" baseline="-25000" dirty="0" err="1" smtClean="0"/>
                  <a:t>xy</a:t>
                </a:r>
                <a:r>
                  <a:rPr lang="en-US" b="1" baseline="-25000" dirty="0" smtClean="0"/>
                  <a:t> </a:t>
                </a:r>
                <a:r>
                  <a:rPr lang="en-US" dirty="0" smtClean="0"/>
                  <a:t>will </a:t>
                </a:r>
                <a:r>
                  <a:rPr lang="en-US" dirty="0"/>
                  <a:t>not indicate similarity if </a:t>
                </a:r>
                <a:r>
                  <a:rPr lang="en-US" b="1" i="1" dirty="0"/>
                  <a:t>y </a:t>
                </a:r>
                <a:r>
                  <a:rPr lang="en-US" dirty="0"/>
                  <a:t>is shifted in time</a:t>
                </a:r>
              </a:p>
              <a:p>
                <a:pPr marL="0" indent="0" defTabSz="358775">
                  <a:spcBef>
                    <a:spcPts val="0"/>
                  </a:spcBef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defTabSz="358775">
                  <a:spcBef>
                    <a:spcPts val="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727" y="1224597"/>
                <a:ext cx="8266670" cy="5313406"/>
              </a:xfrm>
              <a:blipFill rotWithShape="0">
                <a:blip r:embed="rId2"/>
                <a:stretch>
                  <a:fillRect l="-737" t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615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LPC Model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474787"/>
            <a:ext cx="8496835" cy="4874641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2000" dirty="0" smtClean="0"/>
              <a:t>This model was invented by </a:t>
            </a:r>
            <a:r>
              <a:rPr lang="en-US" altLang="en-US" sz="2000" dirty="0" err="1" smtClean="0"/>
              <a:t>Bishnu</a:t>
            </a:r>
            <a:r>
              <a:rPr lang="en-US" altLang="en-US" sz="2000" dirty="0" smtClean="0"/>
              <a:t> Atal (Bell Labs) in 1960s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 smtClean="0"/>
              <a:t>pulse generator produces a harmonic rich periodic impulse train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 smtClean="0"/>
              <a:t>white noise generator produces a random signal 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 smtClean="0"/>
              <a:t>U/V switch chooses between voiced and unvoiced excitation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dirty="0" smtClean="0"/>
              <a:t>varying gain allows to speak loudly or softly</a:t>
            </a:r>
          </a:p>
          <a:p>
            <a:pPr marL="0" indent="0" defTabSz="461963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 smtClean="0"/>
              <a:t>		(typically placed before the filter)</a:t>
            </a:r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 smtClean="0"/>
              <a:t>LPC filter amplifies formant frequencies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     	(no zeros but peaks - all-pole or AR IIR filter)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Note: standard LPC doesn’t work well for nasals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destructive interference creates zeros in the frequency response</a:t>
            </a: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ct val="75000"/>
              </a:spcBef>
            </a:pPr>
            <a:r>
              <a:rPr lang="en-US" altLang="en-US" sz="2000" dirty="0" smtClean="0"/>
              <a:t>output resembles true speech to within </a:t>
            </a:r>
            <a:r>
              <a:rPr lang="en-US" altLang="en-US" dirty="0" smtClean="0"/>
              <a:t>modeling </a:t>
            </a:r>
            <a:r>
              <a:rPr lang="en-US" altLang="en-US" sz="2000" dirty="0" smtClean="0"/>
              <a:t>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67CF0A8-1646-469D-9E64-947A90E4492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LPC compress speech?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36" y="1151146"/>
            <a:ext cx="8260691" cy="48708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estimate the number of bits/second required to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capture speech </a:t>
            </a:r>
            <a:r>
              <a:rPr lang="en-US" dirty="0"/>
              <a:t>(for transmission or storage) </a:t>
            </a:r>
            <a:r>
              <a:rPr lang="en-US" dirty="0" smtClean="0"/>
              <a:t>using the LPC model</a:t>
            </a:r>
          </a:p>
          <a:p>
            <a:pPr defTabSz="461963"/>
            <a:r>
              <a:rPr lang="en-US" dirty="0" smtClean="0"/>
              <a:t>we need to model several times per phoneme</a:t>
            </a:r>
          </a:p>
          <a:p>
            <a:pPr lvl="1" defTabSz="461963">
              <a:spcBef>
                <a:spcPts val="0"/>
              </a:spcBef>
            </a:pPr>
            <a:r>
              <a:rPr lang="en-US" sz="1800" dirty="0" smtClean="0"/>
              <a:t>no-one can produce more than a few phonemes per second</a:t>
            </a:r>
          </a:p>
          <a:p>
            <a:pPr lvl="1" defTabSz="461963">
              <a:spcBef>
                <a:spcPts val="0"/>
              </a:spcBef>
            </a:pPr>
            <a:r>
              <a:rPr lang="en-US" dirty="0" smtClean="0"/>
              <a:t>20-100 frames per second is reasonable, let’s assume 25</a:t>
            </a:r>
          </a:p>
          <a:p>
            <a:pPr defTabSz="461963"/>
            <a:r>
              <a:rPr lang="en-US" dirty="0" smtClean="0"/>
              <a:t>we need to specify the pitch </a:t>
            </a:r>
            <a:r>
              <a:rPr lang="en-US" sz="1800" dirty="0" smtClean="0"/>
              <a:t>(between 50 and 400) </a:t>
            </a:r>
            <a:r>
              <a:rPr lang="en-US" dirty="0" smtClean="0"/>
              <a:t>in Hz </a:t>
            </a:r>
          </a:p>
          <a:p>
            <a:pPr lvl="1" defTabSz="461963">
              <a:spcBef>
                <a:spcPts val="0"/>
              </a:spcBef>
            </a:pPr>
            <a:r>
              <a:rPr lang="en-US" dirty="0" smtClean="0"/>
              <a:t>1 byte is more than enough </a:t>
            </a:r>
            <a:r>
              <a:rPr lang="en-US" sz="1800" dirty="0" smtClean="0"/>
              <a:t>(no-one hears the difference of 1 Hz!)</a:t>
            </a:r>
          </a:p>
          <a:p>
            <a:pPr defTabSz="461963"/>
            <a:r>
              <a:rPr lang="en-US" dirty="0" smtClean="0"/>
              <a:t>we need 1 bit for the U/V switch</a:t>
            </a:r>
          </a:p>
          <a:p>
            <a:pPr lvl="1" defTabSz="461963">
              <a:spcBef>
                <a:spcPts val="0"/>
              </a:spcBef>
            </a:pPr>
            <a:r>
              <a:rPr lang="en-US" dirty="0" smtClean="0"/>
              <a:t>but don’t have to waste a bit </a:t>
            </a:r>
          </a:p>
          <a:p>
            <a:pPr marL="457200" lvl="1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since we can encode as pitch with zero frequency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we need to capture the gain</a:t>
            </a:r>
          </a:p>
          <a:p>
            <a:pPr lvl="1" defTabSz="461963">
              <a:spcBef>
                <a:spcPts val="0"/>
              </a:spcBef>
            </a:pPr>
            <a:r>
              <a:rPr lang="en-US" dirty="0"/>
              <a:t>1 byte is </a:t>
            </a:r>
            <a:r>
              <a:rPr lang="en-US" dirty="0" smtClean="0"/>
              <a:t>enough </a:t>
            </a:r>
            <a:r>
              <a:rPr lang="en-US" sz="1800" dirty="0" smtClean="0"/>
              <a:t>(our ear is not that sensitive to small gain changes)</a:t>
            </a:r>
          </a:p>
          <a:p>
            <a:pPr marL="400050" defTabSz="461963"/>
            <a:r>
              <a:rPr lang="en-US" dirty="0" smtClean="0"/>
              <a:t>the AR filter has 4 formants</a:t>
            </a:r>
          </a:p>
          <a:p>
            <a:pPr marL="800100" lvl="1" defTabSz="461963">
              <a:spcBef>
                <a:spcPts val="0"/>
              </a:spcBef>
            </a:pPr>
            <a:r>
              <a:rPr lang="en-US" dirty="0" smtClean="0"/>
              <a:t>so we need 8 values (4 frequencies and 4 amplitudes or 8 poles)</a:t>
            </a:r>
          </a:p>
          <a:p>
            <a:pPr marL="514350" lvl="1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once again will assume 1 byte for each</a:t>
            </a:r>
          </a:p>
          <a:p>
            <a:pPr marL="114300" indent="0" defTabSz="461963">
              <a:buNone/>
            </a:pPr>
            <a:r>
              <a:rPr lang="en-US" dirty="0" smtClean="0"/>
              <a:t>Altogether we need 25 * (10 bytes * 8 bits/byte) = 2000 bits/sec</a:t>
            </a:r>
          </a:p>
          <a:p>
            <a:pPr marL="11430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much better than 128,000 bits/sec</a:t>
            </a:r>
          </a:p>
          <a:p>
            <a:pPr marL="400050" defTabSz="4619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53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79176"/>
                <a:ext cx="7772400" cy="46279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Why is this model called </a:t>
                </a:r>
                <a:r>
                  <a:rPr lang="en-US" b="1" dirty="0" smtClean="0"/>
                  <a:t>L</a:t>
                </a:r>
                <a:r>
                  <a:rPr lang="en-US" dirty="0" smtClean="0"/>
                  <a:t>inear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redictive </a:t>
                </a:r>
                <a:r>
                  <a:rPr lang="en-US" b="1" dirty="0" smtClean="0"/>
                  <a:t>C</a:t>
                </a:r>
                <a:r>
                  <a:rPr lang="en-US" dirty="0" smtClean="0"/>
                  <a:t>oding ?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synthesis filter </a:t>
                </a:r>
                <a:r>
                  <a:rPr lang="en-US" dirty="0" smtClean="0"/>
                  <a:t>performs</a:t>
                </a:r>
              </a:p>
              <a:p>
                <a:pPr marL="0" indent="0">
                  <a:buNone/>
                </a:pPr>
                <a:r>
                  <a:rPr lang="en-US" altLang="he-IL" noProof="1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he-IL" sz="3200" i="1" noProof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he-IL" sz="3200" b="0" i="0" noProof="1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he-IL" sz="2800" baseline="-25000" noProof="1" smtClean="0"/>
                  <a:t>n</a:t>
                </a:r>
                <a:r>
                  <a:rPr lang="en-US" altLang="he-IL" sz="2800" noProof="1" smtClean="0"/>
                  <a:t>  </a:t>
                </a:r>
                <a:r>
                  <a:rPr lang="en-US" altLang="he-IL" sz="2800" noProof="1"/>
                  <a:t>= </a:t>
                </a: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 </a:t>
                </a:r>
                <a:r>
                  <a:rPr lang="en-US" altLang="he-IL" sz="3600" noProof="1" smtClean="0">
                    <a:latin typeface="Symbol" panose="05050102010706020507" pitchFamily="18" charset="2"/>
                  </a:rPr>
                  <a:t>S</a:t>
                </a:r>
                <a:r>
                  <a:rPr lang="en-US" altLang="he-IL" sz="2800" baseline="-25000" noProof="1" smtClean="0"/>
                  <a:t>m</a:t>
                </a:r>
                <a:r>
                  <a:rPr lang="en-US" altLang="he-IL" sz="3600" noProof="1" smtClean="0">
                    <a:latin typeface="Symbol" panose="05050102010706020507" pitchFamily="18" charset="2"/>
                  </a:rPr>
                  <a:t> </a:t>
                </a:r>
                <a:r>
                  <a:rPr lang="en-US" altLang="he-IL" sz="2800" noProof="1" smtClean="0"/>
                  <a:t> b</a:t>
                </a:r>
                <a:r>
                  <a:rPr lang="en-US" altLang="he-IL" sz="2800" baseline="-25000" noProof="1" smtClean="0"/>
                  <a:t>m</a:t>
                </a:r>
                <a:r>
                  <a:rPr lang="en-US" altLang="he-IL" sz="2800" noProof="1" smtClean="0"/>
                  <a:t> </a:t>
                </a:r>
                <a:r>
                  <a:rPr lang="en-US" altLang="he-IL" sz="2800" noProof="1"/>
                  <a:t>s</a:t>
                </a:r>
                <a:r>
                  <a:rPr lang="en-US" altLang="he-IL" sz="2800" baseline="-25000" noProof="1"/>
                  <a:t>n-m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which predicts the next signal sample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 smtClean="0"/>
                  <a:t>	based on a linear combination of previous samples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</a:tabLst>
                </a:pPr>
                <a:r>
                  <a:rPr lang="en-US" dirty="0" smtClean="0"/>
                  <a:t>Most of the time we can forget about the glottal excitation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	</a:t>
                </a:r>
                <a:r>
                  <a:rPr lang="en-US" dirty="0" smtClean="0"/>
                  <a:t>but this introduces an error </a:t>
                </a:r>
                <a:r>
                  <a:rPr lang="en-US" altLang="he-IL" noProof="1"/>
                  <a:t>e</a:t>
                </a:r>
                <a:r>
                  <a:rPr lang="en-US" altLang="he-IL" baseline="-25000" noProof="1"/>
                  <a:t>n</a:t>
                </a:r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</a:tabLst>
                </a:pPr>
                <a:r>
                  <a:rPr lang="en-US" dirty="0" smtClean="0"/>
                  <a:t>So we define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altLang="he-IL" sz="2400" noProof="1" smtClean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he-IL" sz="3200" i="1" noProof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he-IL" sz="3200" noProof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he-IL" sz="2800" baseline="-25000" noProof="1"/>
                  <a:t>n</a:t>
                </a:r>
                <a:r>
                  <a:rPr lang="en-US" altLang="he-IL" sz="2800" noProof="1"/>
                  <a:t>  = </a:t>
                </a:r>
                <a:r>
                  <a:rPr lang="en-US" altLang="en-US" sz="2800" dirty="0"/>
                  <a:t> </a:t>
                </a:r>
                <a:r>
                  <a:rPr lang="en-US" altLang="he-IL" sz="3200" noProof="1" smtClean="0"/>
                  <a:t>e</a:t>
                </a:r>
                <a:r>
                  <a:rPr lang="en-US" altLang="he-IL" sz="3600" baseline="-25000" noProof="1" smtClean="0"/>
                  <a:t>n</a:t>
                </a:r>
                <a:r>
                  <a:rPr lang="en-US" altLang="he-IL" sz="2800" baseline="-25000" noProof="1" smtClean="0"/>
                  <a:t>  </a:t>
                </a:r>
                <a:r>
                  <a:rPr lang="en-US" altLang="he-IL" sz="2800" noProof="1" smtClean="0"/>
                  <a:t>+ </a:t>
                </a:r>
                <a:r>
                  <a:rPr lang="en-US" altLang="en-US" sz="2800" dirty="0" smtClean="0"/>
                  <a:t> </a:t>
                </a:r>
                <a:r>
                  <a:rPr lang="en-US" altLang="he-IL" sz="3600" noProof="1">
                    <a:latin typeface="Symbol" panose="05050102010706020507" pitchFamily="18" charset="2"/>
                  </a:rPr>
                  <a:t>S</a:t>
                </a:r>
                <a:r>
                  <a:rPr lang="en-US" altLang="he-IL" sz="2800" baseline="-25000" noProof="1"/>
                  <a:t>m</a:t>
                </a:r>
                <a:r>
                  <a:rPr lang="en-US" altLang="he-IL" sz="3600" noProof="1">
                    <a:latin typeface="Symbol" panose="05050102010706020507" pitchFamily="18" charset="2"/>
                  </a:rPr>
                  <a:t> </a:t>
                </a:r>
                <a:r>
                  <a:rPr lang="en-US" altLang="he-IL" sz="2800" noProof="1"/>
                  <a:t> b</a:t>
                </a:r>
                <a:r>
                  <a:rPr lang="en-US" altLang="he-IL" sz="2800" baseline="-25000" noProof="1"/>
                  <a:t>m</a:t>
                </a:r>
                <a:r>
                  <a:rPr lang="en-US" altLang="he-IL" sz="2800" noProof="1"/>
                  <a:t> s</a:t>
                </a:r>
                <a:r>
                  <a:rPr lang="en-US" altLang="he-IL" sz="2800" baseline="-25000" noProof="1"/>
                  <a:t>n-m</a:t>
                </a:r>
                <a:endParaRPr lang="en-US" altLang="he-IL" baseline="-25000" noProof="1"/>
              </a:p>
              <a:p>
                <a:pPr marL="0" indent="0">
                  <a:spcBef>
                    <a:spcPts val="1800"/>
                  </a:spcBef>
                  <a:buNone/>
                  <a:tabLst>
                    <a:tab pos="457200" algn="l"/>
                  </a:tabLst>
                </a:pPr>
                <a:r>
                  <a:rPr lang="en-US" dirty="0" smtClean="0"/>
                  <a:t>This defines a classic AR model, solvable using Yule-Walker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79176"/>
                <a:ext cx="7772400" cy="4627937"/>
              </a:xfrm>
              <a:blipFill rotWithShape="0">
                <a:blip r:embed="rId2"/>
                <a:stretch>
                  <a:fillRect l="-863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74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a frame of speech samples (x</a:t>
            </a:r>
            <a:r>
              <a:rPr lang="en-US" b="1" baseline="-25000" dirty="0" smtClean="0"/>
              <a:t>0</a:t>
            </a:r>
            <a:r>
              <a:rPr lang="en-US" dirty="0" smtClean="0"/>
              <a:t>, x</a:t>
            </a:r>
            <a:r>
              <a:rPr lang="en-US" b="1" baseline="-25000" dirty="0" smtClean="0"/>
              <a:t>1</a:t>
            </a:r>
            <a:r>
              <a:rPr lang="en-US" dirty="0" smtClean="0"/>
              <a:t>, x</a:t>
            </a:r>
            <a:r>
              <a:rPr lang="en-US" b="1" baseline="-25000" dirty="0" smtClean="0"/>
              <a:t>2</a:t>
            </a:r>
            <a:r>
              <a:rPr lang="en-US" dirty="0" smtClean="0"/>
              <a:t>, ... x</a:t>
            </a:r>
            <a:r>
              <a:rPr lang="en-US" b="1" baseline="-25000" dirty="0" smtClean="0"/>
              <a:t>N-1</a:t>
            </a:r>
            <a:r>
              <a:rPr lang="en-US" dirty="0"/>
              <a:t>)</a:t>
            </a:r>
            <a:endParaRPr lang="en-US" dirty="0" smtClean="0"/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how do we find the LPC parameters?</a:t>
            </a:r>
          </a:p>
          <a:p>
            <a:pPr defTabSz="461963">
              <a:spcBef>
                <a:spcPts val="1200"/>
              </a:spcBef>
            </a:pPr>
            <a:r>
              <a:rPr lang="en-US" dirty="0" smtClean="0"/>
              <a:t>the gain is easy to find – it requires calculating the energy</a:t>
            </a:r>
          </a:p>
          <a:p>
            <a:pPr defTabSz="461963">
              <a:spcBef>
                <a:spcPts val="1200"/>
              </a:spcBef>
            </a:pPr>
            <a:r>
              <a:rPr lang="en-US" dirty="0" smtClean="0"/>
              <a:t>U/V can be found by observing the spectrum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 smtClean="0"/>
              <a:t>	    if lines then voiced, if continuous then unvoiced</a:t>
            </a:r>
          </a:p>
          <a:p>
            <a:pPr defTabSz="461963">
              <a:spcBef>
                <a:spcPts val="1200"/>
              </a:spcBef>
            </a:pPr>
            <a:r>
              <a:rPr lang="en-US" dirty="0" smtClean="0"/>
              <a:t>the pitch can be determined by</a:t>
            </a:r>
          </a:p>
          <a:p>
            <a:pPr lvl="1" defTabSz="461963">
              <a:spcBef>
                <a:spcPts val="0"/>
              </a:spcBef>
            </a:pPr>
            <a:r>
              <a:rPr lang="en-US" dirty="0" smtClean="0"/>
              <a:t>lowest spectral peak or frequency difference between peaks</a:t>
            </a:r>
          </a:p>
          <a:p>
            <a:pPr lvl="1" defTabSz="461963">
              <a:spcBef>
                <a:spcPts val="0"/>
              </a:spcBef>
            </a:pPr>
            <a:r>
              <a:rPr lang="en-US" dirty="0" smtClean="0"/>
              <a:t>autocorrelation</a:t>
            </a:r>
          </a:p>
          <a:p>
            <a:pPr defTabSz="461963">
              <a:spcBef>
                <a:spcPts val="1200"/>
              </a:spcBef>
            </a:pPr>
            <a:r>
              <a:rPr lang="en-US" dirty="0" smtClean="0"/>
              <a:t>since the input to the AR filter can now be created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the output is the speech samples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we now have an AR filter system identification problem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so the filter can be found by solving the Yule-Walker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525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28108"/>
            <a:ext cx="8129427" cy="49521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early commercial use of LPC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was the Texas Instruments </a:t>
            </a:r>
            <a:r>
              <a:rPr lang="en-US" b="1" dirty="0"/>
              <a:t>Speak</a:t>
            </a:r>
            <a:r>
              <a:rPr lang="en-US" dirty="0"/>
              <a:t> &amp; </a:t>
            </a:r>
            <a:r>
              <a:rPr lang="en-US" dirty="0" smtClean="0"/>
              <a:t>Spell chip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which used LPC-10 (10 AR coefficients)</a:t>
            </a:r>
          </a:p>
          <a:p>
            <a:pPr marL="0" indent="0">
              <a:buNone/>
            </a:pPr>
            <a:r>
              <a:rPr lang="en-US" dirty="0" smtClean="0"/>
              <a:t>An early software implementation was </a:t>
            </a:r>
            <a:r>
              <a:rPr lang="en-US" dirty="0" err="1" smtClean="0"/>
              <a:t>Klattalk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Pure LPC speech sounds robotic (Steven Hawking speech) because</a:t>
            </a:r>
          </a:p>
          <a:p>
            <a:r>
              <a:rPr lang="en-US" dirty="0" smtClean="0"/>
              <a:t>we need to add prosodic modeling</a:t>
            </a:r>
          </a:p>
          <a:p>
            <a:r>
              <a:rPr lang="en-US" dirty="0" smtClean="0"/>
              <a:t>we need to post process to clean up estimation errors</a:t>
            </a:r>
          </a:p>
          <a:p>
            <a:pPr marL="0" indent="0" defTabSz="5746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e.g., pitch doubling</a:t>
            </a:r>
          </a:p>
          <a:p>
            <a:r>
              <a:rPr lang="en-US" dirty="0" smtClean="0"/>
              <a:t>we need to add frame-to-frame processing</a:t>
            </a:r>
          </a:p>
          <a:p>
            <a:pPr marL="0" indent="0" defTabSz="5746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e.g., pitch needs to change smoothly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but most importantly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pitch pulses are not deltas or on-off rectangles</a:t>
            </a:r>
          </a:p>
          <a:p>
            <a:pPr marL="0" indent="0" defTabSz="57467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they have waveforms that influence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54</a:t>
            </a:fld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986427" y="4818580"/>
            <a:ext cx="1828799" cy="1517293"/>
            <a:chOff x="6986427" y="4818580"/>
            <a:chExt cx="1828799" cy="15172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614" y="5673097"/>
              <a:ext cx="332733" cy="6525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6571" y="5683371"/>
              <a:ext cx="332733" cy="65250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6986427" y="5476126"/>
              <a:ext cx="1828799" cy="20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7407667" y="4818580"/>
              <a:ext cx="0" cy="6780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8258710" y="4818580"/>
              <a:ext cx="0" cy="6780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6986427" y="6315325"/>
              <a:ext cx="1828799" cy="20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1534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899" y="165100"/>
            <a:ext cx="7391989" cy="1143000"/>
          </a:xfrm>
        </p:spPr>
        <p:txBody>
          <a:bodyPr/>
          <a:lstStyle/>
          <a:p>
            <a:r>
              <a:rPr lang="en-US" dirty="0" smtClean="0"/>
              <a:t>Better speech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0849"/>
            <a:ext cx="7772400" cy="4576264"/>
          </a:xfrm>
        </p:spPr>
        <p:txBody>
          <a:bodyPr/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 smtClean="0"/>
              <a:t>Compressing telephony quality speech 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</a:t>
            </a:r>
            <a:r>
              <a:rPr lang="en-US" dirty="0" smtClean="0"/>
              <a:t>was once a tremendously important problem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 smtClean="0"/>
              <a:t>The </a:t>
            </a:r>
            <a:r>
              <a:rPr lang="en-US" b="1" dirty="0" smtClean="0"/>
              <a:t>I</a:t>
            </a:r>
            <a:r>
              <a:rPr lang="en-US" dirty="0" smtClean="0"/>
              <a:t>nternational </a:t>
            </a:r>
            <a:r>
              <a:rPr lang="en-US" b="1" dirty="0" smtClean="0"/>
              <a:t>T</a:t>
            </a:r>
            <a:r>
              <a:rPr lang="en-US" dirty="0" smtClean="0"/>
              <a:t>elecommunications </a:t>
            </a:r>
            <a:r>
              <a:rPr lang="en-US" b="1" dirty="0" smtClean="0"/>
              <a:t>U</a:t>
            </a:r>
            <a:r>
              <a:rPr lang="en-US" dirty="0" smtClean="0"/>
              <a:t>nion set goals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</a:t>
            </a:r>
            <a:r>
              <a:rPr lang="en-US" dirty="0" smtClean="0"/>
              <a:t>to reduce speech transmission rates by factors of 2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We can thus compare:</a:t>
            </a:r>
          </a:p>
          <a:p>
            <a:r>
              <a:rPr lang="en-US" dirty="0" smtClean="0"/>
              <a:t>128 </a:t>
            </a:r>
            <a:r>
              <a:rPr lang="en-US" dirty="0" err="1" smtClean="0"/>
              <a:t>kbit</a:t>
            </a:r>
            <a:r>
              <a:rPr lang="en-US" dirty="0" smtClean="0"/>
              <a:t>/sec </a:t>
            </a:r>
            <a:r>
              <a:rPr lang="en-US" dirty="0"/>
              <a:t>–</a:t>
            </a:r>
            <a:r>
              <a:rPr lang="en-US" dirty="0" smtClean="0"/>
              <a:t> linearly quantized speech </a:t>
            </a:r>
          </a:p>
          <a:p>
            <a:r>
              <a:rPr lang="en-US" dirty="0" smtClean="0"/>
              <a:t>  64 </a:t>
            </a:r>
            <a:r>
              <a:rPr lang="en-US" dirty="0" err="1"/>
              <a:t>kbit</a:t>
            </a:r>
            <a:r>
              <a:rPr lang="en-US" dirty="0"/>
              <a:t>/sec </a:t>
            </a:r>
            <a:r>
              <a:rPr lang="en-US" dirty="0" smtClean="0"/>
              <a:t>– Pulse Code Modulation (logarithmic quantization)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32 </a:t>
            </a:r>
            <a:r>
              <a:rPr lang="en-US" dirty="0" err="1"/>
              <a:t>kbit</a:t>
            </a:r>
            <a:r>
              <a:rPr lang="en-US" dirty="0"/>
              <a:t>/sec </a:t>
            </a:r>
            <a:r>
              <a:rPr lang="en-US" dirty="0" smtClean="0"/>
              <a:t>– Adaptive Delta PCM</a:t>
            </a:r>
          </a:p>
          <a:p>
            <a:r>
              <a:rPr lang="en-US" dirty="0"/>
              <a:t> </a:t>
            </a:r>
            <a:r>
              <a:rPr lang="en-US" dirty="0" smtClean="0"/>
              <a:t> 16 </a:t>
            </a:r>
            <a:r>
              <a:rPr lang="en-US" dirty="0" err="1" smtClean="0"/>
              <a:t>kbit</a:t>
            </a:r>
            <a:r>
              <a:rPr lang="en-US" dirty="0" smtClean="0"/>
              <a:t>/sec was never standardized</a:t>
            </a:r>
          </a:p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8 </a:t>
            </a:r>
            <a:r>
              <a:rPr lang="en-US" dirty="0" err="1"/>
              <a:t>kbit</a:t>
            </a:r>
            <a:r>
              <a:rPr lang="en-US" dirty="0"/>
              <a:t>/sec – </a:t>
            </a:r>
            <a:r>
              <a:rPr lang="en-US" dirty="0" smtClean="0"/>
              <a:t>Code Excited LPC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But we now need to understand some </a:t>
            </a:r>
            <a:r>
              <a:rPr lang="en-US" b="1" dirty="0" smtClean="0"/>
              <a:t>psychophysics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46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04" y="1673337"/>
            <a:ext cx="8129427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Psychophysics is </a:t>
            </a:r>
            <a:r>
              <a:rPr lang="en-US" dirty="0" smtClean="0"/>
              <a:t>the </a:t>
            </a:r>
            <a:r>
              <a:rPr lang="en-US" dirty="0"/>
              <a:t>subject that </a:t>
            </a:r>
            <a:r>
              <a:rPr lang="en-US" dirty="0" smtClean="0"/>
              <a:t>combines psychology </a:t>
            </a:r>
            <a:r>
              <a:rPr lang="en-US" dirty="0"/>
              <a:t>and </a:t>
            </a:r>
            <a:r>
              <a:rPr lang="en-US" dirty="0" smtClean="0"/>
              <a:t>physics</a:t>
            </a:r>
          </a:p>
          <a:p>
            <a:pPr marL="0" indent="0">
              <a:buNone/>
            </a:pPr>
            <a:r>
              <a:rPr lang="en-US" dirty="0" smtClean="0"/>
              <a:t>Its fundamental question is the connection between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external</a:t>
            </a:r>
            <a:r>
              <a:rPr lang="en-US" dirty="0" smtClean="0"/>
              <a:t> physical values (light, sound, etc.)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internal</a:t>
            </a:r>
            <a:r>
              <a:rPr lang="en-US" dirty="0" smtClean="0"/>
              <a:t> psychological perception</a:t>
            </a:r>
          </a:p>
          <a:p>
            <a:pPr marL="0" indent="0">
              <a:buNone/>
            </a:pPr>
            <a:r>
              <a:rPr lang="en-US" dirty="0"/>
              <a:t>Ernst Weber </a:t>
            </a:r>
            <a:r>
              <a:rPr lang="en-US" dirty="0" smtClean="0"/>
              <a:t>was one of the first to investigate </a:t>
            </a:r>
            <a:r>
              <a:rPr lang="en-US" dirty="0"/>
              <a:t>of the </a:t>
            </a:r>
            <a:r>
              <a:rPr lang="en-US" dirty="0" smtClean="0"/>
              <a:t>senses</a:t>
            </a:r>
          </a:p>
          <a:p>
            <a:pPr marL="0" indent="0">
              <a:buNone/>
            </a:pPr>
            <a:r>
              <a:rPr lang="en-US" dirty="0" smtClean="0"/>
              <a:t>In a typical experiment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 subject is asked in which hand there are more coins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1 coin in 1 hand and 2 coins in the other is easily noticeable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10 coins </a:t>
            </a:r>
            <a:r>
              <a:rPr lang="en-US" dirty="0"/>
              <a:t>in 1 hand and </a:t>
            </a:r>
            <a:r>
              <a:rPr lang="en-US" dirty="0" smtClean="0"/>
              <a:t>11 </a:t>
            </a:r>
            <a:r>
              <a:rPr lang="en-US" dirty="0"/>
              <a:t>coins in the other is </a:t>
            </a:r>
            <a:r>
              <a:rPr lang="en-US" dirty="0" smtClean="0"/>
              <a:t>just noticeable</a:t>
            </a:r>
            <a:endParaRPr lang="en-US" dirty="0"/>
          </a:p>
          <a:p>
            <a:pPr defTabSz="461963">
              <a:spcBef>
                <a:spcPts val="0"/>
              </a:spcBef>
            </a:pPr>
            <a:r>
              <a:rPr lang="en-US" dirty="0" smtClean="0"/>
              <a:t>41 coins in 1 hand and 42 in the other is not noticeable</a:t>
            </a:r>
          </a:p>
          <a:p>
            <a:pPr marL="0" indent="0" defTabSz="461963">
              <a:buNone/>
            </a:pPr>
            <a:r>
              <a:rPr lang="en-US" dirty="0" smtClean="0"/>
              <a:t>But how could this be?</a:t>
            </a:r>
          </a:p>
          <a:p>
            <a:pPr marL="0" indent="0" defTabSz="461963">
              <a:buNone/>
            </a:pPr>
            <a:r>
              <a:rPr lang="en-US" dirty="0" smtClean="0"/>
              <a:t>Can one notice the difference of 1 coin or not?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82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149975" cy="4799013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 smtClean="0"/>
              <a:t>Weber defined the concept of the </a:t>
            </a:r>
            <a:r>
              <a:rPr lang="en-US" b="1" dirty="0" smtClean="0"/>
              <a:t>J</a:t>
            </a:r>
            <a:r>
              <a:rPr lang="en-US" dirty="0" smtClean="0"/>
              <a:t>ust </a:t>
            </a:r>
            <a:r>
              <a:rPr lang="en-US" b="1" dirty="0"/>
              <a:t>N</a:t>
            </a:r>
            <a:r>
              <a:rPr lang="en-US" dirty="0"/>
              <a:t>oticeable </a:t>
            </a:r>
            <a:r>
              <a:rPr lang="en-US" b="1" dirty="0"/>
              <a:t>D</a:t>
            </a:r>
            <a:r>
              <a:rPr lang="en-US" dirty="0"/>
              <a:t>ifference (JND</a:t>
            </a:r>
            <a:r>
              <a:rPr lang="en-US" dirty="0" smtClean="0"/>
              <a:t>) 	the </a:t>
            </a:r>
            <a:r>
              <a:rPr lang="en-US" dirty="0"/>
              <a:t>minimal </a:t>
            </a:r>
            <a:r>
              <a:rPr lang="en-US" dirty="0" smtClean="0"/>
              <a:t>change </a:t>
            </a:r>
            <a:r>
              <a:rPr lang="en-US" dirty="0"/>
              <a:t>produces a noticeable difference </a:t>
            </a:r>
            <a:endParaRPr lang="en-US" dirty="0" smtClean="0"/>
          </a:p>
          <a:p>
            <a:pPr marL="0" indent="0" defTabSz="461963">
              <a:buNone/>
            </a:pPr>
            <a:r>
              <a:rPr lang="en-US" dirty="0"/>
              <a:t>Weber’s </a:t>
            </a:r>
            <a:r>
              <a:rPr lang="en-US" dirty="0" smtClean="0"/>
              <a:t>important </a:t>
            </a:r>
            <a:r>
              <a:rPr lang="en-US" dirty="0"/>
              <a:t>discovery </a:t>
            </a:r>
            <a:r>
              <a:rPr lang="en-US" dirty="0" smtClean="0"/>
              <a:t>was that JND </a:t>
            </a:r>
            <a:r>
              <a:rPr lang="en-US" dirty="0"/>
              <a:t>varied with </a:t>
            </a:r>
            <a:r>
              <a:rPr lang="en-US" dirty="0" smtClean="0"/>
              <a:t>signal strength</a:t>
            </a:r>
          </a:p>
          <a:p>
            <a:pPr marL="0" indent="0" defTabSz="461963">
              <a:buNone/>
            </a:pPr>
            <a:r>
              <a:rPr lang="en-US" dirty="0" smtClean="0"/>
              <a:t>In fact, Weber found</a:t>
            </a:r>
          </a:p>
          <a:p>
            <a:pPr marL="0" indent="0" defTabSz="461963">
              <a:buNone/>
            </a:pPr>
            <a:r>
              <a:rPr lang="en-US" dirty="0" smtClean="0"/>
              <a:t>	the sensitivity </a:t>
            </a:r>
            <a:r>
              <a:rPr lang="en-US" dirty="0"/>
              <a:t>of a subject to </a:t>
            </a:r>
            <a:r>
              <a:rPr lang="en-US" dirty="0" smtClean="0"/>
              <a:t>X </a:t>
            </a:r>
            <a:r>
              <a:rPr lang="en-US" dirty="0"/>
              <a:t>is in direct proportion to the </a:t>
            </a:r>
            <a:r>
              <a:rPr lang="en-US" dirty="0" smtClean="0"/>
              <a:t>X itself</a:t>
            </a:r>
          </a:p>
          <a:p>
            <a:pPr marL="0" indent="0" defTabSz="461963">
              <a:buNone/>
            </a:pPr>
            <a:r>
              <a:rPr lang="en-US" dirty="0" smtClean="0"/>
              <a:t>that is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 smtClean="0"/>
              <a:t>	one notices adding </a:t>
            </a:r>
            <a:r>
              <a:rPr lang="en-US" dirty="0"/>
              <a:t>a specific </a:t>
            </a:r>
            <a:r>
              <a:rPr lang="en-US" i="1" dirty="0"/>
              <a:t>percentage </a:t>
            </a:r>
            <a:r>
              <a:rPr lang="en-US" i="1" dirty="0" smtClean="0"/>
              <a:t>not </a:t>
            </a:r>
            <a:r>
              <a:rPr lang="en-US" dirty="0"/>
              <a:t>an </a:t>
            </a:r>
            <a:r>
              <a:rPr lang="en-US" i="1" dirty="0"/>
              <a:t>absolute </a:t>
            </a:r>
            <a:r>
              <a:rPr lang="en-US" dirty="0" smtClean="0"/>
              <a:t>value</a:t>
            </a:r>
            <a:endParaRPr lang="en-US" dirty="0"/>
          </a:p>
          <a:p>
            <a:pPr marL="0" indent="0" defTabSz="461963">
              <a:buNone/>
            </a:pPr>
            <a:r>
              <a:rPr lang="en-US" altLang="en-US" dirty="0" smtClean="0">
                <a:solidFill>
                  <a:srgbClr val="114FFB"/>
                </a:solidFill>
                <a:latin typeface="Symbol" panose="05050102010706020507" pitchFamily="18" charset="2"/>
              </a:rPr>
              <a:t>						</a:t>
            </a:r>
            <a:r>
              <a:rPr lang="en-US" altLang="en-US" sz="2800" dirty="0" smtClean="0">
                <a:latin typeface="Symbol" panose="05050102010706020507" pitchFamily="18" charset="2"/>
              </a:rPr>
              <a:t>D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 = </a:t>
            </a:r>
            <a:r>
              <a:rPr lang="en-US" altLang="en-US" sz="2800" dirty="0" smtClean="0"/>
              <a:t>k </a:t>
            </a:r>
            <a:r>
              <a:rPr lang="en-US" altLang="en-US" sz="2800" dirty="0"/>
              <a:t>I</a:t>
            </a:r>
            <a:endParaRPr lang="en-US" altLang="en-US" sz="2400" dirty="0"/>
          </a:p>
          <a:p>
            <a:pPr marL="0" indent="0" defTabSz="461963">
              <a:buNone/>
            </a:pPr>
            <a:r>
              <a:rPr lang="en-US" dirty="0" smtClean="0"/>
              <a:t>Thus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the number of noticeable additional coins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is proportional to the number of coins</a:t>
            </a:r>
          </a:p>
          <a:p>
            <a:pPr marL="0" indent="0" defTabSz="461963">
              <a:buNone/>
            </a:pPr>
            <a:r>
              <a:rPr lang="en-US" dirty="0"/>
              <a:t>a</a:t>
            </a:r>
            <a:r>
              <a:rPr lang="en-US" dirty="0" smtClean="0"/>
              <a:t>nd the same is true for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saltiness of salty water</a:t>
            </a:r>
          </a:p>
          <a:p>
            <a:pPr defTabSz="461963">
              <a:spcBef>
                <a:spcPts val="0"/>
              </a:spcBef>
            </a:pPr>
            <a:r>
              <a:rPr lang="en-US" dirty="0" smtClean="0"/>
              <a:t>length of lines</a:t>
            </a:r>
            <a:endParaRPr lang="en-US" dirty="0"/>
          </a:p>
          <a:p>
            <a:pPr defTabSz="461963">
              <a:spcBef>
                <a:spcPts val="0"/>
              </a:spcBef>
            </a:pPr>
            <a:r>
              <a:rPr lang="en-US" dirty="0" smtClean="0"/>
              <a:t>strength of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57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600568" y="5665862"/>
            <a:ext cx="1084520" cy="5954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6829650" y="5826642"/>
            <a:ext cx="1155404" cy="630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129213" y="5932967"/>
            <a:ext cx="152400" cy="1455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281613" y="6005743"/>
            <a:ext cx="236685" cy="2251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4078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Fechner’s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Gustav Theodor </a:t>
            </a:r>
            <a:r>
              <a:rPr lang="en-US" dirty="0" smtClean="0"/>
              <a:t>Fechner was a student of Weber</a:t>
            </a:r>
          </a:p>
          <a:p>
            <a:pPr marL="0" indent="0">
              <a:buNone/>
            </a:pPr>
            <a:r>
              <a:rPr lang="en-US" dirty="0" smtClean="0"/>
              <a:t>While viewing the sun in order to discover JNDs he was blinded</a:t>
            </a:r>
          </a:p>
          <a:p>
            <a:pPr marL="0" indent="0">
              <a:buNone/>
            </a:pPr>
            <a:r>
              <a:rPr lang="en-US" dirty="0" smtClean="0"/>
              <a:t>He later regained his sight and took this as a sign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he would solve the psychophysical problem</a:t>
            </a:r>
          </a:p>
          <a:p>
            <a:pPr>
              <a:buNone/>
            </a:pPr>
            <a:r>
              <a:rPr lang="en-US" altLang="en-US" dirty="0"/>
              <a:t>Simplest assumption: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b="1" dirty="0"/>
              <a:t>JND is single internal unit</a:t>
            </a:r>
          </a:p>
          <a:p>
            <a:pPr>
              <a:buNone/>
            </a:pPr>
            <a:r>
              <a:rPr lang="en-US" altLang="en-US" dirty="0" smtClean="0"/>
              <a:t>Weber’s </a:t>
            </a:r>
            <a:r>
              <a:rPr lang="en-US" altLang="en-US" dirty="0"/>
              <a:t>law </a:t>
            </a:r>
            <a:r>
              <a:rPr lang="en-US" altLang="en-US" dirty="0" smtClean="0"/>
              <a:t>says we perceive external values multiplicatively</a:t>
            </a:r>
          </a:p>
          <a:p>
            <a:pPr>
              <a:buNone/>
            </a:pPr>
            <a:r>
              <a:rPr lang="en-US" altLang="en-US" dirty="0" smtClean="0"/>
              <a:t>Fechner concluded that internal unit is the log of the external one:</a:t>
            </a:r>
            <a:endParaRPr lang="en-US" altLang="en-US" dirty="0"/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/>
              <a:t>Y = A  log I  +  B</a:t>
            </a:r>
          </a:p>
          <a:p>
            <a:pPr>
              <a:buNone/>
            </a:pPr>
            <a:r>
              <a:rPr lang="en-US" altLang="en-US" dirty="0" smtClean="0"/>
              <a:t>People celebrate the day he discovered this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as Fechner </a:t>
            </a:r>
            <a:r>
              <a:rPr lang="en-US" altLang="en-US" dirty="0"/>
              <a:t>Day (October 22 1850)</a:t>
            </a:r>
          </a:p>
          <a:p>
            <a:pPr marL="0" indent="0" defTabSz="461963">
              <a:buNone/>
            </a:pPr>
            <a:endParaRPr lang="en-US" dirty="0" smtClean="0"/>
          </a:p>
          <a:p>
            <a:pPr marL="0" indent="0" defTabSz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65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19" y="1308100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en-US" dirty="0"/>
              <a:t>Logarithms are </a:t>
            </a:r>
            <a:r>
              <a:rPr lang="en-US" altLang="en-US" i="1" dirty="0"/>
              <a:t>compressive</a:t>
            </a:r>
          </a:p>
          <a:p>
            <a:pPr>
              <a:buNone/>
            </a:pPr>
            <a:r>
              <a:rPr lang="en-US" altLang="en-US" dirty="0"/>
              <a:t>Fechner</a:t>
            </a:r>
            <a:r>
              <a:rPr lang="en-US" altLang="en-US" b="1" dirty="0"/>
              <a:t>’</a:t>
            </a:r>
            <a:r>
              <a:rPr lang="en-US" altLang="en-US" dirty="0"/>
              <a:t>s law explains the fantastic ranges of our senses</a:t>
            </a:r>
          </a:p>
          <a:p>
            <a:pPr>
              <a:buNone/>
            </a:pPr>
            <a:r>
              <a:rPr lang="en-US" altLang="en-US" b="1" dirty="0"/>
              <a:t>Sight</a:t>
            </a:r>
            <a:r>
              <a:rPr lang="en-US" altLang="en-US" dirty="0"/>
              <a:t> (retinal excitation)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minimum: single photon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maximum (harm threshold): direct sunlight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ratio: 10</a:t>
            </a:r>
            <a:r>
              <a:rPr lang="en-US" altLang="en-US" baseline="30000" dirty="0"/>
              <a:t>15</a:t>
            </a:r>
            <a:r>
              <a:rPr lang="en-US" altLang="en-US" dirty="0"/>
              <a:t> </a:t>
            </a:r>
          </a:p>
          <a:p>
            <a:pPr>
              <a:spcBef>
                <a:spcPts val="1200"/>
              </a:spcBef>
              <a:buNone/>
            </a:pPr>
            <a:r>
              <a:rPr lang="en-US" altLang="en-US" b="1" dirty="0"/>
              <a:t>Hearing</a:t>
            </a:r>
            <a:r>
              <a:rPr lang="en-US" altLang="en-US" dirty="0"/>
              <a:t> (eardrum movement)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minimum: &lt; 1 Angstrom 10</a:t>
            </a:r>
            <a:r>
              <a:rPr lang="en-US" altLang="en-US" baseline="30000" dirty="0"/>
              <a:t>-10</a:t>
            </a:r>
            <a:r>
              <a:rPr lang="en-US" altLang="en-US" dirty="0"/>
              <a:t> meters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maximum (harm threshold): &gt;1 mm (behind a jet plane)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ratio: 10</a:t>
            </a:r>
            <a:r>
              <a:rPr lang="en-US" altLang="en-US" baseline="30000" dirty="0"/>
              <a:t>8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dirty="0"/>
              <a:t>Alexander Graham Bel defined to be log</a:t>
            </a:r>
            <a:r>
              <a:rPr lang="en-US" altLang="en-US" baseline="-25000" dirty="0"/>
              <a:t>10</a:t>
            </a:r>
            <a:r>
              <a:rPr lang="en-US" altLang="en-US" dirty="0"/>
              <a:t> of power ratio</a:t>
            </a:r>
          </a:p>
          <a:p>
            <a:pPr>
              <a:lnSpc>
                <a:spcPct val="75000"/>
              </a:lnSpc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decibel</a:t>
            </a:r>
            <a:r>
              <a:rPr lang="en-US" altLang="en-US" dirty="0"/>
              <a:t> (dB) one tenth of a Bel</a:t>
            </a:r>
          </a:p>
          <a:p>
            <a:pPr algn="ctr">
              <a:buNone/>
            </a:pPr>
            <a:r>
              <a:rPr lang="en-US" altLang="en-US" dirty="0"/>
              <a:t>d(dB) = 10 log</a:t>
            </a:r>
            <a:r>
              <a:rPr lang="en-US" altLang="en-US" baseline="-25000" dirty="0"/>
              <a:t>10</a:t>
            </a:r>
            <a:r>
              <a:rPr lang="en-US" altLang="en-US" dirty="0"/>
              <a:t>  P</a:t>
            </a:r>
            <a:r>
              <a:rPr lang="en-US" altLang="en-US" baseline="-25000" dirty="0"/>
              <a:t>1</a:t>
            </a:r>
            <a:r>
              <a:rPr lang="en-US" altLang="en-US" dirty="0"/>
              <a:t> / P</a:t>
            </a:r>
            <a:r>
              <a:rPr lang="en-US" altLang="en-US" baseline="-25000" dirty="0"/>
              <a:t>2</a:t>
            </a:r>
          </a:p>
          <a:p>
            <a:pPr>
              <a:lnSpc>
                <a:spcPct val="75000"/>
              </a:lnSpc>
              <a:buNone/>
            </a:pPr>
            <a:endParaRPr lang="en-US" altLang="en-US" sz="2400" baseline="30000" dirty="0"/>
          </a:p>
          <a:p>
            <a:pPr>
              <a:buNone/>
            </a:pPr>
            <a:endParaRPr lang="en-US" altLang="en-US" baseline="30000" dirty="0">
              <a:solidFill>
                <a:srgbClr val="114FFB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825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386" y="165100"/>
            <a:ext cx="721650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703671"/>
            <a:ext cx="8266670" cy="4771269"/>
          </a:xfrm>
        </p:spPr>
        <p:txBody>
          <a:bodyPr/>
          <a:lstStyle/>
          <a:p>
            <a:pPr defTabSz="358775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If </a:t>
            </a:r>
            <a:r>
              <a:rPr lang="en-US" sz="2000" dirty="0" err="1" smtClean="0"/>
              <a:t>C</a:t>
            </a:r>
            <a:r>
              <a:rPr lang="en-US" sz="2400" b="1" baseline="-25000" dirty="0" err="1" smtClean="0"/>
              <a:t>xy</a:t>
            </a:r>
            <a:r>
              <a:rPr lang="en-US" sz="2000" b="1" baseline="-25000" dirty="0" smtClean="0"/>
              <a:t> </a:t>
            </a:r>
            <a:r>
              <a:rPr lang="en-US" sz="2000" dirty="0"/>
              <a:t>is positive </a:t>
            </a:r>
            <a:r>
              <a:rPr lang="en-US" sz="2000" dirty="0" smtClean="0"/>
              <a:t>and</a:t>
            </a:r>
            <a:r>
              <a:rPr lang="en-US" sz="2000" b="1" dirty="0" smtClean="0"/>
              <a:t> </a:t>
            </a:r>
            <a:r>
              <a:rPr lang="en-US" sz="2000" dirty="0" smtClean="0"/>
              <a:t>large 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x and y are </a:t>
            </a:r>
            <a:r>
              <a:rPr lang="en-US" sz="2000" i="1" dirty="0" smtClean="0"/>
              <a:t>correlated</a:t>
            </a:r>
            <a:r>
              <a:rPr lang="en-US" sz="2000" dirty="0" smtClean="0"/>
              <a:t> (similar)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If </a:t>
            </a:r>
            <a:r>
              <a:rPr lang="en-US" sz="2000" dirty="0" err="1"/>
              <a:t>C</a:t>
            </a:r>
            <a:r>
              <a:rPr lang="en-US" sz="2400" b="1" baseline="-25000" dirty="0" err="1"/>
              <a:t>xy</a:t>
            </a:r>
            <a:r>
              <a:rPr lang="en-US" sz="2000" b="1" baseline="-25000" dirty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negative and</a:t>
            </a:r>
            <a:r>
              <a:rPr lang="en-US" sz="2000" b="1" dirty="0" smtClean="0"/>
              <a:t> </a:t>
            </a:r>
            <a:r>
              <a:rPr lang="en-US" sz="2000" dirty="0"/>
              <a:t>large </a:t>
            </a:r>
            <a:endParaRPr lang="en-US" sz="2000" dirty="0" smtClean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x and y are </a:t>
            </a:r>
            <a:r>
              <a:rPr lang="en-US" sz="2000" i="1" dirty="0" err="1" smtClean="0"/>
              <a:t>anticorrelated</a:t>
            </a:r>
            <a:endParaRPr lang="en-US" sz="2000" i="1" dirty="0" smtClean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If </a:t>
            </a:r>
            <a:r>
              <a:rPr lang="en-US" sz="2000" dirty="0" err="1"/>
              <a:t>C</a:t>
            </a:r>
            <a:r>
              <a:rPr lang="en-US" sz="2400" b="1" baseline="-25000" dirty="0" err="1"/>
              <a:t>xy</a:t>
            </a:r>
            <a:r>
              <a:rPr lang="en-US" sz="2000" b="1" baseline="-25000" dirty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zero (or very small) </a:t>
            </a:r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then </a:t>
            </a:r>
            <a:r>
              <a:rPr lang="en-US" sz="2000" dirty="0"/>
              <a:t>x and y are </a:t>
            </a:r>
            <a:r>
              <a:rPr lang="en-US" sz="2000" i="1" dirty="0" smtClean="0"/>
              <a:t>uncorrelated</a:t>
            </a:r>
            <a:r>
              <a:rPr lang="en-US" sz="2000" dirty="0" smtClean="0"/>
              <a:t> (different)</a:t>
            </a:r>
            <a:endParaRPr lang="en-US" sz="2000" dirty="0"/>
          </a:p>
          <a:p>
            <a:pPr marL="0" indent="0" defTabSz="3587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217" y="2010041"/>
            <a:ext cx="2604901" cy="796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543" y="3528260"/>
            <a:ext cx="2604900" cy="832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894" y="4906573"/>
            <a:ext cx="2487549" cy="8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5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165100"/>
            <a:ext cx="8178321" cy="1143000"/>
          </a:xfrm>
        </p:spPr>
        <p:txBody>
          <a:bodyPr/>
          <a:lstStyle/>
          <a:p>
            <a:r>
              <a:rPr lang="en-US" altLang="en-US" dirty="0"/>
              <a:t>Fechner</a:t>
            </a:r>
            <a:r>
              <a:rPr lang="en-US" altLang="en-US" dirty="0">
                <a:effectLst/>
              </a:rPr>
              <a:t>’</a:t>
            </a:r>
            <a:r>
              <a:rPr lang="en-US" altLang="en-US" dirty="0"/>
              <a:t>s law for sound </a:t>
            </a:r>
            <a:r>
              <a:rPr lang="en-US" altLang="en-US" i="1" dirty="0"/>
              <a:t>amplitudes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930" y="1705234"/>
            <a:ext cx="811795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0" kern="0" dirty="0" smtClean="0"/>
              <a:t>According to Fechner’s law, we are more sensitive at lower amplitudes</a:t>
            </a:r>
          </a:p>
          <a:p>
            <a:pPr>
              <a:buFont typeface="Wingdings" pitchFamily="2" charset="2"/>
              <a:buNone/>
            </a:pPr>
            <a:r>
              <a:rPr lang="en-US" altLang="en-US" b="0" kern="0" dirty="0" smtClean="0"/>
              <a:t>We perceive small differences when the sound is weak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/>
              <a:t>	</a:t>
            </a:r>
            <a:r>
              <a:rPr lang="en-US" altLang="en-US" b="0" kern="0" dirty="0" smtClean="0"/>
              <a:t>but only perceive large differences for strong sounds </a:t>
            </a:r>
          </a:p>
          <a:p>
            <a:pPr>
              <a:buFont typeface="Wingdings" pitchFamily="2" charset="2"/>
              <a:buNone/>
            </a:pPr>
            <a:r>
              <a:rPr lang="en-US" altLang="en-US" b="1" kern="0" dirty="0" err="1" smtClean="0"/>
              <a:t>Companding</a:t>
            </a:r>
            <a:r>
              <a:rPr lang="en-US" altLang="en-US" b="1" kern="0" dirty="0" smtClean="0"/>
              <a:t> </a:t>
            </a:r>
            <a:r>
              <a:rPr lang="en-US" altLang="en-US" b="0" kern="0" dirty="0" smtClean="0"/>
              <a:t>is the compensation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/>
              <a:t>	</a:t>
            </a:r>
            <a:r>
              <a:rPr lang="en-US" altLang="en-US" b="0" kern="0" dirty="0" smtClean="0"/>
              <a:t>for the logarithmic nature of speech perception</a:t>
            </a:r>
            <a:endParaRPr lang="en-US" altLang="en-US" sz="2400" b="0" kern="0" dirty="0" smtClean="0"/>
          </a:p>
          <a:p>
            <a:pPr>
              <a:buFont typeface="Wingdings" pitchFamily="2" charset="2"/>
              <a:buNone/>
            </a:pPr>
            <a:r>
              <a:rPr lang="en-US" altLang="en-US" b="0" kern="0" dirty="0" smtClean="0"/>
              <a:t>We need to adapt the logarithm function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/>
              <a:t>	</a:t>
            </a:r>
            <a:r>
              <a:rPr lang="en-US" altLang="en-US" b="0" kern="0" dirty="0" smtClean="0"/>
              <a:t> to handle positive/negative signal values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b="0" kern="0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 smtClean="0"/>
              <a:t>If we could sample non-evenly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b="0" kern="0" dirty="0"/>
              <a:t>	</a:t>
            </a:r>
            <a:r>
              <a:rPr lang="en-US" altLang="en-US" b="0" kern="0" dirty="0" smtClean="0"/>
              <a:t>then this can be exploited for speech compression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13924" y="4232195"/>
            <a:ext cx="2982262" cy="1409705"/>
            <a:chOff x="2890369" y="1985773"/>
            <a:chExt cx="2982262" cy="14097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0369" y="1992313"/>
              <a:ext cx="2982262" cy="1403165"/>
            </a:xfrm>
            <a:prstGeom prst="rect">
              <a:avLst/>
            </a:prstGeom>
          </p:spPr>
        </p:pic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95600" y="2696976"/>
              <a:ext cx="2895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381500" y="1985773"/>
              <a:ext cx="0" cy="140970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8119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4" y="165100"/>
            <a:ext cx="8274014" cy="1143000"/>
          </a:xfrm>
        </p:spPr>
        <p:txBody>
          <a:bodyPr/>
          <a:lstStyle/>
          <a:p>
            <a:r>
              <a:rPr lang="en-US" altLang="en-US" dirty="0"/>
              <a:t>Fechner’s law for sound </a:t>
            </a:r>
            <a:r>
              <a:rPr lang="en-US" altLang="en-US" i="1" dirty="0"/>
              <a:t>frequencies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2950" y="2021076"/>
            <a:ext cx="80200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400" b="0" kern="0" smtClean="0"/>
              <a:t>octaves, well tempered scale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b="0" kern="0" smtClean="0"/>
              <a:t>Critical bands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b="0" kern="0" smtClean="0"/>
              <a:t>Frequency warping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en-US" sz="2400" b="1" kern="0" smtClean="0"/>
              <a:t>Mel</a:t>
            </a:r>
            <a:r>
              <a:rPr lang="en-US" altLang="en-US" sz="1800" b="0" kern="0" smtClean="0"/>
              <a:t>ody  1 KHz = 1000, JND afterwards    M </a:t>
            </a:r>
            <a:r>
              <a:rPr lang="en-US" altLang="en-US" sz="2400" b="0" kern="0" smtClean="0"/>
              <a:t>~</a:t>
            </a:r>
            <a:r>
              <a:rPr lang="en-US" altLang="en-US" sz="1800" b="0" kern="0" smtClean="0"/>
              <a:t> 1000 log</a:t>
            </a:r>
            <a:r>
              <a:rPr lang="en-US" altLang="en-US" sz="1800" b="0" kern="0" baseline="-25000" smtClean="0"/>
              <a:t>2</a:t>
            </a:r>
            <a:r>
              <a:rPr lang="en-US" altLang="en-US" sz="1800" b="0" kern="0" smtClean="0"/>
              <a:t> ( 1 + f</a:t>
            </a:r>
            <a:r>
              <a:rPr lang="en-US" altLang="en-US" sz="1800" b="0" kern="0" baseline="-25000" smtClean="0"/>
              <a:t>KHz</a:t>
            </a:r>
            <a:r>
              <a:rPr lang="en-US" altLang="en-US" sz="1800" b="0" kern="0" smtClean="0"/>
              <a:t> )</a:t>
            </a:r>
          </a:p>
          <a:p>
            <a:pPr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b="1" kern="0" smtClean="0"/>
              <a:t>Bark</a:t>
            </a:r>
            <a:r>
              <a:rPr lang="en-US" altLang="en-US" sz="1800" b="0" kern="0" smtClean="0"/>
              <a:t>hausen can be simultaneously heard   B </a:t>
            </a:r>
            <a:r>
              <a:rPr lang="en-US" altLang="en-US" sz="2400" b="0" kern="0" smtClean="0"/>
              <a:t>~</a:t>
            </a:r>
            <a:r>
              <a:rPr lang="en-US" altLang="en-US" sz="1800" b="0" kern="0" smtClean="0"/>
              <a:t> 25 + 75 ( 1 + 1.4 f</a:t>
            </a:r>
            <a:r>
              <a:rPr lang="en-US" altLang="en-US" sz="1800" b="0" kern="0" baseline="30000" smtClean="0"/>
              <a:t>2</a:t>
            </a:r>
            <a:r>
              <a:rPr lang="en-US" altLang="en-US" sz="1800" b="0" kern="0" baseline="-25000" smtClean="0"/>
              <a:t>KHz</a:t>
            </a:r>
            <a:r>
              <a:rPr lang="en-US" altLang="en-US" sz="1800" b="0" kern="0" smtClean="0"/>
              <a:t> )</a:t>
            </a:r>
            <a:r>
              <a:rPr lang="en-US" altLang="en-US" sz="1800" b="0" kern="0" baseline="30000" smtClean="0"/>
              <a:t>0.69</a:t>
            </a:r>
            <a:endParaRPr lang="en-US" altLang="en-US" sz="1800" b="0" kern="0" smtClean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0" kern="0" smtClean="0"/>
              <a:t>                       excite different basilar membrane regions</a:t>
            </a:r>
            <a:endParaRPr lang="en-US" altLang="en-US" sz="2400" b="0" kern="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316979"/>
              </p:ext>
            </p:extLst>
          </p:nvPr>
        </p:nvGraphicFramePr>
        <p:xfrm>
          <a:off x="4876800" y="1667064"/>
          <a:ext cx="292735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Clip" r:id="rId3" imgW="1802880" imgH="988200" progId="MS_ClipArt_Gallery.2">
                  <p:embed/>
                </p:oleObj>
              </mc:Choice>
              <mc:Fallback>
                <p:oleObj name="Clip" r:id="rId3" imgW="1802880" imgH="988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67064"/>
                        <a:ext cx="2927350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14FF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81950" y="3697476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740150" y="3926076"/>
            <a:ext cx="426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740150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821113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998913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386263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033963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002338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489825" y="3621276"/>
            <a:ext cx="0" cy="5334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876800" y="2516376"/>
            <a:ext cx="992188" cy="457200"/>
            <a:chOff x="1680" y="833"/>
            <a:chExt cx="625" cy="288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680" y="833"/>
              <a:ext cx="6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aseline="30000">
                  <a:solidFill>
                    <a:srgbClr val="114FFB"/>
                  </a:solidFill>
                </a:rPr>
                <a:t>12</a:t>
              </a:r>
              <a:r>
                <a:rPr lang="en-US" altLang="en-US" sz="2400">
                  <a:solidFill>
                    <a:srgbClr val="114FFB"/>
                  </a:solidFill>
                </a:rPr>
                <a:t>    2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1920" y="833"/>
              <a:ext cx="96" cy="288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016" y="833"/>
              <a:ext cx="192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 flipV="1">
              <a:off x="1872" y="1008"/>
              <a:ext cx="48" cy="113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 flipV="1">
              <a:off x="1728" y="1008"/>
              <a:ext cx="144" cy="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634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more psychological 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79029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Respond to changes</a:t>
            </a:r>
          </a:p>
          <a:p>
            <a:pPr marL="0" indent="0">
              <a:buNone/>
            </a:pPr>
            <a:r>
              <a:rPr lang="en-US" dirty="0" smtClean="0"/>
              <a:t>Our senses respond to changes – not to constant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Masking</a:t>
            </a:r>
          </a:p>
          <a:p>
            <a:pPr marL="0" indent="0">
              <a:buNone/>
            </a:pPr>
            <a:r>
              <a:rPr lang="en-US" altLang="en-US" dirty="0" smtClean="0"/>
              <a:t>Strong </a:t>
            </a:r>
            <a:r>
              <a:rPr lang="en-US" altLang="en-US" dirty="0"/>
              <a:t>tones block weaker ones at nearby frequencies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02358" y="2607548"/>
            <a:ext cx="2229476" cy="1102849"/>
            <a:chOff x="226" y="1122"/>
            <a:chExt cx="1886" cy="117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9370137"/>
                </p:ext>
              </p:extLst>
            </p:nvPr>
          </p:nvGraphicFramePr>
          <p:xfrm>
            <a:off x="226" y="1122"/>
            <a:ext cx="1346" cy="1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4" name="Clip" r:id="rId3" imgW="3965400" imgH="3468960" progId="MS_ClipArt_Gallery.2">
                    <p:embed/>
                  </p:oleObj>
                </mc:Choice>
                <mc:Fallback>
                  <p:oleObj name="Clip" r:id="rId3" imgW="396540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" y="1122"/>
                          <a:ext cx="1346" cy="1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 descr="Green marble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0195194"/>
                </p:ext>
              </p:extLst>
            </p:nvPr>
          </p:nvGraphicFramePr>
          <p:xfrm>
            <a:off x="1434" y="1890"/>
            <a:ext cx="678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5" name="Clip" r:id="rId5" imgW="1694880" imgH="1024920" progId="MS_ClipArt_Gallery.2">
                    <p:embed/>
                  </p:oleObj>
                </mc:Choice>
                <mc:Fallback>
                  <p:oleObj name="Clip" r:id="rId5" imgW="1694880" imgH="10249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1890"/>
                          <a:ext cx="678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7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37800" y="2692742"/>
            <a:ext cx="1205761" cy="1465160"/>
            <a:chOff x="3705" y="1273"/>
            <a:chExt cx="1020" cy="156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355314"/>
                </p:ext>
              </p:extLst>
            </p:nvPr>
          </p:nvGraphicFramePr>
          <p:xfrm flipH="1">
            <a:off x="4201" y="1273"/>
            <a:ext cx="524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6" name="Clip" r:id="rId8" imgW="2521440" imgH="3256200" progId="MS_ClipArt_Gallery.2">
                    <p:embed/>
                  </p:oleObj>
                </mc:Choice>
                <mc:Fallback>
                  <p:oleObj name="Clip" r:id="rId8" imgW="2521440" imgH="32562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201" y="1273"/>
                          <a:ext cx="524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8738298"/>
                </p:ext>
              </p:extLst>
            </p:nvPr>
          </p:nvGraphicFramePr>
          <p:xfrm>
            <a:off x="3705" y="1908"/>
            <a:ext cx="758" cy="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7" name="Clip" r:id="rId10" imgW="2136600" imgH="2620800" progId="MS_ClipArt_Gallery.2">
                    <p:embed/>
                  </p:oleObj>
                </mc:Choice>
                <mc:Fallback>
                  <p:oleObj name="Clip" r:id="rId10" imgW="2136600" imgH="2620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5" y="1908"/>
                          <a:ext cx="758" cy="9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984465" y="5017250"/>
            <a:ext cx="3297148" cy="1277228"/>
            <a:chOff x="2286000" y="2590800"/>
            <a:chExt cx="4648200" cy="2819400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2286000" y="5181600"/>
              <a:ext cx="41910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6572250" y="4953000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4267200" y="2590800"/>
              <a:ext cx="0" cy="25908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 flipV="1">
              <a:off x="2698750" y="4999038"/>
              <a:ext cx="6350" cy="182562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 flipV="1">
              <a:off x="3079750" y="4830763"/>
              <a:ext cx="6350" cy="331787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3448050" y="4476750"/>
              <a:ext cx="0" cy="68580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3829050" y="3543300"/>
              <a:ext cx="0" cy="163830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 flipV="1">
              <a:off x="5848350" y="5010150"/>
              <a:ext cx="0" cy="17145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5505450" y="4800600"/>
              <a:ext cx="0" cy="36195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5124450" y="4476750"/>
              <a:ext cx="0" cy="685800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H="1" flipV="1">
              <a:off x="4678363" y="3597275"/>
              <a:ext cx="7937" cy="1584325"/>
            </a:xfrm>
            <a:prstGeom prst="line">
              <a:avLst/>
            </a:prstGeom>
            <a:noFill/>
            <a:ln w="127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456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28108"/>
            <a:ext cx="8022265" cy="4679005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8 bit linear sampling (256 levels) is noticeably noisy</a:t>
            </a:r>
          </a:p>
          <a:p>
            <a:pPr>
              <a:buNone/>
            </a:pPr>
            <a:r>
              <a:rPr lang="en-US" altLang="en-US" dirty="0" smtClean="0"/>
              <a:t>But due </a:t>
            </a:r>
            <a:r>
              <a:rPr lang="en-US" altLang="en-US" dirty="0"/>
              <a:t>to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prevalence of low </a:t>
            </a:r>
            <a:r>
              <a:rPr lang="en-US" altLang="en-US" dirty="0" smtClean="0"/>
              <a:t>amplitudes in generated speech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logarithmic response of ear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we can use </a:t>
            </a:r>
            <a:r>
              <a:rPr lang="en-US" altLang="en-US" dirty="0" smtClean="0"/>
              <a:t>8-bit </a:t>
            </a:r>
            <a:r>
              <a:rPr lang="en-US" altLang="en-US" i="1" dirty="0" smtClean="0"/>
              <a:t>logarithmic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sampling</a:t>
            </a:r>
            <a:r>
              <a:rPr lang="en-US" altLang="en-US" dirty="0" smtClean="0"/>
              <a:t>   ( with </a:t>
            </a:r>
            <a:r>
              <a:rPr lang="en-US" altLang="en-US" dirty="0" err="1" smtClean="0"/>
              <a:t>sgn</a:t>
            </a:r>
            <a:r>
              <a:rPr lang="en-US" altLang="en-US" dirty="0" smtClean="0"/>
              <a:t>(s) * log(|s|) )</a:t>
            </a:r>
            <a:endParaRPr lang="en-US" altLang="en-US" dirty="0"/>
          </a:p>
          <a:p>
            <a:pPr>
              <a:buNone/>
            </a:pPr>
            <a:r>
              <a:rPr lang="en-US" altLang="en-US" dirty="0" smtClean="0"/>
              <a:t>G.711 gives 2 different logarithmic approximations</a:t>
            </a:r>
          </a:p>
          <a:p>
            <a:pPr>
              <a:spcBef>
                <a:spcPts val="1200"/>
              </a:spcBef>
              <a:buNone/>
            </a:pPr>
            <a:r>
              <a:rPr lang="en-US" altLang="en-US" b="1" dirty="0">
                <a:latin typeface="Symbol" panose="05050102010706020507" pitchFamily="18" charset="2"/>
              </a:rPr>
              <a:t>m</a:t>
            </a:r>
            <a:r>
              <a:rPr lang="en-US" altLang="en-US" b="1" dirty="0"/>
              <a:t>-law</a:t>
            </a:r>
          </a:p>
          <a:p>
            <a:pPr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b="1" dirty="0" smtClean="0"/>
              <a:t>A-law</a:t>
            </a:r>
            <a:endParaRPr lang="en-US" altLang="en-US" b="1" dirty="0"/>
          </a:p>
          <a:p>
            <a:pPr>
              <a:spcBef>
                <a:spcPct val="50000"/>
              </a:spcBef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ct val="15000"/>
              </a:spcBef>
              <a:buNone/>
            </a:pPr>
            <a:r>
              <a:rPr lang="en-US" altLang="en-US" sz="1600" dirty="0" smtClean="0"/>
              <a:t>Although </a:t>
            </a:r>
            <a:r>
              <a:rPr lang="en-US" altLang="en-US" sz="1600" dirty="0"/>
              <a:t>very different looking they are nearly identical</a:t>
            </a:r>
          </a:p>
          <a:p>
            <a:pPr marL="0" indent="0">
              <a:spcBef>
                <a:spcPct val="15000"/>
              </a:spcBef>
              <a:buNone/>
              <a:tabLst>
                <a:tab pos="457200" algn="l"/>
              </a:tabLst>
            </a:pPr>
            <a:r>
              <a:rPr lang="en-US" altLang="en-US" sz="1600" dirty="0" smtClean="0"/>
              <a:t>	G.711 standard further approximates </a:t>
            </a:r>
            <a:r>
              <a:rPr lang="en-US" altLang="en-US" sz="1600" dirty="0"/>
              <a:t>these expressions </a:t>
            </a:r>
            <a:endParaRPr lang="en-US" altLang="en-US" sz="1600" dirty="0" smtClean="0"/>
          </a:p>
          <a:p>
            <a:pPr marL="0" indent="0">
              <a:spcBef>
                <a:spcPct val="15000"/>
              </a:spcBef>
              <a:buNone/>
              <a:tabLst>
                <a:tab pos="457200" algn="l"/>
              </a:tabLst>
            </a:pPr>
            <a:r>
              <a:rPr lang="en-US" altLang="en-US" sz="1600" dirty="0"/>
              <a:t>	</a:t>
            </a:r>
            <a:r>
              <a:rPr lang="en-US" altLang="en-US" sz="1600" dirty="0" smtClean="0"/>
              <a:t>	by </a:t>
            </a:r>
            <a:r>
              <a:rPr lang="en-US" altLang="en-US" sz="1600" dirty="0"/>
              <a:t>16 staircase straight-line segments </a:t>
            </a:r>
            <a:r>
              <a:rPr lang="en-US" altLang="en-US" sz="1600" dirty="0" smtClean="0"/>
              <a:t>(</a:t>
            </a:r>
            <a:r>
              <a:rPr lang="en-US" altLang="en-US" sz="1600" dirty="0"/>
              <a:t>8 negative and 8 positive) </a:t>
            </a:r>
          </a:p>
          <a:p>
            <a:pPr marL="0" indent="0" defTabSz="457200">
              <a:spcBef>
                <a:spcPct val="15000"/>
              </a:spcBef>
              <a:buNone/>
            </a:pPr>
            <a:r>
              <a:rPr lang="en-US" altLang="en-US" sz="1600" dirty="0" smtClean="0"/>
              <a:t>Note that </a:t>
            </a:r>
            <a:r>
              <a:rPr lang="en-US" altLang="en-US" sz="1600" dirty="0" smtClean="0">
                <a:latin typeface="Symbol" panose="05050102010706020507" pitchFamily="18" charset="2"/>
              </a:rPr>
              <a:t>m</a:t>
            </a:r>
            <a:r>
              <a:rPr lang="en-US" altLang="en-US" sz="1600" dirty="0" smtClean="0"/>
              <a:t>-law has </a:t>
            </a:r>
            <a:r>
              <a:rPr lang="en-US" altLang="en-US" sz="1600" dirty="0"/>
              <a:t>horizontal segment through </a:t>
            </a:r>
            <a:r>
              <a:rPr lang="en-US" altLang="en-US" sz="1600" dirty="0" smtClean="0"/>
              <a:t>the origin (plus and minus zero)</a:t>
            </a:r>
          </a:p>
          <a:p>
            <a:pPr marL="0" indent="0" defTabSz="457200">
              <a:spcBef>
                <a:spcPct val="15000"/>
              </a:spcBef>
              <a:buNone/>
            </a:pPr>
            <a:r>
              <a:rPr lang="en-US" altLang="en-US" sz="1600" dirty="0"/>
              <a:t>	</a:t>
            </a:r>
            <a:r>
              <a:rPr lang="en-US" altLang="en-US" sz="1600" dirty="0" smtClean="0"/>
              <a:t>while A-law has a </a:t>
            </a:r>
            <a:r>
              <a:rPr lang="en-US" altLang="en-US" sz="1600" dirty="0"/>
              <a:t>vertical segment</a:t>
            </a:r>
            <a:endParaRPr lang="en-US" altLang="en-US" sz="2400" dirty="0"/>
          </a:p>
          <a:p>
            <a:pPr>
              <a:spcBef>
                <a:spcPct val="60000"/>
              </a:spcBef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9" y="3459427"/>
            <a:ext cx="4672111" cy="1782424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47486" y="3567555"/>
            <a:ext cx="3071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1800" dirty="0" smtClean="0"/>
              <a:t>North America </a:t>
            </a:r>
            <a:r>
              <a:rPr lang="en-US" altLang="en-US" sz="2000" dirty="0" smtClean="0">
                <a:latin typeface="Symbol" panose="05050102010706020507" pitchFamily="18" charset="2"/>
              </a:rPr>
              <a:t>m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= 255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27924" y="4478840"/>
            <a:ext cx="1981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1800" dirty="0"/>
              <a:t>Rest Of World</a:t>
            </a:r>
            <a:endParaRPr lang="en-US" altLang="en-US" sz="2400" dirty="0">
              <a:latin typeface="Symbol" panose="05050102010706020507" pitchFamily="18" charset="2"/>
            </a:endParaRPr>
          </a:p>
          <a:p>
            <a:r>
              <a:rPr lang="en-US" altLang="en-US" sz="2000" dirty="0">
                <a:latin typeface="Symbol" panose="05050102010706020507" pitchFamily="18" charset="2"/>
              </a:rPr>
              <a:t>A</a:t>
            </a:r>
            <a:r>
              <a:rPr lang="en-US" altLang="en-US" sz="2000" dirty="0"/>
              <a:t> = 87.56</a:t>
            </a:r>
          </a:p>
        </p:txBody>
      </p:sp>
    </p:spTree>
    <p:extLst>
      <p:ext uri="{BB962C8B-B14F-4D97-AF65-F5344CB8AC3E}">
        <p14:creationId xmlns:p14="http://schemas.microsoft.com/office/powerpoint/2010/main" val="3850635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63" y="1766308"/>
            <a:ext cx="5672691" cy="457257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33" y="1654014"/>
            <a:ext cx="161789" cy="49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7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703263" y="1453874"/>
                <a:ext cx="7921625" cy="4879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5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 smtClean="0"/>
                  <a:t>Due to low-pass character of speech excitation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 smtClean="0"/>
                  <a:t>     differences are usually much smaller than signal values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 smtClean="0"/>
                  <a:t>     	and hence require fewer bits to quantize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 smtClean="0"/>
                  <a:t>This would not be the case for white noise!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 smtClean="0"/>
                  <a:t>Simplest Delta-PCM (DPCM) : quantize first difference signal </a:t>
                </a:r>
                <a:r>
                  <a:rPr lang="en-US" altLang="en-US" sz="2400" b="0" kern="0" dirty="0" smtClean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kern="0" dirty="0" smtClean="0"/>
                  <a:t>s</a:t>
                </a:r>
                <a:endParaRPr lang="en-US" altLang="en-US" b="0" kern="0" dirty="0" smtClean="0"/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b="0" kern="0" dirty="0" smtClean="0"/>
                  <a:t>Delta-PCM : it is even better to quantize </a:t>
                </a:r>
              </a:p>
              <a:p>
                <a:pPr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b="0" kern="0" dirty="0"/>
                  <a:t>	</a:t>
                </a:r>
                <a:r>
                  <a:rPr lang="en-US" altLang="en-US" b="0" kern="0" dirty="0" smtClean="0"/>
                  <a:t>the difference between the signal and its </a:t>
                </a:r>
                <a:r>
                  <a:rPr lang="en-US" altLang="en-US" b="0" i="1" kern="0" dirty="0" smtClean="0"/>
                  <a:t>prediction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en-US" sz="2400" b="0" i="1" kern="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 b="0" i="0" kern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sz="2400" b="1" kern="0" baseline="-25000" dirty="0" smtClean="0"/>
                  <a:t>n</a:t>
                </a:r>
                <a:r>
                  <a:rPr lang="en-US" altLang="en-US" sz="2400" b="0" kern="0" dirty="0" smtClean="0"/>
                  <a:t> = p ( s</a:t>
                </a:r>
                <a:r>
                  <a:rPr lang="en-US" altLang="en-US" sz="2400" b="1" kern="0" baseline="-25000" dirty="0" smtClean="0"/>
                  <a:t>n-1</a:t>
                </a:r>
                <a:r>
                  <a:rPr lang="en-US" altLang="en-US" sz="2400" b="0" kern="0" dirty="0" smtClean="0"/>
                  <a:t> , s</a:t>
                </a:r>
                <a:r>
                  <a:rPr lang="en-US" altLang="en-US" sz="2400" b="1" kern="0" baseline="-25000" dirty="0" smtClean="0"/>
                  <a:t>n-2</a:t>
                </a:r>
                <a:r>
                  <a:rPr lang="en-US" altLang="en-US" sz="2400" b="0" kern="0" dirty="0" smtClean="0"/>
                  <a:t> , … , </a:t>
                </a:r>
                <a:r>
                  <a:rPr lang="en-US" altLang="en-US" sz="2400" b="0" kern="0" dirty="0" err="1" smtClean="0"/>
                  <a:t>s</a:t>
                </a:r>
                <a:r>
                  <a:rPr lang="en-US" altLang="en-US" sz="2400" b="1" kern="0" baseline="-25000" dirty="0" err="1" smtClean="0"/>
                  <a:t>n</a:t>
                </a:r>
                <a:r>
                  <a:rPr lang="en-US" altLang="en-US" sz="2400" b="1" kern="0" baseline="-25000" dirty="0" smtClean="0"/>
                  <a:t>-N</a:t>
                </a:r>
                <a:r>
                  <a:rPr lang="en-US" altLang="en-US" sz="2400" b="0" kern="0" dirty="0" smtClean="0"/>
                  <a:t> 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3200" b="0" i="1" kern="0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altLang="en-US" sz="3200" b="0" i="0" kern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altLang="en-US" b="0" kern="0" dirty="0"/>
                          <m:t>p</m:t>
                        </m:r>
                        <m:r>
                          <m:rPr>
                            <m:nor/>
                          </m:rPr>
                          <a:rPr lang="en-US" altLang="en-US" kern="0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altLang="en-US" b="0" kern="0" dirty="0"/>
                          <m:t>  </m:t>
                        </m:r>
                        <m:r>
                          <m:rPr>
                            <m:nor/>
                          </m:rPr>
                          <a:rPr lang="en-US" altLang="en-US" b="0" kern="0" dirty="0"/>
                          <m:t>sn</m:t>
                        </m:r>
                        <m:r>
                          <m:rPr>
                            <m:nor/>
                          </m:rPr>
                          <a:rPr lang="en-US" altLang="en-US" kern="0" baseline="-25000" dirty="0"/>
                          <m:t>−</m:t>
                        </m:r>
                        <m:r>
                          <m:rPr>
                            <m:nor/>
                          </m:rPr>
                          <a:rPr lang="en-US" altLang="en-US" kern="0" baseline="-25000" dirty="0"/>
                          <m:t>i</m:t>
                        </m:r>
                      </m:e>
                    </m:nary>
                  </m:oMath>
                </a14:m>
                <a:r>
                  <a:rPr lang="en-US" altLang="en-US" sz="1400" b="0" kern="0" dirty="0" smtClean="0"/>
                  <a:t> </a:t>
                </a:r>
              </a:p>
              <a:p>
                <a:pPr>
                  <a:spcBef>
                    <a:spcPct val="100000"/>
                  </a:spcBef>
                  <a:buFont typeface="Wingdings" pitchFamily="2" charset="2"/>
                  <a:buNone/>
                </a:pPr>
                <a:r>
                  <a:rPr lang="en-US" altLang="en-US" b="0" kern="0" dirty="0" smtClean="0"/>
                  <a:t>Since we predict using linear combination</a:t>
                </a:r>
              </a:p>
              <a:p>
                <a:pPr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b="0" kern="0" dirty="0"/>
                  <a:t>	</a:t>
                </a:r>
                <a:r>
                  <a:rPr lang="en-US" altLang="en-US" b="0" kern="0" dirty="0" smtClean="0"/>
                  <a:t>this is a simple type of </a:t>
                </a:r>
                <a:r>
                  <a:rPr lang="en-US" altLang="en-US" b="0" i="1" kern="0" dirty="0" smtClean="0"/>
                  <a:t>linear prediction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b="0" kern="0" dirty="0" smtClean="0"/>
                  <a:t>Delta-modulation (DM) :  use only the sign of difference (1bit DPCM) 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b="0" kern="0" dirty="0" smtClean="0"/>
                  <a:t>Sigma-delta (1bit) sampling :  oversample, DM, trade-off rate for bits</a:t>
                </a:r>
              </a:p>
              <a:p>
                <a:pPr>
                  <a:spcBef>
                    <a:spcPct val="90000"/>
                  </a:spcBef>
                  <a:buFont typeface="Wingdings" pitchFamily="2" charset="2"/>
                  <a:buNone/>
                </a:pPr>
                <a:endParaRPr lang="en-US" altLang="en-US" b="0" i="1" kern="0" dirty="0">
                  <a:solidFill>
                    <a:srgbClr val="FC0128"/>
                  </a:solidFill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63" y="1453874"/>
                <a:ext cx="7921625" cy="4879458"/>
              </a:xfrm>
              <a:prstGeom prst="rect">
                <a:avLst/>
              </a:prstGeom>
              <a:blipFill rotWithShape="0">
                <a:blip r:embed="rId2"/>
                <a:stretch>
                  <a:fillRect l="-769" t="-499" r="-846" b="-74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28025" y="5591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46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Deltas are usually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44" y="1830104"/>
            <a:ext cx="5672691" cy="45725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593806" y="4137658"/>
            <a:ext cx="446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3866137" y="3727630"/>
            <a:ext cx="264029" cy="809335"/>
            <a:chOff x="8252650" y="1601962"/>
            <a:chExt cx="210883" cy="3661151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8357203" y="1601962"/>
              <a:ext cx="0" cy="36611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8254427" y="5263113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8252650" y="4809453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252650" y="4352250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8252650" y="3898597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8252650" y="3441394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8252650" y="2978590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8252650" y="2521387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8252650" y="2059165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8252650" y="1601962"/>
              <a:ext cx="20910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708370" y="1116419"/>
            <a:ext cx="275273" cy="5501869"/>
            <a:chOff x="708370" y="1116419"/>
            <a:chExt cx="275273" cy="5501869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839272" y="1116419"/>
              <a:ext cx="0" cy="55018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710595" y="661828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08370" y="5936541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708370" y="524947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708370" y="456773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708370" y="388066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708370" y="318517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08370" y="249810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708370" y="180349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08370" y="111641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711909" y="555731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711909" y="487024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711909" y="419914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11909" y="350144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711909" y="280595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711909" y="2118881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711909" y="142426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714753" y="627324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11912" y="609957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711912" y="541250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11912" y="473076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711912" y="404369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711912" y="334820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711912" y="266113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711912" y="196652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15451" y="5720351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715451" y="503328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15451" y="435154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715451" y="366447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715451" y="296898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15451" y="228191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715451" y="158730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718295" y="643627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711914" y="602514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711914" y="533807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711914" y="465633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711914" y="396926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11914" y="327377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711914" y="258670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711914" y="189209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715453" y="564592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715453" y="495884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715453" y="427711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715453" y="359004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715453" y="2894554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15453" y="220748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715453" y="151286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718297" y="636184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715456" y="618817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715456" y="550110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715456" y="481936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15456" y="413229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715456" y="343681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15456" y="2749739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15456" y="205512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718995" y="5808953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718995" y="512188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18995" y="444014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718995" y="3753075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718995" y="3057587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718995" y="2370516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718995" y="1675902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721839" y="652487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715451" y="1183258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718993" y="1346291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718995" y="1271860"/>
              <a:ext cx="2618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2" name="TextBox 101"/>
          <p:cNvSpPr txBox="1"/>
          <p:nvPr/>
        </p:nvSpPr>
        <p:spPr>
          <a:xfrm>
            <a:off x="1087607" y="1146673"/>
            <a:ext cx="559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The first difference requires fewer bits</a:t>
            </a:r>
          </a:p>
          <a:p>
            <a:pPr defTabSz="457200"/>
            <a:r>
              <a:rPr lang="en-US" sz="2000" b="0" dirty="0">
                <a:latin typeface="+mn-lt"/>
              </a:rPr>
              <a:t>	</a:t>
            </a:r>
            <a:r>
              <a:rPr lang="en-US" sz="2000" b="0" dirty="0" smtClean="0">
                <a:latin typeface="+mn-lt"/>
              </a:rPr>
              <a:t>if 4 bits is enough then we need 32 kb/s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698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DPCM with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720725" y="1457546"/>
                <a:ext cx="7658100" cy="432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5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itchFamily="2" charset="2"/>
                  <a:buChar char="l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 smtClean="0"/>
                  <a:t>If the linear prediction works well, then the </a:t>
                </a:r>
                <a:r>
                  <a:rPr lang="en-US" altLang="en-US" kern="0" dirty="0" smtClean="0"/>
                  <a:t>prediction error</a:t>
                </a:r>
              </a:p>
              <a:p>
                <a:pPr algn="ctr">
                  <a:buFont typeface="Wingdings" pitchFamily="2" charset="2"/>
                  <a:buNone/>
                </a:pPr>
                <a:r>
                  <a:rPr lang="en-US" altLang="en-US" b="0" i="1" kern="0" dirty="0" smtClean="0"/>
                  <a:t>  </a:t>
                </a:r>
                <a:r>
                  <a:rPr lang="en-US" altLang="en-US" sz="2800" b="0" kern="0" dirty="0" err="1" smtClean="0">
                    <a:latin typeface="Symbol" panose="05050102010706020507" pitchFamily="18" charset="2"/>
                  </a:rPr>
                  <a:t>e</a:t>
                </a:r>
                <a:r>
                  <a:rPr lang="en-US" altLang="en-US" sz="2400" b="1" kern="0" baseline="-25000" dirty="0" err="1" smtClean="0"/>
                  <a:t>n</a:t>
                </a:r>
                <a:r>
                  <a:rPr lang="en-US" altLang="en-US" sz="2400" b="1" kern="0" baseline="-25000" dirty="0" smtClean="0"/>
                  <a:t>   </a:t>
                </a:r>
                <a:r>
                  <a:rPr lang="en-US" altLang="en-US" sz="2400" b="1" kern="0" dirty="0" smtClean="0"/>
                  <a:t>=  </a:t>
                </a:r>
                <a:r>
                  <a:rPr lang="en-US" altLang="en-US" sz="2400" b="0" kern="0" dirty="0" err="1" smtClean="0"/>
                  <a:t>s</a:t>
                </a:r>
                <a:r>
                  <a:rPr lang="en-US" altLang="en-US" sz="2400" b="1" kern="0" baseline="-25000" dirty="0" err="1" smtClean="0"/>
                  <a:t>n</a:t>
                </a:r>
                <a:r>
                  <a:rPr lang="en-US" altLang="en-US" sz="2400" b="1" kern="0" baseline="-25000" dirty="0" smtClean="0"/>
                  <a:t>  </a:t>
                </a:r>
                <a:r>
                  <a:rPr lang="en-US" altLang="en-US" b="0" i="1" kern="0" dirty="0" smtClean="0"/>
                  <a:t> </a:t>
                </a:r>
                <a:r>
                  <a:rPr lang="en-US" altLang="en-US" sz="2800" b="0" i="1" kern="0" dirty="0" smtClean="0"/>
                  <a:t>-</a:t>
                </a:r>
                <a:r>
                  <a:rPr lang="en-US" altLang="en-US" b="0" i="1" kern="0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en-US" sz="2400" b="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 b="0" i="0" kern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sz="2400" b="1" kern="0" baseline="-25000" dirty="0" smtClean="0"/>
                  <a:t>n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b="0" kern="0" dirty="0" smtClean="0"/>
                  <a:t>will be </a:t>
                </a:r>
                <a:r>
                  <a:rPr lang="en-US" altLang="en-US" i="1" kern="0" dirty="0" smtClean="0"/>
                  <a:t>lower in energy </a:t>
                </a:r>
                <a:r>
                  <a:rPr lang="en-US" altLang="en-US" b="0" kern="0" dirty="0" smtClean="0"/>
                  <a:t>and </a:t>
                </a:r>
                <a:r>
                  <a:rPr lang="en-US" altLang="en-US" i="1" kern="0" dirty="0" smtClean="0"/>
                  <a:t>whiter </a:t>
                </a:r>
                <a:r>
                  <a:rPr lang="en-US" altLang="en-US" b="0" kern="0" dirty="0" smtClean="0"/>
                  <a:t>than </a:t>
                </a:r>
                <a:r>
                  <a:rPr lang="en-US" altLang="en-US" sz="2400" b="0" kern="0" dirty="0" err="1" smtClean="0"/>
                  <a:t>s</a:t>
                </a:r>
                <a:r>
                  <a:rPr lang="en-US" altLang="en-US" sz="2400" b="1" kern="0" baseline="-25000" dirty="0" err="1" smtClean="0"/>
                  <a:t>n</a:t>
                </a:r>
                <a:r>
                  <a:rPr lang="en-US" altLang="en-US" b="1" kern="0" baseline="-25000" dirty="0" smtClean="0"/>
                  <a:t>  </a:t>
                </a:r>
                <a:r>
                  <a:rPr lang="en-US" altLang="en-US" b="0" kern="0" dirty="0" smtClean="0"/>
                  <a:t>itself !</a:t>
                </a:r>
              </a:p>
              <a:p>
                <a:pPr>
                  <a:spcBef>
                    <a:spcPct val="60000"/>
                  </a:spcBef>
                  <a:buFont typeface="Wingdings" pitchFamily="2" charset="2"/>
                  <a:buNone/>
                </a:pPr>
                <a:r>
                  <a:rPr lang="en-US" altLang="en-US" b="0" kern="0" dirty="0" smtClean="0"/>
                  <a:t>Only the error is needed for reconstruction, </a:t>
                </a:r>
              </a:p>
              <a:p>
                <a:pPr marL="819150" lvl="1">
                  <a:spcBef>
                    <a:spcPts val="0"/>
                  </a:spcBef>
                  <a:buFontTx/>
                  <a:buNone/>
                </a:pPr>
                <a:r>
                  <a:rPr lang="en-US" altLang="en-US" b="0" kern="0" dirty="0" smtClean="0"/>
                  <a:t>since the predictable portion can be predicted </a:t>
                </a:r>
                <a:r>
                  <a:rPr lang="en-US" altLang="en-US" sz="2400" b="0" kern="0" dirty="0" err="1" smtClean="0"/>
                  <a:t>s</a:t>
                </a:r>
                <a:r>
                  <a:rPr lang="en-US" altLang="en-US" sz="2400" b="1" kern="0" baseline="-25000" dirty="0" err="1" smtClean="0"/>
                  <a:t>n</a:t>
                </a:r>
                <a:r>
                  <a:rPr lang="en-US" altLang="en-US" sz="2400" b="1" kern="0" baseline="-25000" dirty="0" smtClean="0"/>
                  <a:t> </a:t>
                </a:r>
                <a:r>
                  <a:rPr lang="en-US" altLang="en-US" sz="2400" b="0" kern="0" dirty="0" smtClean="0"/>
                  <a:t>= </a:t>
                </a:r>
                <a:r>
                  <a:rPr lang="en-US" altLang="en-US" b="0" i="1" kern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en-US" sz="2400" b="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 b="0" ker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sz="2400" b="1" kern="0" baseline="-25000" dirty="0" err="1" smtClean="0"/>
                  <a:t>n</a:t>
                </a:r>
                <a:r>
                  <a:rPr lang="en-US" altLang="en-US" sz="2400" b="1" kern="0" baseline="-25000" dirty="0" smtClean="0"/>
                  <a:t> </a:t>
                </a:r>
                <a:r>
                  <a:rPr lang="en-US" altLang="en-US" sz="2400" b="0" kern="0" dirty="0" smtClean="0"/>
                  <a:t>+</a:t>
                </a:r>
                <a:r>
                  <a:rPr lang="en-US" altLang="en-US" sz="2400" b="1" kern="0" baseline="-25000" dirty="0" smtClean="0"/>
                  <a:t> </a:t>
                </a:r>
                <a:r>
                  <a:rPr lang="en-US" altLang="en-US" sz="2800" b="0" kern="0" dirty="0" err="1" smtClean="0">
                    <a:latin typeface="Symbol" panose="05050102010706020507" pitchFamily="18" charset="2"/>
                  </a:rPr>
                  <a:t>e</a:t>
                </a:r>
                <a:r>
                  <a:rPr lang="en-US" altLang="en-US" sz="2400" b="1" kern="0" baseline="-25000" dirty="0" err="1" smtClean="0"/>
                  <a:t>n</a:t>
                </a:r>
                <a:r>
                  <a:rPr lang="en-US" altLang="en-US" b="0" kern="0" dirty="0" smtClean="0"/>
                  <a:t>!</a:t>
                </a:r>
                <a:endParaRPr lang="en-US" altLang="en-US" b="0" kern="0" baseline="-25000" dirty="0" smtClean="0"/>
              </a:p>
              <a:p>
                <a:pPr marL="819150" lvl="1">
                  <a:buFontTx/>
                  <a:buNone/>
                </a:pPr>
                <a:endParaRPr lang="en-US" altLang="en-US" b="0" kern="0" baseline="-25000" dirty="0" smtClean="0">
                  <a:solidFill>
                    <a:srgbClr val="FC0128"/>
                  </a:solidFill>
                </a:endParaRPr>
              </a:p>
              <a:p>
                <a:pPr marL="819150" lvl="1">
                  <a:buFontTx/>
                  <a:buNone/>
                </a:pPr>
                <a:endParaRPr lang="en-US" altLang="en-US" b="0" kern="0" baseline="-25000" dirty="0" smtClean="0">
                  <a:solidFill>
                    <a:srgbClr val="FC0128"/>
                  </a:solidFill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en-US" b="0" kern="0" baseline="-25000" dirty="0">
                  <a:solidFill>
                    <a:srgbClr val="FC0128"/>
                  </a:solidFill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725" y="1457546"/>
                <a:ext cx="7658100" cy="4324350"/>
              </a:xfrm>
              <a:prstGeom prst="rect">
                <a:avLst/>
              </a:prstGeom>
              <a:blipFill rotWithShape="0">
                <a:blip r:embed="rId2"/>
                <a:stretch>
                  <a:fillRect l="-796" t="-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328613" y="4097560"/>
            <a:ext cx="8296275" cy="1789113"/>
            <a:chOff x="328613" y="4097560"/>
            <a:chExt cx="8296275" cy="1789113"/>
          </a:xfrm>
        </p:grpSpPr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8116888" y="4146771"/>
              <a:ext cx="508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</a:t>
              </a:r>
              <a:r>
                <a:rPr lang="en-US" altLang="en-US" b="1" baseline="-25000"/>
                <a:t>n</a:t>
              </a:r>
              <a:endParaRPr lang="en-US" altLang="en-US"/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5068888" y="4230909"/>
              <a:ext cx="366712" cy="787400"/>
              <a:chOff x="3075" y="2888"/>
              <a:chExt cx="231" cy="496"/>
            </a:xfrm>
          </p:grpSpPr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V="1">
                <a:off x="3076" y="2888"/>
                <a:ext cx="230" cy="205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V="1">
                <a:off x="3189" y="2888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 flipV="1">
                <a:off x="3075" y="2992"/>
                <a:ext cx="2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3189" y="3093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5651500" y="5018309"/>
              <a:ext cx="1676400" cy="86793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prediction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filter</a:t>
              </a:r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H="1">
              <a:off x="5435600" y="4383309"/>
              <a:ext cx="2695575" cy="127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4589463" y="4396009"/>
              <a:ext cx="479425" cy="0"/>
              <a:chOff x="2146" y="3600"/>
              <a:chExt cx="302" cy="0"/>
            </a:xfrm>
          </p:grpSpPr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37"/>
            <p:cNvGrpSpPr>
              <a:grpSpLocks/>
            </p:cNvGrpSpPr>
            <p:nvPr/>
          </p:nvGrpSpPr>
          <p:grpSpPr bwMode="auto">
            <a:xfrm flipH="1">
              <a:off x="7332663" y="5437409"/>
              <a:ext cx="479425" cy="0"/>
              <a:chOff x="2146" y="3600"/>
              <a:chExt cx="302" cy="0"/>
            </a:xfrm>
          </p:grpSpPr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 flipV="1">
              <a:off x="5249863" y="4942109"/>
              <a:ext cx="0" cy="4953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 flipV="1">
              <a:off x="7786688" y="4383309"/>
              <a:ext cx="0" cy="10414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 flipH="1">
              <a:off x="5249863" y="5438996"/>
              <a:ext cx="401637" cy="74613"/>
              <a:chOff x="2146" y="3600"/>
              <a:chExt cx="302" cy="0"/>
            </a:xfrm>
          </p:grpSpPr>
          <p:sp>
            <p:nvSpPr>
              <p:cNvPr id="26" name="Line 50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51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6511925" y="4383309"/>
              <a:ext cx="109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328613" y="4113435"/>
              <a:ext cx="5080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</a:t>
              </a:r>
              <a:r>
                <a:rPr lang="en-US" altLang="en-US" b="1" baseline="-25000"/>
                <a:t>n</a:t>
              </a:r>
              <a:endParaRPr lang="en-US" altLang="en-US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4162425" y="4097560"/>
              <a:ext cx="609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Symbol" panose="05050102010706020507" pitchFamily="18" charset="2"/>
                </a:rPr>
                <a:t>e</a:t>
              </a:r>
              <a:r>
                <a:rPr lang="en-US" altLang="en-US" sz="2800" b="1" baseline="-25000"/>
                <a:t>n</a:t>
              </a:r>
            </a:p>
          </p:txBody>
        </p:sp>
        <p:grpSp>
          <p:nvGrpSpPr>
            <p:cNvPr id="32" name="Group 13"/>
            <p:cNvGrpSpPr>
              <a:grpSpLocks/>
            </p:cNvGrpSpPr>
            <p:nvPr/>
          </p:nvGrpSpPr>
          <p:grpSpPr bwMode="auto">
            <a:xfrm flipV="1">
              <a:off x="3325813" y="4230910"/>
              <a:ext cx="523875" cy="884238"/>
              <a:chOff x="2400" y="3299"/>
              <a:chExt cx="330" cy="557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2401" y="3651"/>
                <a:ext cx="230" cy="205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>
                <a:off x="2514" y="3652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0"/>
              <p:cNvSpPr>
                <a:spLocks noChangeShapeType="1"/>
              </p:cNvSpPr>
              <p:nvPr/>
            </p:nvSpPr>
            <p:spPr bwMode="auto">
              <a:xfrm>
                <a:off x="2400" y="3752"/>
                <a:ext cx="2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1"/>
              <p:cNvSpPr>
                <a:spLocks noChangeShapeType="1"/>
              </p:cNvSpPr>
              <p:nvPr/>
            </p:nvSpPr>
            <p:spPr bwMode="auto">
              <a:xfrm flipV="1">
                <a:off x="2514" y="3360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2490" y="3299"/>
                <a:ext cx="24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latin typeface="Times New Roman" panose="02020603050405020304" pitchFamily="18" charset="0"/>
                  </a:rPr>
                  <a:t>-</a:t>
                </a:r>
              </a:p>
            </p:txBody>
          </p:sp>
        </p:grp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1419225" y="5018310"/>
              <a:ext cx="1676400" cy="868363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prediction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filter</a:t>
              </a:r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H="1" flipV="1">
              <a:off x="720725" y="4396010"/>
              <a:ext cx="26035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3683000" y="4396010"/>
              <a:ext cx="479425" cy="0"/>
              <a:chOff x="2146" y="3600"/>
              <a:chExt cx="302" cy="0"/>
            </a:xfrm>
          </p:grpSpPr>
          <p:sp>
            <p:nvSpPr>
              <p:cNvPr id="49" name="Line 28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9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34"/>
            <p:cNvGrpSpPr>
              <a:grpSpLocks/>
            </p:cNvGrpSpPr>
            <p:nvPr/>
          </p:nvGrpSpPr>
          <p:grpSpPr bwMode="auto">
            <a:xfrm flipV="1">
              <a:off x="1019175" y="5438998"/>
              <a:ext cx="407987" cy="74613"/>
              <a:chOff x="2146" y="3600"/>
              <a:chExt cx="302" cy="0"/>
            </a:xfrm>
          </p:grpSpPr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3095625" y="5437410"/>
              <a:ext cx="42068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3316288" y="5437410"/>
              <a:ext cx="10953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V="1">
              <a:off x="3506788" y="4942110"/>
              <a:ext cx="0" cy="4953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 flipV="1">
              <a:off x="1019175" y="4396010"/>
              <a:ext cx="0" cy="11176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>
              <a:off x="2092325" y="4396010"/>
              <a:ext cx="10953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840288" y="5224129"/>
                  <a:ext cx="781050" cy="584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b="0" ker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a14:m>
                  <a:r>
                    <a:rPr lang="en-US" altLang="en-US" b="1" baseline="-25000" dirty="0" smtClean="0"/>
                    <a:t>n</a:t>
                  </a:r>
                  <a:endParaRPr lang="en-US" altLang="en-US" dirty="0"/>
                </a:p>
              </p:txBody>
            </p:sp>
          </mc:Choice>
          <mc:Fallback xmlns="">
            <p:sp>
              <p:nvSpPr>
                <p:cNvPr id="57" name="Text 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0288" y="5224129"/>
                  <a:ext cx="781050" cy="5842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02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480520" y="5197697"/>
                  <a:ext cx="781050" cy="584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altLang="en-US" b="0" i="1" kern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b="0" ker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a14:m>
                  <a:r>
                    <a:rPr lang="en-US" altLang="en-US" b="1" baseline="-25000" dirty="0" smtClean="0"/>
                    <a:t>n</a:t>
                  </a:r>
                  <a:endParaRPr lang="en-US" altLang="en-US" dirty="0"/>
                </a:p>
              </p:txBody>
            </p:sp>
          </mc:Choice>
          <mc:Fallback xmlns="">
            <p:sp>
              <p:nvSpPr>
                <p:cNvPr id="128" name="Text 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0520" y="5197697"/>
                  <a:ext cx="781050" cy="584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15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Oval 128"/>
            <p:cNvSpPr/>
            <p:nvPr/>
          </p:nvSpPr>
          <p:spPr bwMode="auto">
            <a:xfrm>
              <a:off x="5230813" y="5424709"/>
              <a:ext cx="50800" cy="6508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3479986" y="5396360"/>
              <a:ext cx="50800" cy="65088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Line 55"/>
            <p:cNvSpPr>
              <a:spLocks noChangeShapeType="1"/>
            </p:cNvSpPr>
            <p:nvPr/>
          </p:nvSpPr>
          <p:spPr bwMode="auto">
            <a:xfrm>
              <a:off x="7908331" y="4376216"/>
              <a:ext cx="109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55"/>
            <p:cNvSpPr>
              <a:spLocks noChangeShapeType="1"/>
            </p:cNvSpPr>
            <p:nvPr/>
          </p:nvSpPr>
          <p:spPr bwMode="auto">
            <a:xfrm>
              <a:off x="803110" y="4385266"/>
              <a:ext cx="109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7930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loop prediction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144" y="1847850"/>
                <a:ext cx="7772400" cy="41148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altLang="en-US" dirty="0"/>
                  <a:t>The encoder (linear predictor) is present in the decoder</a:t>
                </a:r>
              </a:p>
              <a:p>
                <a:pPr marL="819150" lvl="1">
                  <a:buNone/>
                </a:pPr>
                <a:r>
                  <a:rPr lang="en-US" altLang="en-US" dirty="0"/>
                  <a:t>but there runs as </a:t>
                </a:r>
                <a:r>
                  <a:rPr lang="en-US" altLang="en-US" b="1" dirty="0"/>
                  <a:t>feedback</a:t>
                </a:r>
              </a:p>
              <a:p>
                <a:pPr>
                  <a:spcBef>
                    <a:spcPct val="30000"/>
                  </a:spcBef>
                  <a:buNone/>
                </a:pPr>
                <a:r>
                  <a:rPr lang="en-US" altLang="en-US" dirty="0"/>
                  <a:t>The decoder’s predictions are accurate with the precise error </a:t>
                </a:r>
                <a:r>
                  <a:rPr lang="en-US" altLang="en-US" sz="2800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sz="2800" b="1" baseline="-25000" dirty="0" err="1"/>
                  <a:t>n</a:t>
                </a:r>
                <a:endParaRPr lang="en-US" altLang="en-US" sz="2800" b="1" baseline="-25000" dirty="0"/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 smtClean="0"/>
                  <a:t>	but </a:t>
                </a:r>
                <a:r>
                  <a:rPr lang="en-US" altLang="en-US" dirty="0"/>
                  <a:t>it</a:t>
                </a:r>
                <a:r>
                  <a:rPr lang="en-US" altLang="en-US" sz="2800" dirty="0"/>
                  <a:t> </a:t>
                </a:r>
                <a:r>
                  <a:rPr lang="en-US" altLang="en-US" dirty="0"/>
                  <a:t>gets the </a:t>
                </a:r>
                <a:r>
                  <a:rPr lang="en-US" altLang="en-US" b="1" dirty="0"/>
                  <a:t>quantized error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8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acc>
                  </m:oMath>
                </a14:m>
                <a:r>
                  <a:rPr lang="en-US" altLang="en-US" sz="2800" b="1" baseline="-25000" dirty="0" smtClean="0"/>
                  <a:t>n </a:t>
                </a:r>
              </a:p>
              <a:p>
                <a:pPr>
                  <a:spcBef>
                    <a:spcPct val="15000"/>
                  </a:spcBef>
                  <a:buNone/>
                </a:pPr>
                <a:r>
                  <a:rPr lang="en-US" altLang="en-US" sz="2800" b="1" baseline="-25000" dirty="0"/>
                  <a:t>	</a:t>
                </a:r>
                <a:r>
                  <a:rPr lang="en-US" altLang="en-US" sz="2800" b="1" baseline="-25000" dirty="0" smtClean="0"/>
                  <a:t>	</a:t>
                </a:r>
                <a:r>
                  <a:rPr lang="en-US" altLang="en-US" dirty="0" smtClean="0"/>
                  <a:t>and as the error accumulates the signals </a:t>
                </a:r>
                <a:r>
                  <a:rPr lang="en-US" altLang="en-US" dirty="0"/>
                  <a:t>diverge!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44" y="1847850"/>
                <a:ext cx="7772400" cy="4114800"/>
              </a:xfrm>
              <a:blipFill rotWithShape="0">
                <a:blip r:embed="rId2"/>
                <a:stretch>
                  <a:fillRect l="-784" t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68</a:t>
            </a:fld>
            <a:endParaRPr lang="en-US" altLang="en-US"/>
          </a:p>
        </p:txBody>
      </p:sp>
      <p:grpSp>
        <p:nvGrpSpPr>
          <p:cNvPr id="5" name="Group 1162"/>
          <p:cNvGrpSpPr>
            <a:grpSpLocks/>
          </p:cNvGrpSpPr>
          <p:nvPr/>
        </p:nvGrpSpPr>
        <p:grpSpPr bwMode="auto">
          <a:xfrm>
            <a:off x="273050" y="4379913"/>
            <a:ext cx="8018463" cy="1582737"/>
            <a:chOff x="172" y="2759"/>
            <a:chExt cx="5051" cy="997"/>
          </a:xfrm>
        </p:grpSpPr>
        <p:sp>
          <p:nvSpPr>
            <p:cNvPr id="8" name="Text Box 1075"/>
            <p:cNvSpPr txBox="1">
              <a:spLocks noChangeArrowheads="1"/>
            </p:cNvSpPr>
            <p:nvPr/>
          </p:nvSpPr>
          <p:spPr bwMode="auto">
            <a:xfrm>
              <a:off x="172" y="2768"/>
              <a:ext cx="3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dirty="0" err="1">
                  <a:latin typeface="+mn-lt"/>
                </a:rPr>
                <a:t>s</a:t>
              </a:r>
              <a:r>
                <a:rPr lang="en-US" altLang="en-US" b="1" baseline="-25000" dirty="0" err="1"/>
                <a:t>n</a:t>
              </a:r>
              <a:endParaRPr lang="en-US" altLang="en-US" dirty="0"/>
            </a:p>
          </p:txBody>
        </p:sp>
        <p:sp>
          <p:nvSpPr>
            <p:cNvPr id="9" name="Oval 1093"/>
            <p:cNvSpPr>
              <a:spLocks noChangeArrowheads="1"/>
            </p:cNvSpPr>
            <p:nvPr/>
          </p:nvSpPr>
          <p:spPr bwMode="auto">
            <a:xfrm flipV="1">
              <a:off x="1439" y="2871"/>
              <a:ext cx="230" cy="20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94"/>
            <p:cNvSpPr>
              <a:spLocks noChangeShapeType="1"/>
            </p:cNvSpPr>
            <p:nvPr/>
          </p:nvSpPr>
          <p:spPr bwMode="auto">
            <a:xfrm flipV="1">
              <a:off x="1552" y="2871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95"/>
            <p:cNvSpPr>
              <a:spLocks noChangeShapeType="1"/>
            </p:cNvSpPr>
            <p:nvPr/>
          </p:nvSpPr>
          <p:spPr bwMode="auto">
            <a:xfrm flipV="1">
              <a:off x="1438" y="2975"/>
              <a:ext cx="2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96"/>
            <p:cNvSpPr>
              <a:spLocks noChangeShapeType="1"/>
            </p:cNvSpPr>
            <p:nvPr/>
          </p:nvSpPr>
          <p:spPr bwMode="auto">
            <a:xfrm>
              <a:off x="1552" y="3076"/>
              <a:ext cx="0" cy="2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097"/>
            <p:cNvSpPr txBox="1">
              <a:spLocks noChangeArrowheads="1"/>
            </p:cNvSpPr>
            <p:nvPr/>
          </p:nvSpPr>
          <p:spPr bwMode="auto">
            <a:xfrm flipV="1">
              <a:off x="1535" y="2901"/>
              <a:ext cx="2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4" name="Line 1101"/>
            <p:cNvSpPr>
              <a:spLocks noChangeShapeType="1"/>
            </p:cNvSpPr>
            <p:nvPr/>
          </p:nvSpPr>
          <p:spPr bwMode="auto">
            <a:xfrm>
              <a:off x="1678" y="2966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02"/>
            <p:cNvSpPr>
              <a:spLocks noChangeShapeType="1"/>
            </p:cNvSpPr>
            <p:nvPr/>
          </p:nvSpPr>
          <p:spPr bwMode="auto">
            <a:xfrm>
              <a:off x="1836" y="2966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118"/>
            <p:cNvSpPr txBox="1">
              <a:spLocks noChangeArrowheads="1"/>
            </p:cNvSpPr>
            <p:nvPr/>
          </p:nvSpPr>
          <p:spPr bwMode="auto">
            <a:xfrm>
              <a:off x="1974" y="2811"/>
              <a:ext cx="350" cy="291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</a:rPr>
                <a:t>Q</a:t>
              </a:r>
              <a:endParaRPr lang="en-US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17" name="Text Box 1098"/>
            <p:cNvSpPr txBox="1">
              <a:spLocks noChangeArrowheads="1"/>
            </p:cNvSpPr>
            <p:nvPr/>
          </p:nvSpPr>
          <p:spPr bwMode="auto">
            <a:xfrm>
              <a:off x="908" y="3520"/>
              <a:ext cx="338" cy="23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en-US" sz="1600">
                  <a:solidFill>
                    <a:schemeClr val="bg2"/>
                  </a:solidFill>
                </a:rPr>
                <a:t>PF</a:t>
              </a:r>
              <a:endParaRPr lang="en-US" altLang="en-US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Line 1099"/>
            <p:cNvSpPr>
              <a:spLocks noChangeShapeType="1"/>
            </p:cNvSpPr>
            <p:nvPr/>
          </p:nvSpPr>
          <p:spPr bwMode="auto">
            <a:xfrm flipH="1" flipV="1">
              <a:off x="468" y="2974"/>
              <a:ext cx="97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04"/>
            <p:cNvSpPr>
              <a:spLocks noChangeShapeType="1"/>
            </p:cNvSpPr>
            <p:nvPr/>
          </p:nvSpPr>
          <p:spPr bwMode="auto">
            <a:xfrm flipV="1">
              <a:off x="644" y="3631"/>
              <a:ext cx="26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105"/>
            <p:cNvSpPr>
              <a:spLocks noChangeShapeType="1"/>
            </p:cNvSpPr>
            <p:nvPr/>
          </p:nvSpPr>
          <p:spPr bwMode="auto">
            <a:xfrm flipV="1">
              <a:off x="785" y="3631"/>
              <a:ext cx="7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106"/>
            <p:cNvSpPr>
              <a:spLocks noChangeShapeType="1"/>
            </p:cNvSpPr>
            <p:nvPr/>
          </p:nvSpPr>
          <p:spPr bwMode="auto">
            <a:xfrm>
              <a:off x="1259" y="3635"/>
              <a:ext cx="29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107"/>
            <p:cNvSpPr>
              <a:spLocks noChangeShapeType="1"/>
            </p:cNvSpPr>
            <p:nvPr/>
          </p:nvSpPr>
          <p:spPr bwMode="auto">
            <a:xfrm>
              <a:off x="1380" y="3627"/>
              <a:ext cx="6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108"/>
            <p:cNvSpPr>
              <a:spLocks noChangeShapeType="1"/>
            </p:cNvSpPr>
            <p:nvPr/>
          </p:nvSpPr>
          <p:spPr bwMode="auto">
            <a:xfrm flipV="1">
              <a:off x="1554" y="3333"/>
              <a:ext cx="0" cy="3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109"/>
            <p:cNvSpPr>
              <a:spLocks noChangeShapeType="1"/>
            </p:cNvSpPr>
            <p:nvPr/>
          </p:nvSpPr>
          <p:spPr bwMode="auto">
            <a:xfrm flipV="1">
              <a:off x="656" y="2974"/>
              <a:ext cx="0" cy="65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114"/>
            <p:cNvSpPr>
              <a:spLocks noChangeShapeType="1"/>
            </p:cNvSpPr>
            <p:nvPr/>
          </p:nvSpPr>
          <p:spPr bwMode="auto">
            <a:xfrm flipV="1">
              <a:off x="1078" y="2974"/>
              <a:ext cx="45" cy="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120"/>
            <p:cNvSpPr>
              <a:spLocks noChangeShapeType="1"/>
            </p:cNvSpPr>
            <p:nvPr/>
          </p:nvSpPr>
          <p:spPr bwMode="auto">
            <a:xfrm>
              <a:off x="2336" y="2958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121"/>
            <p:cNvSpPr>
              <a:spLocks noChangeShapeType="1"/>
            </p:cNvSpPr>
            <p:nvPr/>
          </p:nvSpPr>
          <p:spPr bwMode="auto">
            <a:xfrm>
              <a:off x="2458" y="2958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084"/>
                <p:cNvSpPr txBox="1">
                  <a:spLocks noChangeArrowheads="1"/>
                </p:cNvSpPr>
                <p:nvPr/>
              </p:nvSpPr>
              <p:spPr bwMode="auto">
                <a:xfrm>
                  <a:off x="2714" y="2759"/>
                  <a:ext cx="384" cy="3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</m:acc>
                    </m:oMath>
                  </a14:m>
                  <a:r>
                    <a:rPr lang="en-US" altLang="en-US" baseline="-25000" dirty="0"/>
                    <a:t>n</a:t>
                  </a:r>
                  <a:endParaRPr lang="en-US" altLang="en-US" sz="2800" b="1" baseline="-25000" dirty="0"/>
                </a:p>
              </p:txBody>
            </p:sp>
          </mc:Choice>
          <mc:Fallback xmlns="">
            <p:sp>
              <p:nvSpPr>
                <p:cNvPr id="28" name="Text Box 10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14" y="2759"/>
                  <a:ext cx="384" cy="3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15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Line 1083"/>
            <p:cNvSpPr>
              <a:spLocks noChangeShapeType="1"/>
            </p:cNvSpPr>
            <p:nvPr/>
          </p:nvSpPr>
          <p:spPr bwMode="auto">
            <a:xfrm flipH="1" flipV="1">
              <a:off x="4221" y="2950"/>
              <a:ext cx="1002" cy="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088"/>
            <p:cNvGrpSpPr>
              <a:grpSpLocks/>
            </p:cNvGrpSpPr>
            <p:nvPr/>
          </p:nvGrpSpPr>
          <p:grpSpPr bwMode="auto">
            <a:xfrm flipH="1">
              <a:off x="4720" y="3618"/>
              <a:ext cx="302" cy="0"/>
              <a:chOff x="2146" y="3600"/>
              <a:chExt cx="302" cy="0"/>
            </a:xfrm>
          </p:grpSpPr>
          <p:sp>
            <p:nvSpPr>
              <p:cNvPr id="52" name="Line 1089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090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1077"/>
            <p:cNvGrpSpPr>
              <a:grpSpLocks/>
            </p:cNvGrpSpPr>
            <p:nvPr/>
          </p:nvGrpSpPr>
          <p:grpSpPr bwMode="auto">
            <a:xfrm>
              <a:off x="3978" y="2851"/>
              <a:ext cx="231" cy="496"/>
              <a:chOff x="3075" y="2888"/>
              <a:chExt cx="231" cy="496"/>
            </a:xfrm>
          </p:grpSpPr>
          <p:sp>
            <p:nvSpPr>
              <p:cNvPr id="48" name="Oval 1078"/>
              <p:cNvSpPr>
                <a:spLocks noChangeArrowheads="1"/>
              </p:cNvSpPr>
              <p:nvPr/>
            </p:nvSpPr>
            <p:spPr bwMode="auto">
              <a:xfrm flipV="1">
                <a:off x="3076" y="2888"/>
                <a:ext cx="230" cy="205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079"/>
              <p:cNvSpPr>
                <a:spLocks noChangeShapeType="1"/>
              </p:cNvSpPr>
              <p:nvPr/>
            </p:nvSpPr>
            <p:spPr bwMode="auto">
              <a:xfrm flipV="1">
                <a:off x="3189" y="2888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080"/>
              <p:cNvSpPr>
                <a:spLocks noChangeShapeType="1"/>
              </p:cNvSpPr>
              <p:nvPr/>
            </p:nvSpPr>
            <p:spPr bwMode="auto">
              <a:xfrm flipV="1">
                <a:off x="3075" y="2992"/>
                <a:ext cx="2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081"/>
              <p:cNvSpPr>
                <a:spLocks noChangeShapeType="1"/>
              </p:cNvSpPr>
              <p:nvPr/>
            </p:nvSpPr>
            <p:spPr bwMode="auto">
              <a:xfrm>
                <a:off x="3189" y="3093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1085"/>
            <p:cNvGrpSpPr>
              <a:grpSpLocks/>
            </p:cNvGrpSpPr>
            <p:nvPr/>
          </p:nvGrpSpPr>
          <p:grpSpPr bwMode="auto">
            <a:xfrm>
              <a:off x="3662" y="2950"/>
              <a:ext cx="302" cy="0"/>
              <a:chOff x="2146" y="3600"/>
              <a:chExt cx="302" cy="0"/>
            </a:xfrm>
          </p:grpSpPr>
          <p:sp>
            <p:nvSpPr>
              <p:cNvPr id="46" name="Line 1086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087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Line 1091"/>
            <p:cNvSpPr>
              <a:spLocks noChangeShapeType="1"/>
            </p:cNvSpPr>
            <p:nvPr/>
          </p:nvSpPr>
          <p:spPr bwMode="auto">
            <a:xfrm flipV="1">
              <a:off x="4091" y="3314"/>
              <a:ext cx="0" cy="3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110"/>
            <p:cNvSpPr>
              <a:spLocks noChangeShapeType="1"/>
            </p:cNvSpPr>
            <p:nvPr/>
          </p:nvSpPr>
          <p:spPr bwMode="auto">
            <a:xfrm flipV="1">
              <a:off x="5006" y="2954"/>
              <a:ext cx="0" cy="65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" name="Group 1111"/>
            <p:cNvGrpSpPr>
              <a:grpSpLocks/>
            </p:cNvGrpSpPr>
            <p:nvPr/>
          </p:nvGrpSpPr>
          <p:grpSpPr bwMode="auto">
            <a:xfrm flipH="1">
              <a:off x="4091" y="3619"/>
              <a:ext cx="256" cy="65"/>
              <a:chOff x="2146" y="3600"/>
              <a:chExt cx="302" cy="0"/>
            </a:xfrm>
          </p:grpSpPr>
          <p:sp>
            <p:nvSpPr>
              <p:cNvPr id="44" name="Line 1112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113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Line 1115"/>
            <p:cNvSpPr>
              <a:spLocks noChangeShapeType="1"/>
            </p:cNvSpPr>
            <p:nvPr/>
          </p:nvSpPr>
          <p:spPr bwMode="auto">
            <a:xfrm>
              <a:off x="4651" y="2954"/>
              <a:ext cx="6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124"/>
            <p:cNvSpPr txBox="1">
              <a:spLocks noChangeArrowheads="1"/>
            </p:cNvSpPr>
            <p:nvPr/>
          </p:nvSpPr>
          <p:spPr bwMode="auto">
            <a:xfrm>
              <a:off x="4347" y="3510"/>
              <a:ext cx="379" cy="23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en-US" sz="1600">
                  <a:solidFill>
                    <a:schemeClr val="bg2"/>
                  </a:solidFill>
                </a:rPr>
                <a:t>PF</a:t>
              </a:r>
              <a:endParaRPr lang="en-US" altLang="en-US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Text Box 1156"/>
            <p:cNvSpPr txBox="1">
              <a:spLocks noChangeArrowheads="1"/>
            </p:cNvSpPr>
            <p:nvPr/>
          </p:nvSpPr>
          <p:spPr bwMode="auto">
            <a:xfrm>
              <a:off x="3306" y="2801"/>
              <a:ext cx="350" cy="291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</a:rPr>
                <a:t>IQ</a:t>
              </a:r>
            </a:p>
          </p:txBody>
        </p:sp>
        <p:grpSp>
          <p:nvGrpSpPr>
            <p:cNvPr id="41" name="Group 1157"/>
            <p:cNvGrpSpPr>
              <a:grpSpLocks/>
            </p:cNvGrpSpPr>
            <p:nvPr/>
          </p:nvGrpSpPr>
          <p:grpSpPr bwMode="auto">
            <a:xfrm>
              <a:off x="2998" y="2954"/>
              <a:ext cx="302" cy="0"/>
              <a:chOff x="2146" y="3600"/>
              <a:chExt cx="302" cy="0"/>
            </a:xfrm>
          </p:grpSpPr>
          <p:sp>
            <p:nvSpPr>
              <p:cNvPr id="42" name="Line 1158"/>
              <p:cNvSpPr>
                <a:spLocks noChangeShapeType="1"/>
              </p:cNvSpPr>
              <p:nvPr/>
            </p:nvSpPr>
            <p:spPr bwMode="auto">
              <a:xfrm>
                <a:off x="2146" y="3600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159"/>
              <p:cNvSpPr>
                <a:spLocks noChangeShapeType="1"/>
              </p:cNvSpPr>
              <p:nvPr/>
            </p:nvSpPr>
            <p:spPr bwMode="auto">
              <a:xfrm>
                <a:off x="2304" y="3600"/>
                <a:ext cx="79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1084"/>
              <p:cNvSpPr txBox="1">
                <a:spLocks noChangeArrowheads="1"/>
              </p:cNvSpPr>
              <p:nvPr/>
            </p:nvSpPr>
            <p:spPr bwMode="auto">
              <a:xfrm>
                <a:off x="8289131" y="4379912"/>
                <a:ext cx="609600" cy="573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baseline="-25000" dirty="0"/>
                  <a:t>n</a:t>
                </a:r>
                <a:endParaRPr lang="en-US" altLang="en-US" sz="2800" b="1" baseline="-25000" dirty="0"/>
              </a:p>
            </p:txBody>
          </p:sp>
        </mc:Choice>
        <mc:Fallback xmlns="">
          <p:sp>
            <p:nvSpPr>
              <p:cNvPr id="56" name="Text Box 10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9131" y="4379912"/>
                <a:ext cx="609600" cy="573087"/>
              </a:xfrm>
              <a:prstGeom prst="rect">
                <a:avLst/>
              </a:prstGeom>
              <a:blipFill rotWithShape="0">
                <a:blip r:embed="rId4"/>
                <a:stretch>
                  <a:fillRect b="-329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534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altLang="en-US" dirty="0"/>
                  <a:t>There are two ways to solve </a:t>
                </a:r>
                <a:r>
                  <a:rPr lang="en-US" altLang="en-US" dirty="0" smtClean="0"/>
                  <a:t>the error accumulation </a:t>
                </a:r>
                <a:r>
                  <a:rPr lang="en-US" altLang="en-US" dirty="0"/>
                  <a:t>problem ...</a:t>
                </a:r>
              </a:p>
              <a:p>
                <a:pPr>
                  <a:spcBef>
                    <a:spcPct val="100000"/>
                  </a:spcBef>
                  <a:buNone/>
                </a:pPr>
                <a:r>
                  <a:rPr lang="en-US" altLang="en-US" dirty="0"/>
                  <a:t>The first way is to send the prediction coefficients</a:t>
                </a:r>
              </a:p>
              <a:p>
                <a:pPr lvl="1">
                  <a:buNone/>
                </a:pPr>
                <a:r>
                  <a:rPr lang="en-US" altLang="en-US" dirty="0"/>
                  <a:t>from the encoder to the decoder</a:t>
                </a:r>
              </a:p>
              <a:p>
                <a:pPr lvl="1">
                  <a:buNone/>
                </a:pPr>
                <a:r>
                  <a:rPr lang="en-US" altLang="en-US" dirty="0" smtClean="0"/>
                  <a:t>	and </a:t>
                </a:r>
                <a:r>
                  <a:rPr lang="en-US" altLang="en-US" dirty="0"/>
                  <a:t>not to let the decoder derive them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dirty="0"/>
                  <a:t>The coefficients </a:t>
                </a:r>
                <a:r>
                  <a:rPr lang="en-US" altLang="en-US" dirty="0" smtClean="0"/>
                  <a:t>thus sent </a:t>
                </a:r>
                <a:r>
                  <a:rPr lang="en-US" altLang="en-US" dirty="0"/>
                  <a:t>are called side-information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dirty="0"/>
                  <a:t>Using side-information means higher bit-rate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 smtClean="0"/>
                  <a:t>	(</a:t>
                </a:r>
                <a:r>
                  <a:rPr lang="en-US" altLang="en-US" dirty="0"/>
                  <a:t>since both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</m:acc>
                  </m:oMath>
                </a14:m>
                <a:r>
                  <a:rPr lang="en-US" altLang="en-US" b="1" baseline="-25000" dirty="0"/>
                  <a:t>n </a:t>
                </a:r>
                <a:r>
                  <a:rPr lang="en-US" altLang="en-US" dirty="0" smtClean="0"/>
                  <a:t>and the coefficients </a:t>
                </a:r>
                <a:r>
                  <a:rPr lang="en-US" altLang="en-US" dirty="0"/>
                  <a:t>must be sent)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dirty="0"/>
                  <a:t>The second way does not require increasing bit rate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829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Correlation with lags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8" y="1161535"/>
                <a:ext cx="8447618" cy="5313406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To take care of time shifts with define  (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is called the correlation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lag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				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</a:t>
                </a:r>
                <a:r>
                  <a:rPr lang="en-US" sz="2400" b="1" baseline="-25000" dirty="0" err="1" smtClean="0">
                    <a:solidFill>
                      <a:schemeClr val="tx1"/>
                    </a:solidFill>
                  </a:rPr>
                  <a:t>xy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(m)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/>
                  <a:t>(</a:t>
                </a:r>
                <a:r>
                  <a:rPr lang="en-US" i="1" dirty="0"/>
                  <a:t>m</a:t>
                </a:r>
                <a:r>
                  <a:rPr lang="en-US" dirty="0"/>
                  <a:t> is called the correlation </a:t>
                </a:r>
                <a:r>
                  <a:rPr lang="en-US" i="1" dirty="0"/>
                  <a:t>lag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0" indent="0" defTabSz="358775">
                  <a:spcBef>
                    <a:spcPts val="1200"/>
                  </a:spcBef>
                  <a:buNone/>
                </a:pPr>
                <a:r>
                  <a:rPr lang="en-US" dirty="0" smtClean="0"/>
                  <a:t>We now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look for its maximum value (its peak) 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 smtClean="0"/>
                  <a:t>This peak corresponds to the optimal time shift</a:t>
                </a: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if there the correlation is significant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(using the same criterion as before)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then we have found our similar signal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Note the difference between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correlation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convolution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in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correlation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both indexes increase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in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convolution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one increases one decreases</a:t>
                </a:r>
              </a:p>
              <a:p>
                <a:pPr defTabSz="358775"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defTabSz="3587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8" y="1161535"/>
                <a:ext cx="8447618" cy="5313406"/>
              </a:xfrm>
              <a:blipFill rotWithShape="0">
                <a:blip r:embed="rId2"/>
                <a:stretch>
                  <a:fillRect l="-722" t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858" y="1956914"/>
            <a:ext cx="2929580" cy="9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00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loop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544643"/>
            <a:ext cx="7762875" cy="1971670"/>
          </a:xfrm>
        </p:spPr>
        <p:txBody>
          <a:bodyPr/>
          <a:lstStyle/>
          <a:p>
            <a:pPr defTabSz="457200">
              <a:buNone/>
            </a:pPr>
            <a:r>
              <a:rPr lang="en-US" altLang="en-US" dirty="0"/>
              <a:t>To ensure that the encoder and decoder stay “in-sync”</a:t>
            </a:r>
          </a:p>
          <a:p>
            <a:pPr marL="819150" lvl="1" defTabSz="457200">
              <a:spcBef>
                <a:spcPts val="0"/>
              </a:spcBef>
              <a:buNone/>
            </a:pPr>
            <a:r>
              <a:rPr lang="en-US" altLang="en-US" dirty="0"/>
              <a:t>we put the </a:t>
            </a:r>
            <a:r>
              <a:rPr lang="en-US" altLang="en-US" dirty="0" smtClean="0"/>
              <a:t>entire decoder </a:t>
            </a:r>
          </a:p>
          <a:p>
            <a:pPr marL="819150" lvl="1" defTabSz="457200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including quantization and inverse quantization</a:t>
            </a:r>
          </a:p>
          <a:p>
            <a:pPr marL="819150" lvl="1" defTabSz="457200">
              <a:spcBef>
                <a:spcPts val="0"/>
              </a:spcBef>
              <a:buNone/>
            </a:pPr>
            <a:r>
              <a:rPr lang="en-US" altLang="en-US" dirty="0" smtClean="0"/>
              <a:t>			into </a:t>
            </a:r>
            <a:r>
              <a:rPr lang="en-US" altLang="en-US" dirty="0"/>
              <a:t>the encoder</a:t>
            </a:r>
          </a:p>
          <a:p>
            <a:pPr>
              <a:spcBef>
                <a:spcPct val="30000"/>
              </a:spcBef>
              <a:buNone/>
            </a:pPr>
            <a:r>
              <a:rPr lang="en-US" altLang="en-US" dirty="0"/>
              <a:t>Thus the encoder’s predictions are identical to the decoder’s</a:t>
            </a:r>
          </a:p>
          <a:p>
            <a:pPr marL="819150" lvl="1">
              <a:spcBef>
                <a:spcPts val="0"/>
              </a:spcBef>
              <a:buNone/>
            </a:pPr>
            <a:r>
              <a:rPr lang="en-US" altLang="en-US" dirty="0"/>
              <a:t>and no model difference accumulates</a:t>
            </a:r>
            <a:endParaRPr lang="en-US" altLang="en-US" sz="2800" b="1" baseline="-25000" dirty="0"/>
          </a:p>
          <a:p>
            <a:pPr>
              <a:spcBef>
                <a:spcPct val="25000"/>
              </a:spcBef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55600" y="3825875"/>
            <a:ext cx="50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  <a:r>
              <a:rPr lang="en-US" altLang="en-US" b="1" baseline="-25000"/>
              <a:t>n</a:t>
            </a:r>
            <a:endParaRPr lang="en-US" alt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8443913" y="3784600"/>
            <a:ext cx="50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  <a:r>
              <a:rPr lang="en-US" altLang="en-US" b="1" baseline="-25000"/>
              <a:t>n</a:t>
            </a:r>
            <a:endParaRPr lang="en-US" alt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5011738" y="4071938"/>
            <a:ext cx="4794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5213350" y="4065588"/>
            <a:ext cx="12541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5491163" y="3875088"/>
            <a:ext cx="508000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IQ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 flipH="1">
            <a:off x="6761163" y="4075113"/>
            <a:ext cx="17160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 flipH="1">
            <a:off x="7662863" y="5102225"/>
            <a:ext cx="390525" cy="74613"/>
            <a:chOff x="2146" y="3600"/>
            <a:chExt cx="302" cy="0"/>
          </a:xfrm>
        </p:grpSpPr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6394450" y="3916363"/>
            <a:ext cx="366713" cy="787400"/>
            <a:chOff x="3075" y="2888"/>
            <a:chExt cx="231" cy="496"/>
          </a:xfrm>
        </p:grpSpPr>
        <p:sp>
          <p:nvSpPr>
            <p:cNvPr id="15" name="Oval 37"/>
            <p:cNvSpPr>
              <a:spLocks noChangeArrowheads="1"/>
            </p:cNvSpPr>
            <p:nvPr/>
          </p:nvSpPr>
          <p:spPr bwMode="auto">
            <a:xfrm flipV="1">
              <a:off x="3076" y="2888"/>
              <a:ext cx="230" cy="20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 flipV="1">
              <a:off x="3189" y="2888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3075" y="2992"/>
              <a:ext cx="2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>
              <a:off x="3189" y="3093"/>
              <a:ext cx="0" cy="2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Line 45"/>
          <p:cNvSpPr>
            <a:spLocks noChangeShapeType="1"/>
          </p:cNvSpPr>
          <p:nvPr/>
        </p:nvSpPr>
        <p:spPr bwMode="auto">
          <a:xfrm flipV="1">
            <a:off x="6575425" y="4627563"/>
            <a:ext cx="0" cy="495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 flipV="1">
            <a:off x="8047038" y="4067175"/>
            <a:ext cx="6350" cy="10366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47"/>
          <p:cNvGrpSpPr>
            <a:grpSpLocks/>
          </p:cNvGrpSpPr>
          <p:nvPr/>
        </p:nvGrpSpPr>
        <p:grpSpPr bwMode="auto">
          <a:xfrm flipH="1">
            <a:off x="6569075" y="5102225"/>
            <a:ext cx="401638" cy="74613"/>
            <a:chOff x="2146" y="3600"/>
            <a:chExt cx="302" cy="0"/>
          </a:xfrm>
        </p:grpSpPr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Line 50"/>
          <p:cNvSpPr>
            <a:spLocks noChangeShapeType="1"/>
          </p:cNvSpPr>
          <p:nvPr/>
        </p:nvSpPr>
        <p:spPr bwMode="auto">
          <a:xfrm>
            <a:off x="7362825" y="4075113"/>
            <a:ext cx="10953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6980238" y="4905375"/>
            <a:ext cx="673100" cy="4048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 b="1">
                <a:solidFill>
                  <a:schemeClr val="bg2"/>
                </a:solidFill>
              </a:rPr>
              <a:t>PF</a:t>
            </a:r>
            <a:endParaRPr lang="en-US" altLang="en-US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Line 82"/>
          <p:cNvSpPr>
            <a:spLocks noChangeShapeType="1"/>
          </p:cNvSpPr>
          <p:nvPr/>
        </p:nvSpPr>
        <p:spPr bwMode="auto">
          <a:xfrm flipV="1">
            <a:off x="5999163" y="4081463"/>
            <a:ext cx="4079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83"/>
          <p:cNvSpPr>
            <a:spLocks noChangeShapeType="1"/>
          </p:cNvSpPr>
          <p:nvPr/>
        </p:nvSpPr>
        <p:spPr bwMode="auto">
          <a:xfrm flipV="1">
            <a:off x="6172200" y="4075113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07"/>
          <p:cNvSpPr>
            <a:spLocks noChangeShapeType="1"/>
          </p:cNvSpPr>
          <p:nvPr/>
        </p:nvSpPr>
        <p:spPr bwMode="auto">
          <a:xfrm rot="5400000">
            <a:off x="7984331" y="4663282"/>
            <a:ext cx="10953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7"/>
          <p:cNvGrpSpPr>
            <a:grpSpLocks/>
          </p:cNvGrpSpPr>
          <p:nvPr/>
        </p:nvGrpSpPr>
        <p:grpSpPr bwMode="auto">
          <a:xfrm flipV="1">
            <a:off x="1177925" y="3985552"/>
            <a:ext cx="514350" cy="882650"/>
            <a:chOff x="2400" y="3300"/>
            <a:chExt cx="324" cy="556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2401" y="3651"/>
              <a:ext cx="230" cy="20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2514" y="3652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400" y="3752"/>
              <a:ext cx="2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V="1">
              <a:off x="2514" y="3360"/>
              <a:ext cx="0" cy="2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2484" y="3300"/>
              <a:ext cx="2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35" name="Group 13"/>
          <p:cNvGrpSpPr>
            <a:grpSpLocks/>
          </p:cNvGrpSpPr>
          <p:nvPr/>
        </p:nvGrpSpPr>
        <p:grpSpPr bwMode="auto">
          <a:xfrm flipV="1">
            <a:off x="1555750" y="4067175"/>
            <a:ext cx="498475" cy="74613"/>
            <a:chOff x="2146" y="3600"/>
            <a:chExt cx="302" cy="0"/>
          </a:xfrm>
        </p:grpSpPr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2041525" y="3863975"/>
            <a:ext cx="455613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Q</a:t>
            </a:r>
            <a:endParaRPr lang="en-US" altLang="en-US">
              <a:solidFill>
                <a:schemeClr val="bg2"/>
              </a:solidFill>
            </a:endParaRPr>
          </a:p>
        </p:txBody>
      </p:sp>
      <p:grpSp>
        <p:nvGrpSpPr>
          <p:cNvPr id="39" name="Group 20"/>
          <p:cNvGrpSpPr>
            <a:grpSpLocks/>
          </p:cNvGrpSpPr>
          <p:nvPr/>
        </p:nvGrpSpPr>
        <p:grpSpPr bwMode="auto">
          <a:xfrm flipV="1">
            <a:off x="769938" y="4071938"/>
            <a:ext cx="407987" cy="74612"/>
            <a:chOff x="2146" y="3600"/>
            <a:chExt cx="302" cy="0"/>
          </a:xfrm>
        </p:grpSpPr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Line 25"/>
          <p:cNvSpPr>
            <a:spLocks noChangeShapeType="1"/>
          </p:cNvSpPr>
          <p:nvPr/>
        </p:nvSpPr>
        <p:spPr bwMode="auto">
          <a:xfrm flipV="1">
            <a:off x="2900363" y="4065588"/>
            <a:ext cx="4762" cy="5572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rot="5400000">
            <a:off x="2850356" y="4361657"/>
            <a:ext cx="10953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4543426" y="374266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Symbol" panose="05050102010706020507" pitchFamily="18" charset="2"/>
              </a:rPr>
              <a:t>e</a:t>
            </a:r>
            <a:r>
              <a:rPr lang="en-US" altLang="en-US" sz="2800" b="1" baseline="-25000" dirty="0" err="1"/>
              <a:t>n</a:t>
            </a:r>
            <a:endParaRPr lang="en-US" altLang="en-US" sz="2800" b="1" baseline="-25000" dirty="0"/>
          </a:p>
        </p:txBody>
      </p:sp>
      <p:sp>
        <p:nvSpPr>
          <p:cNvPr id="45" name="Line 62"/>
          <p:cNvSpPr>
            <a:spLocks noChangeShapeType="1"/>
          </p:cNvSpPr>
          <p:nvPr/>
        </p:nvSpPr>
        <p:spPr bwMode="auto">
          <a:xfrm flipV="1">
            <a:off x="2497138" y="4071938"/>
            <a:ext cx="4079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63"/>
          <p:cNvSpPr>
            <a:spLocks noChangeShapeType="1"/>
          </p:cNvSpPr>
          <p:nvPr/>
        </p:nvSpPr>
        <p:spPr bwMode="auto">
          <a:xfrm flipV="1">
            <a:off x="2684463" y="4065588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65"/>
          <p:cNvSpPr>
            <a:spLocks noChangeShapeType="1"/>
          </p:cNvSpPr>
          <p:nvPr/>
        </p:nvSpPr>
        <p:spPr bwMode="auto">
          <a:xfrm flipV="1">
            <a:off x="2900363" y="4067175"/>
            <a:ext cx="1604962" cy="6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66"/>
          <p:cNvSpPr>
            <a:spLocks noChangeShapeType="1"/>
          </p:cNvSpPr>
          <p:nvPr/>
        </p:nvSpPr>
        <p:spPr bwMode="auto">
          <a:xfrm flipV="1">
            <a:off x="3652838" y="4065588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99"/>
          <p:cNvSpPr>
            <a:spLocks noChangeShapeType="1"/>
          </p:cNvSpPr>
          <p:nvPr/>
        </p:nvSpPr>
        <p:spPr bwMode="auto">
          <a:xfrm flipH="1" flipV="1">
            <a:off x="1358900" y="5568950"/>
            <a:ext cx="3460750" cy="1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103"/>
          <p:cNvGrpSpPr>
            <a:grpSpLocks/>
          </p:cNvGrpSpPr>
          <p:nvPr/>
        </p:nvGrpSpPr>
        <p:grpSpPr bwMode="auto">
          <a:xfrm flipV="1">
            <a:off x="2900363" y="4548188"/>
            <a:ext cx="407987" cy="74612"/>
            <a:chOff x="2146" y="3600"/>
            <a:chExt cx="302" cy="0"/>
          </a:xfrm>
        </p:grpSpPr>
        <p:sp>
          <p:nvSpPr>
            <p:cNvPr id="54" name="Line 104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05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Line 109"/>
          <p:cNvSpPr>
            <a:spLocks noChangeShapeType="1"/>
          </p:cNvSpPr>
          <p:nvPr/>
        </p:nvSpPr>
        <p:spPr bwMode="auto">
          <a:xfrm flipV="1">
            <a:off x="1358900" y="4622800"/>
            <a:ext cx="0" cy="946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11"/>
          <p:cNvSpPr>
            <a:spLocks noChangeShapeType="1"/>
          </p:cNvSpPr>
          <p:nvPr/>
        </p:nvSpPr>
        <p:spPr bwMode="auto">
          <a:xfrm flipH="1">
            <a:off x="2274888" y="5570538"/>
            <a:ext cx="1063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87"/>
          <p:cNvSpPr>
            <a:spLocks noChangeShapeType="1"/>
          </p:cNvSpPr>
          <p:nvPr/>
        </p:nvSpPr>
        <p:spPr bwMode="auto">
          <a:xfrm flipH="1" flipV="1">
            <a:off x="4603750" y="4546600"/>
            <a:ext cx="1292225" cy="6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88"/>
          <p:cNvGrpSpPr>
            <a:grpSpLocks/>
          </p:cNvGrpSpPr>
          <p:nvPr/>
        </p:nvGrpSpPr>
        <p:grpSpPr bwMode="auto">
          <a:xfrm flipH="1">
            <a:off x="5505450" y="5573713"/>
            <a:ext cx="395288" cy="74612"/>
            <a:chOff x="2146" y="3600"/>
            <a:chExt cx="302" cy="0"/>
          </a:xfrm>
        </p:grpSpPr>
        <p:sp>
          <p:nvSpPr>
            <p:cNvPr id="60" name="Line 89"/>
            <p:cNvSpPr>
              <a:spLocks noChangeShapeType="1"/>
            </p:cNvSpPr>
            <p:nvPr/>
          </p:nvSpPr>
          <p:spPr bwMode="auto">
            <a:xfrm>
              <a:off x="2146" y="3600"/>
              <a:ext cx="30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0"/>
            <p:cNvSpPr>
              <a:spLocks noChangeShapeType="1"/>
            </p:cNvSpPr>
            <p:nvPr/>
          </p:nvSpPr>
          <p:spPr bwMode="auto">
            <a:xfrm>
              <a:off x="2304" y="3600"/>
              <a:ext cx="7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91"/>
          <p:cNvGrpSpPr>
            <a:grpSpLocks/>
          </p:cNvGrpSpPr>
          <p:nvPr/>
        </p:nvGrpSpPr>
        <p:grpSpPr bwMode="auto">
          <a:xfrm>
            <a:off x="4237038" y="4387850"/>
            <a:ext cx="366712" cy="787400"/>
            <a:chOff x="3075" y="2888"/>
            <a:chExt cx="231" cy="496"/>
          </a:xfrm>
        </p:grpSpPr>
        <p:sp>
          <p:nvSpPr>
            <p:cNvPr id="63" name="Oval 92"/>
            <p:cNvSpPr>
              <a:spLocks noChangeArrowheads="1"/>
            </p:cNvSpPr>
            <p:nvPr/>
          </p:nvSpPr>
          <p:spPr bwMode="auto">
            <a:xfrm flipV="1">
              <a:off x="3076" y="2888"/>
              <a:ext cx="230" cy="20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3"/>
            <p:cNvSpPr>
              <a:spLocks noChangeShapeType="1"/>
            </p:cNvSpPr>
            <p:nvPr/>
          </p:nvSpPr>
          <p:spPr bwMode="auto">
            <a:xfrm flipV="1">
              <a:off x="3189" y="2888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flipV="1">
              <a:off x="3075" y="2992"/>
              <a:ext cx="2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95"/>
            <p:cNvSpPr>
              <a:spLocks noChangeShapeType="1"/>
            </p:cNvSpPr>
            <p:nvPr/>
          </p:nvSpPr>
          <p:spPr bwMode="auto">
            <a:xfrm>
              <a:off x="3189" y="3093"/>
              <a:ext cx="0" cy="2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Line 96"/>
          <p:cNvSpPr>
            <a:spLocks noChangeShapeType="1"/>
          </p:cNvSpPr>
          <p:nvPr/>
        </p:nvSpPr>
        <p:spPr bwMode="auto">
          <a:xfrm flipV="1">
            <a:off x="4418013" y="5099050"/>
            <a:ext cx="0" cy="495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97"/>
          <p:cNvSpPr>
            <a:spLocks noChangeShapeType="1"/>
          </p:cNvSpPr>
          <p:nvPr/>
        </p:nvSpPr>
        <p:spPr bwMode="auto">
          <a:xfrm flipH="1" flipV="1">
            <a:off x="5891213" y="4532313"/>
            <a:ext cx="9525" cy="106203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01"/>
          <p:cNvSpPr>
            <a:spLocks noChangeShapeType="1"/>
          </p:cNvSpPr>
          <p:nvPr/>
        </p:nvSpPr>
        <p:spPr bwMode="auto">
          <a:xfrm>
            <a:off x="5205413" y="4546600"/>
            <a:ext cx="10953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102"/>
          <p:cNvSpPr txBox="1">
            <a:spLocks noChangeArrowheads="1"/>
          </p:cNvSpPr>
          <p:nvPr/>
        </p:nvSpPr>
        <p:spPr bwMode="auto">
          <a:xfrm>
            <a:off x="4822825" y="5376863"/>
            <a:ext cx="673100" cy="4048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 b="1">
                <a:solidFill>
                  <a:schemeClr val="bg2"/>
                </a:solidFill>
              </a:rPr>
              <a:t>PF</a:t>
            </a:r>
            <a:endParaRPr lang="en-US" altLang="en-US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Line 106"/>
          <p:cNvSpPr>
            <a:spLocks noChangeShapeType="1"/>
          </p:cNvSpPr>
          <p:nvPr/>
        </p:nvSpPr>
        <p:spPr bwMode="auto">
          <a:xfrm rot="5400000">
            <a:off x="5833269" y="5061744"/>
            <a:ext cx="10953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12"/>
          <p:cNvSpPr>
            <a:spLocks noChangeShapeType="1"/>
          </p:cNvSpPr>
          <p:nvPr/>
        </p:nvSpPr>
        <p:spPr bwMode="auto">
          <a:xfrm flipH="1">
            <a:off x="4497388" y="5573713"/>
            <a:ext cx="1063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16"/>
          <p:cNvSpPr>
            <a:spLocks noChangeShapeType="1"/>
          </p:cNvSpPr>
          <p:nvPr/>
        </p:nvSpPr>
        <p:spPr bwMode="auto">
          <a:xfrm flipV="1">
            <a:off x="8274050" y="4073525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18"/>
          <p:cNvSpPr>
            <a:spLocks noChangeShapeType="1"/>
          </p:cNvSpPr>
          <p:nvPr/>
        </p:nvSpPr>
        <p:spPr bwMode="auto">
          <a:xfrm flipV="1">
            <a:off x="4029075" y="4562475"/>
            <a:ext cx="107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308350" y="4357688"/>
            <a:ext cx="508000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IQ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6" name="Line 120"/>
          <p:cNvSpPr>
            <a:spLocks noChangeShapeType="1"/>
          </p:cNvSpPr>
          <p:nvPr/>
        </p:nvSpPr>
        <p:spPr bwMode="auto">
          <a:xfrm flipH="1" flipV="1">
            <a:off x="3816350" y="4548188"/>
            <a:ext cx="4889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121"/>
          <p:cNvSpPr txBox="1">
            <a:spLocks noChangeArrowheads="1"/>
          </p:cNvSpPr>
          <p:nvPr/>
        </p:nvSpPr>
        <p:spPr bwMode="auto">
          <a:xfrm>
            <a:off x="1469990" y="3427632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ymbol" panose="05050102010706020507" pitchFamily="18" charset="2"/>
              </a:rPr>
              <a:t>e</a:t>
            </a:r>
            <a:r>
              <a:rPr lang="en-US" altLang="en-US" b="1" baseline="-25000" dirty="0" err="1"/>
              <a:t>n</a:t>
            </a:r>
            <a:endParaRPr lang="en-US" altLang="en-US" sz="2800" b="1" baseline="-25000" dirty="0"/>
          </a:p>
        </p:txBody>
      </p:sp>
      <p:sp>
        <p:nvSpPr>
          <p:cNvPr id="78" name="Freeform 1153"/>
          <p:cNvSpPr>
            <a:spLocks/>
          </p:cNvSpPr>
          <p:nvPr/>
        </p:nvSpPr>
        <p:spPr bwMode="auto">
          <a:xfrm>
            <a:off x="4689544" y="3861394"/>
            <a:ext cx="76200" cy="76200"/>
          </a:xfrm>
          <a:custGeom>
            <a:avLst/>
            <a:gdLst>
              <a:gd name="T0" fmla="*/ 0 w 96"/>
              <a:gd name="T1" fmla="*/ 48 h 48"/>
              <a:gd name="T2" fmla="*/ 48 w 96"/>
              <a:gd name="T3" fmla="*/ 0 h 48"/>
              <a:gd name="T4" fmla="*/ 96 w 96"/>
              <a:gd name="T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24"/>
                  <a:pt x="96" y="48"/>
                </a:cubicBez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78"/>
          <p:cNvSpPr/>
          <p:nvPr/>
        </p:nvSpPr>
        <p:spPr bwMode="auto">
          <a:xfrm>
            <a:off x="1647632" y="4106273"/>
            <a:ext cx="50800" cy="65088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55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more forms of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71</a:t>
            </a:fld>
            <a:endParaRPr lang="en-US" altLang="en-US"/>
          </a:p>
        </p:txBody>
      </p:sp>
      <p:pic>
        <p:nvPicPr>
          <p:cNvPr id="5" name="Picture 7" descr="D:\dspbook\TEST\del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19" y="1777484"/>
            <a:ext cx="6111469" cy="46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1870" y="1346293"/>
            <a:ext cx="7857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 dirty="0">
                <a:latin typeface="+mn-lt"/>
              </a:rPr>
              <a:t>For DM there </a:t>
            </a:r>
            <a:r>
              <a:rPr lang="en-US" altLang="en-US" sz="2000" b="0" dirty="0" smtClean="0">
                <a:latin typeface="+mn-lt"/>
              </a:rPr>
              <a:t>is another source of error (that depends </a:t>
            </a:r>
            <a:r>
              <a:rPr lang="en-US" altLang="en-US" sz="2000" b="0" dirty="0">
                <a:latin typeface="+mn-lt"/>
              </a:rPr>
              <a:t>on step size)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82529" y="6209115"/>
            <a:ext cx="11867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Symbol" panose="05050102010706020507" pitchFamily="18" charset="2"/>
              </a:rPr>
              <a:t>D OK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97934" y="6190340"/>
            <a:ext cx="1977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Symbol" panose="05050102010706020507" pitchFamily="18" charset="2"/>
              </a:rPr>
              <a:t>D </a:t>
            </a:r>
            <a:r>
              <a:rPr lang="en-US" altLang="en-US" sz="1800" dirty="0"/>
              <a:t>too small</a:t>
            </a:r>
            <a:endParaRPr lang="en-US" altLang="en-US" sz="24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9325" y="6198075"/>
            <a:ext cx="2076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Symbol" panose="05050102010706020507" pitchFamily="18" charset="2"/>
              </a:rPr>
              <a:t>D </a:t>
            </a:r>
            <a:r>
              <a:rPr lang="en-US" altLang="en-US" sz="1800" dirty="0"/>
              <a:t>too large</a:t>
            </a:r>
            <a:endParaRPr lang="en-US" altLang="en-US" sz="14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07245" y="6179985"/>
            <a:ext cx="2076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Symbol" panose="05050102010706020507" pitchFamily="18" charset="2"/>
              </a:rPr>
              <a:t>D </a:t>
            </a:r>
            <a:r>
              <a:rPr lang="en-US" altLang="en-US" sz="1800" dirty="0" smtClean="0"/>
              <a:t>much too </a:t>
            </a:r>
            <a:r>
              <a:rPr lang="en-US" altLang="en-US" sz="1800" dirty="0"/>
              <a:t>large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8081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DPCM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234916" cy="4799013"/>
          </a:xfrm>
        </p:spPr>
        <p:txBody>
          <a:bodyPr/>
          <a:lstStyle/>
          <a:p>
            <a:pPr>
              <a:spcBef>
                <a:spcPct val="5000"/>
              </a:spcBef>
              <a:buNone/>
            </a:pPr>
            <a:r>
              <a:rPr lang="en-US" altLang="en-US" dirty="0"/>
              <a:t>Speech signals are very nonstationary</a:t>
            </a:r>
          </a:p>
          <a:p>
            <a:pPr>
              <a:spcBef>
                <a:spcPct val="45000"/>
              </a:spcBef>
              <a:buNone/>
            </a:pPr>
            <a:r>
              <a:rPr lang="en-US" altLang="en-US" dirty="0"/>
              <a:t>We need to adapt the step size to match signal behavior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increase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when signal changes rapidly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decrease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when signal is relatively constant</a:t>
            </a:r>
          </a:p>
          <a:p>
            <a:pPr>
              <a:spcBef>
                <a:spcPct val="45000"/>
              </a:spcBef>
              <a:buNone/>
            </a:pPr>
            <a:r>
              <a:rPr lang="en-US" altLang="en-US" dirty="0"/>
              <a:t>Simplest method (for DM only):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if </a:t>
            </a:r>
            <a:r>
              <a:rPr lang="en-US" altLang="en-US" dirty="0"/>
              <a:t>present bit is the same as previous multiply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by K </a:t>
            </a:r>
            <a:r>
              <a:rPr lang="en-US" altLang="en-US" sz="1800" dirty="0"/>
              <a:t>(K=1.5)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if </a:t>
            </a:r>
            <a:r>
              <a:rPr lang="en-US" altLang="en-US" dirty="0"/>
              <a:t>present bit is different, divide</a:t>
            </a:r>
            <a:r>
              <a:rPr lang="en-US" altLang="en-US" sz="1800" dirty="0"/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sz="1800" dirty="0"/>
              <a:t> </a:t>
            </a:r>
            <a:r>
              <a:rPr lang="en-US" altLang="en-US" dirty="0"/>
              <a:t>by K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constrain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to a predefined range</a:t>
            </a:r>
          </a:p>
          <a:p>
            <a:pPr>
              <a:spcBef>
                <a:spcPct val="45000"/>
              </a:spcBef>
              <a:buNone/>
            </a:pPr>
            <a:r>
              <a:rPr lang="en-US" altLang="en-US" dirty="0"/>
              <a:t>More general method 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collect </a:t>
            </a:r>
            <a:r>
              <a:rPr lang="en-US" altLang="en-US" dirty="0"/>
              <a:t>N samples in buffer </a:t>
            </a:r>
            <a:r>
              <a:rPr lang="en-US" altLang="en-US" sz="1800" dirty="0"/>
              <a:t>(N = 128 … 512)</a:t>
            </a:r>
            <a:endParaRPr lang="en-US" altLang="en-US" dirty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compute </a:t>
            </a:r>
            <a:r>
              <a:rPr lang="en-US" altLang="en-US" dirty="0"/>
              <a:t>standard deviation in buffer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set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to a fraction of standard deviation</a:t>
            </a:r>
          </a:p>
          <a:p>
            <a:pPr marL="1162050" lvl="2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send 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to decoder as side-information   or</a:t>
            </a:r>
          </a:p>
          <a:p>
            <a:pPr marL="1162050" lvl="2">
              <a:lnSpc>
                <a:spcPct val="80000"/>
              </a:lnSpc>
              <a:spcBef>
                <a:spcPct val="0"/>
              </a:spcBef>
            </a:pPr>
            <a:r>
              <a:rPr lang="en-US" altLang="en-US" dirty="0" smtClean="0"/>
              <a:t>use </a:t>
            </a:r>
            <a:r>
              <a:rPr lang="en-US" altLang="en-US" dirty="0"/>
              <a:t>backward adaptation (closed-loop 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dirty="0"/>
              <a:t> computation)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172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G.726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r>
              <a:rPr lang="en-US" altLang="en-US" dirty="0"/>
              <a:t>G.726 </a:t>
            </a:r>
            <a:r>
              <a:rPr lang="en-US" altLang="en-US" dirty="0" smtClean="0"/>
              <a:t>(standard for international telephony) has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adaptive </a:t>
            </a:r>
            <a:r>
              <a:rPr lang="en-US" altLang="en-US" dirty="0"/>
              <a:t>predictor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adaptive </a:t>
            </a:r>
            <a:r>
              <a:rPr lang="en-US" altLang="en-US" dirty="0" err="1"/>
              <a:t>quantizer</a:t>
            </a:r>
            <a:r>
              <a:rPr lang="en-US" altLang="en-US" dirty="0"/>
              <a:t> and inverse </a:t>
            </a:r>
            <a:r>
              <a:rPr lang="en-US" altLang="en-US" dirty="0" err="1"/>
              <a:t>quantizer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adaptation </a:t>
            </a:r>
            <a:r>
              <a:rPr lang="en-US" altLang="en-US" dirty="0"/>
              <a:t>speed control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tone </a:t>
            </a:r>
            <a:r>
              <a:rPr lang="en-US" altLang="en-US" dirty="0"/>
              <a:t>and transition detector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mechanism </a:t>
            </a:r>
            <a:r>
              <a:rPr lang="en-US" altLang="en-US" dirty="0"/>
              <a:t>to prevent loss from </a:t>
            </a:r>
            <a:r>
              <a:rPr lang="en-US" altLang="en-US" dirty="0" err="1"/>
              <a:t>tandeming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smtClean="0"/>
              <a:t>computational </a:t>
            </a:r>
            <a:r>
              <a:rPr lang="en-US" altLang="en-US" dirty="0"/>
              <a:t>complexity relatively high (10 MIPS)</a:t>
            </a:r>
          </a:p>
          <a:p>
            <a:r>
              <a:rPr lang="en-US" altLang="en-US" dirty="0" smtClean="0"/>
              <a:t>32 kbps toll quality</a:t>
            </a:r>
          </a:p>
          <a:p>
            <a:r>
              <a:rPr lang="en-US" altLang="en-US" dirty="0" smtClean="0"/>
              <a:t>24 </a:t>
            </a:r>
            <a:r>
              <a:rPr lang="en-US" altLang="en-US" dirty="0"/>
              <a:t>and 16 Kbps modes defined, but not toll </a:t>
            </a:r>
            <a:r>
              <a:rPr lang="en-US" altLang="en-US" dirty="0" smtClean="0"/>
              <a:t>quality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 smtClean="0"/>
              <a:t>G.727 same rates but </a:t>
            </a:r>
            <a:r>
              <a:rPr lang="en-US" altLang="en-US" i="1" dirty="0" smtClean="0"/>
              <a:t>embedded</a:t>
            </a:r>
            <a:r>
              <a:rPr lang="en-US" altLang="en-US" dirty="0" smtClean="0"/>
              <a:t> for packet networks</a:t>
            </a:r>
          </a:p>
          <a:p>
            <a:pPr>
              <a:spcBef>
                <a:spcPts val="1800"/>
              </a:spcBef>
              <a:buNone/>
            </a:pPr>
            <a:r>
              <a:rPr lang="en-US" altLang="en-US" dirty="0" smtClean="0"/>
              <a:t>ADPCM </a:t>
            </a:r>
            <a:r>
              <a:rPr lang="en-US" altLang="en-US" dirty="0"/>
              <a:t>only </a:t>
            </a:r>
            <a:r>
              <a:rPr lang="en-US" altLang="en-US" dirty="0" smtClean="0"/>
              <a:t>exploited general </a:t>
            </a:r>
            <a:r>
              <a:rPr lang="en-US" altLang="en-US" dirty="0"/>
              <a:t>low-pass characteristic of </a:t>
            </a:r>
            <a:r>
              <a:rPr lang="en-US" altLang="en-US" dirty="0" smtClean="0"/>
              <a:t>speech</a:t>
            </a:r>
          </a:p>
          <a:p>
            <a:pPr algn="ctr">
              <a:spcBef>
                <a:spcPts val="1800"/>
              </a:spcBef>
              <a:buNone/>
            </a:pPr>
            <a:r>
              <a:rPr lang="en-US" altLang="en-US" sz="2400" i="1" dirty="0" smtClean="0"/>
              <a:t>What is the next step?</a:t>
            </a:r>
            <a:endParaRPr lang="en-US" alt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5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AVQSBC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good quality 16 kb/s speech encoder is obtained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dirty="0" smtClean="0"/>
              <a:t>by exploiting Fechner’s law for sound frequencies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The idea is to use </a:t>
            </a:r>
            <a:r>
              <a:rPr lang="en-US" b="1" i="1" dirty="0" smtClean="0"/>
              <a:t>S</a:t>
            </a:r>
            <a:r>
              <a:rPr lang="en-US" i="1" dirty="0" smtClean="0"/>
              <a:t>ub-</a:t>
            </a:r>
            <a:r>
              <a:rPr lang="en-US" b="1" i="1" dirty="0" smtClean="0"/>
              <a:t>B</a:t>
            </a:r>
            <a:r>
              <a:rPr lang="en-US" i="1" dirty="0" smtClean="0"/>
              <a:t>and </a:t>
            </a:r>
            <a:r>
              <a:rPr lang="en-US" b="1" i="1" dirty="0" smtClean="0"/>
              <a:t>C</a:t>
            </a:r>
            <a:r>
              <a:rPr lang="en-US" i="1" dirty="0" smtClean="0"/>
              <a:t>oding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We divide the signal in the frequency domain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dirty="0" smtClean="0"/>
              <a:t>using perfect-reconstruction band-pass filters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The frequency widths are small at low frequencies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dirty="0" smtClean="0"/>
              <a:t>but large at high frequencies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smtClean="0"/>
              <a:t>Each </a:t>
            </a:r>
            <a:r>
              <a:rPr lang="en-US" dirty="0" err="1" smtClean="0"/>
              <a:t>subband</a:t>
            </a:r>
            <a:r>
              <a:rPr lang="en-US" dirty="0" smtClean="0"/>
              <a:t> is separate quantized using </a:t>
            </a:r>
            <a:r>
              <a:rPr lang="en-US" b="1" dirty="0" smtClean="0"/>
              <a:t>V</a:t>
            </a:r>
            <a:r>
              <a:rPr lang="en-US" dirty="0" smtClean="0"/>
              <a:t>ector </a:t>
            </a:r>
            <a:r>
              <a:rPr lang="en-US" b="1" dirty="0" smtClean="0"/>
              <a:t>Q</a:t>
            </a:r>
            <a:r>
              <a:rPr lang="en-US" dirty="0" smtClean="0"/>
              <a:t>uantization</a:t>
            </a:r>
          </a:p>
          <a:p>
            <a:pPr marL="0" indent="0"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dirty="0" smtClean="0"/>
              <a:t>This technique was never standardized for speech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dirty="0" smtClean="0"/>
              <a:t>but SBC was standardized for music as </a:t>
            </a:r>
            <a:r>
              <a:rPr lang="en-US" i="1" dirty="0" smtClean="0"/>
              <a:t>MP3 audio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765542" y="3987200"/>
            <a:ext cx="7304568" cy="92503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 bwMode="auto">
          <a:xfrm>
            <a:off x="4417826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13835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10068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20970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87054" y="3987200"/>
            <a:ext cx="0" cy="9250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18346" y="4912233"/>
            <a:ext cx="602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0 Hz</a:t>
            </a:r>
            <a:endParaRPr lang="en-US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0572" y="4912233"/>
            <a:ext cx="107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4000 Hz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654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13081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altLang="en-US" dirty="0" smtClean="0"/>
              <a:t>For military-quality voice</a:t>
            </a:r>
          </a:p>
          <a:p>
            <a:pPr>
              <a:buNone/>
            </a:pPr>
            <a:r>
              <a:rPr lang="en-US" altLang="en-US" dirty="0" smtClean="0"/>
              <a:t>180 </a:t>
            </a:r>
            <a:r>
              <a:rPr lang="en-US" altLang="en-US" dirty="0"/>
              <a:t>sample </a:t>
            </a:r>
            <a:r>
              <a:rPr lang="en-US" altLang="en-US" dirty="0" smtClean="0"/>
              <a:t>frame (44.4 frames per second)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 smtClean="0"/>
              <a:t>	are </a:t>
            </a:r>
            <a:r>
              <a:rPr lang="en-US" altLang="en-US" dirty="0"/>
              <a:t>encoded into  </a:t>
            </a:r>
            <a:r>
              <a:rPr lang="en-US" altLang="en-US" b="1" dirty="0"/>
              <a:t>54 </a:t>
            </a:r>
            <a:r>
              <a:rPr lang="en-US" altLang="en-US" b="1" dirty="0" smtClean="0"/>
              <a:t>bits   </a:t>
            </a:r>
            <a:r>
              <a:rPr lang="en-US" altLang="en-US" dirty="0" smtClean="0"/>
              <a:t>as follows:</a:t>
            </a:r>
            <a:endParaRPr lang="en-US" altLang="en-US" dirty="0"/>
          </a:p>
          <a:p>
            <a:pPr>
              <a:spcBef>
                <a:spcPts val="1200"/>
              </a:spcBef>
            </a:pPr>
            <a:r>
              <a:rPr lang="en-US" altLang="en-US" sz="1800" dirty="0"/>
              <a:t>Pitch + U/V (found using AMDF) </a:t>
            </a:r>
            <a:r>
              <a:rPr lang="en-US" altLang="en-US" sz="1800" b="1" dirty="0">
                <a:solidFill>
                  <a:srgbClr val="FC0128"/>
                </a:solidFill>
              </a:rPr>
              <a:t>7 bits</a:t>
            </a:r>
            <a:endParaRPr lang="en-US" altLang="en-US" sz="1800" dirty="0"/>
          </a:p>
          <a:p>
            <a:r>
              <a:rPr lang="en-US" altLang="en-US" sz="1800" dirty="0"/>
              <a:t>Gain                                             </a:t>
            </a:r>
            <a:r>
              <a:rPr lang="en-US" altLang="en-US" sz="1800" b="1" dirty="0">
                <a:solidFill>
                  <a:srgbClr val="FC0128"/>
                </a:solidFill>
              </a:rPr>
              <a:t>5 bits</a:t>
            </a:r>
            <a:endParaRPr lang="en-US" altLang="en-US" sz="1800" dirty="0"/>
          </a:p>
          <a:p>
            <a:r>
              <a:rPr lang="en-US" altLang="en-US" sz="1800" dirty="0"/>
              <a:t>10 reflection </a:t>
            </a:r>
            <a:r>
              <a:rPr lang="en-US" altLang="en-US" sz="1800" dirty="0" smtClean="0"/>
              <a:t>coefficients</a:t>
            </a:r>
            <a:endParaRPr lang="en-US" altLang="en-US" sz="1800" dirty="0"/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first two coefficients converted to log area ratios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L</a:t>
            </a:r>
            <a:r>
              <a:rPr lang="en-US" altLang="en-US" sz="1800" b="1" baseline="-25000" dirty="0"/>
              <a:t>1</a:t>
            </a:r>
            <a:r>
              <a:rPr lang="en-US" altLang="en-US" sz="1800" dirty="0"/>
              <a:t>, L</a:t>
            </a:r>
            <a:r>
              <a:rPr lang="en-US" altLang="en-US" sz="1800" b="1" baseline="-25000" dirty="0"/>
              <a:t>2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3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4</a:t>
            </a:r>
            <a:r>
              <a:rPr lang="en-US" altLang="en-US" sz="1800" dirty="0"/>
              <a:t>   5 bits each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a</a:t>
            </a:r>
            <a:r>
              <a:rPr lang="en-US" altLang="en-US" sz="1800" b="1" baseline="-25000" dirty="0"/>
              <a:t>5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6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7</a:t>
            </a:r>
            <a:r>
              <a:rPr lang="en-US" altLang="en-US" sz="1800" dirty="0"/>
              <a:t>, a</a:t>
            </a:r>
            <a:r>
              <a:rPr lang="en-US" altLang="en-US" sz="1800" b="1" baseline="-25000" dirty="0"/>
              <a:t>8</a:t>
            </a:r>
            <a:r>
              <a:rPr lang="en-US" altLang="en-US" sz="1800" dirty="0"/>
              <a:t>   4 bits each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/>
              <a:t>a</a:t>
            </a:r>
            <a:r>
              <a:rPr lang="en-US" altLang="en-US" sz="1800" b="1" baseline="-25000" dirty="0"/>
              <a:t>9</a:t>
            </a:r>
            <a:r>
              <a:rPr lang="en-US" altLang="en-US" sz="1800" dirty="0"/>
              <a:t>   3 bits     a</a:t>
            </a:r>
            <a:r>
              <a:rPr lang="en-US" altLang="en-US" sz="1800" b="1" baseline="-25000" dirty="0"/>
              <a:t>10</a:t>
            </a:r>
            <a:r>
              <a:rPr lang="en-US" altLang="en-US" sz="1800" dirty="0"/>
              <a:t>  2 bits          </a:t>
            </a:r>
            <a:r>
              <a:rPr lang="en-US" altLang="en-US" sz="1800" b="1" dirty="0">
                <a:solidFill>
                  <a:srgbClr val="FC0128"/>
                </a:solidFill>
              </a:rPr>
              <a:t>41 bits</a:t>
            </a:r>
            <a:endParaRPr lang="en-US" altLang="en-US" sz="1800" dirty="0"/>
          </a:p>
          <a:p>
            <a:r>
              <a:rPr lang="en-US" altLang="en-US" sz="1800" dirty="0"/>
              <a:t>1 sync bit                                      </a:t>
            </a:r>
            <a:r>
              <a:rPr lang="en-US" altLang="en-US" sz="1800" b="1" dirty="0">
                <a:solidFill>
                  <a:srgbClr val="FC0128"/>
                </a:solidFill>
              </a:rPr>
              <a:t>1 bit</a:t>
            </a:r>
            <a:endParaRPr lang="en-US" altLang="en-US" sz="1800" dirty="0"/>
          </a:p>
          <a:p>
            <a:pPr>
              <a:buNone/>
            </a:pPr>
            <a:r>
              <a:rPr lang="en-US" altLang="en-US" dirty="0"/>
              <a:t>54 bits 44.44 times per second results in 2400 bps</a:t>
            </a:r>
          </a:p>
          <a:p>
            <a:pPr>
              <a:spcBef>
                <a:spcPct val="60000"/>
              </a:spcBef>
              <a:buNone/>
            </a:pPr>
            <a:r>
              <a:rPr lang="en-US" altLang="en-US" dirty="0"/>
              <a:t>By using VQ </a:t>
            </a:r>
            <a:r>
              <a:rPr lang="en-US" altLang="en-US" dirty="0" smtClean="0"/>
              <a:t>one could </a:t>
            </a:r>
            <a:r>
              <a:rPr lang="en-US" altLang="en-US" dirty="0"/>
              <a:t>reduce bit rate to under 1 Kbps!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/>
              <a:t>LPC-10 speech is intelligible, but synthetic sounding</a:t>
            </a:r>
          </a:p>
          <a:p>
            <a:pPr lvl="1">
              <a:buNone/>
            </a:pPr>
            <a:r>
              <a:rPr lang="en-US" altLang="en-US" dirty="0"/>
              <a:t>and much of the speaker identity is lost </a:t>
            </a:r>
            <a:r>
              <a:rPr lang="en-US" altLang="en-US" dirty="0" smtClean="0"/>
              <a:t>!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853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94884"/>
                <a:ext cx="8351874" cy="4512229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altLang="en-US" dirty="0" smtClean="0"/>
                  <a:t>The true </a:t>
                </a:r>
                <a:r>
                  <a:rPr lang="en-US" altLang="en-US" sz="2400" dirty="0" err="1" smtClean="0"/>
                  <a:t>s</a:t>
                </a:r>
                <a:r>
                  <a:rPr lang="en-US" altLang="en-US" sz="2400" b="1" baseline="-25000" dirty="0" err="1" smtClean="0"/>
                  <a:t>n</a:t>
                </a:r>
                <a:r>
                  <a:rPr lang="en-US" altLang="en-US" dirty="0" smtClean="0"/>
                  <a:t> is obtained by </a:t>
                </a:r>
                <a:r>
                  <a:rPr lang="en-US" altLang="en-US" dirty="0"/>
                  <a:t>adding back the </a:t>
                </a:r>
                <a:r>
                  <a:rPr lang="en-US" altLang="en-US" i="1" dirty="0"/>
                  <a:t>residual </a:t>
                </a:r>
                <a:r>
                  <a:rPr lang="en-US" altLang="en-US" dirty="0"/>
                  <a:t>error signal</a:t>
                </a:r>
              </a:p>
              <a:p>
                <a:pPr algn="ctr">
                  <a:buNone/>
                </a:pPr>
                <a:r>
                  <a:rPr lang="en-US" altLang="en-US" sz="2400" dirty="0" err="1"/>
                  <a:t>s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   </a:t>
                </a:r>
                <a:r>
                  <a:rPr lang="en-US" altLang="en-US" sz="2400" b="1" dirty="0"/>
                  <a:t>= 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altLang="en-US" sz="2400" b="1" baseline="-25000" dirty="0" smtClean="0"/>
                  <a:t>n  </a:t>
                </a:r>
                <a:r>
                  <a:rPr lang="en-US" altLang="en-US" i="1" dirty="0" smtClean="0"/>
                  <a:t> </a:t>
                </a:r>
                <a:r>
                  <a:rPr lang="en-US" altLang="en-US" sz="2800" i="1" dirty="0"/>
                  <a:t>+ </a:t>
                </a:r>
                <a:r>
                  <a:rPr lang="en-US" altLang="en-US" sz="2400" b="1" baseline="-25000" dirty="0"/>
                  <a:t> </a:t>
                </a:r>
                <a:r>
                  <a:rPr lang="en-US" altLang="en-US" sz="2800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b="1" baseline="-25000" dirty="0"/>
                  <a:t> </a:t>
                </a:r>
              </a:p>
              <a:p>
                <a:pPr>
                  <a:buNone/>
                </a:pPr>
                <a:r>
                  <a:rPr lang="en-US" altLang="en-US" dirty="0"/>
                  <a:t>So if we send </a:t>
                </a:r>
                <a:r>
                  <a:rPr lang="en-US" altLang="en-US" sz="2800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as </a:t>
                </a:r>
                <a:r>
                  <a:rPr lang="en-US" altLang="en-US" i="1" dirty="0"/>
                  <a:t>side-information</a:t>
                </a:r>
                <a:r>
                  <a:rPr lang="en-US" altLang="en-US" dirty="0"/>
                  <a:t> we can recover </a:t>
                </a:r>
                <a:r>
                  <a:rPr lang="en-US" altLang="en-US" sz="2400" dirty="0" err="1"/>
                  <a:t>s</a:t>
                </a:r>
                <a:r>
                  <a:rPr lang="en-US" altLang="en-US" sz="2400" b="1" baseline="-25000" dirty="0" err="1"/>
                  <a:t>n</a:t>
                </a:r>
                <a:endParaRPr lang="en-US" altLang="en-US" sz="2400" b="1" baseline="-25000" dirty="0"/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b="1" baseline="-25000" dirty="0" err="1"/>
                  <a:t>n</a:t>
                </a:r>
                <a:r>
                  <a:rPr lang="en-US" altLang="en-US" b="1" baseline="-25000" dirty="0"/>
                  <a:t> </a:t>
                </a:r>
                <a:r>
                  <a:rPr lang="en-US" altLang="en-US" dirty="0"/>
                  <a:t>is smaller than </a:t>
                </a:r>
                <a:r>
                  <a:rPr lang="en-US" altLang="en-US" dirty="0" err="1"/>
                  <a:t>s</a:t>
                </a:r>
                <a:r>
                  <a:rPr lang="en-US" altLang="en-US" b="1" baseline="-25000" dirty="0" err="1"/>
                  <a:t>n</a:t>
                </a:r>
                <a:r>
                  <a:rPr lang="en-US" altLang="en-US" b="1" baseline="-25000" dirty="0"/>
                  <a:t> </a:t>
                </a:r>
                <a:r>
                  <a:rPr lang="en-US" altLang="en-US" dirty="0"/>
                  <a:t> so may require fewer bits ! 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 smtClean="0"/>
                  <a:t>	but </a:t>
                </a:r>
                <a:r>
                  <a:rPr lang="en-US" altLang="en-US" dirty="0" err="1">
                    <a:latin typeface="Symbol" panose="05050102010706020507" pitchFamily="18" charset="2"/>
                  </a:rPr>
                  <a:t>e</a:t>
                </a:r>
                <a:r>
                  <a:rPr lang="en-US" altLang="en-US" b="1" baseline="-25000" dirty="0" err="1"/>
                  <a:t>n</a:t>
                </a:r>
                <a:r>
                  <a:rPr lang="en-US" altLang="en-US" dirty="0"/>
                  <a:t> is </a:t>
                </a:r>
                <a:r>
                  <a:rPr lang="en-US" altLang="en-US" i="1" dirty="0"/>
                  <a:t>whiter</a:t>
                </a:r>
                <a:r>
                  <a:rPr lang="en-US" altLang="en-US" dirty="0"/>
                  <a:t> than </a:t>
                </a:r>
                <a:r>
                  <a:rPr lang="en-US" altLang="en-US" dirty="0" err="1"/>
                  <a:t>s</a:t>
                </a:r>
                <a:r>
                  <a:rPr lang="en-US" altLang="en-US" b="1" baseline="-25000" dirty="0" err="1"/>
                  <a:t>n</a:t>
                </a:r>
                <a:r>
                  <a:rPr lang="en-US" altLang="en-US" b="1" baseline="-25000" dirty="0"/>
                  <a:t>  </a:t>
                </a:r>
                <a:r>
                  <a:rPr lang="en-US" altLang="en-US" dirty="0"/>
                  <a:t>so may require many bits!</a:t>
                </a:r>
              </a:p>
              <a:p>
                <a:pPr>
                  <a:buNone/>
                </a:pPr>
                <a:r>
                  <a:rPr lang="en-US" altLang="en-US" dirty="0" smtClean="0"/>
                  <a:t>Can </a:t>
                </a:r>
                <a:r>
                  <a:rPr lang="en-US" altLang="en-US" dirty="0"/>
                  <a:t>we compress the residual</a:t>
                </a:r>
                <a:r>
                  <a:rPr lang="en-US" altLang="en-US" dirty="0" smtClean="0"/>
                  <a:t>?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altLang="en-US" dirty="0" smtClean="0"/>
                  <a:t>Note that the residual error is actually the LPC filter’s excitation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altLang="en-US" dirty="0" smtClean="0"/>
                  <a:t>The idea behind </a:t>
                </a:r>
                <a:r>
                  <a:rPr lang="en-US" altLang="en-US" b="1" dirty="0" smtClean="0"/>
                  <a:t>C</a:t>
                </a:r>
                <a:r>
                  <a:rPr lang="en-US" altLang="en-US" dirty="0" smtClean="0"/>
                  <a:t>ode </a:t>
                </a:r>
                <a:r>
                  <a:rPr lang="en-US" altLang="en-US" b="1" dirty="0" smtClean="0"/>
                  <a:t>E</a:t>
                </a:r>
                <a:r>
                  <a:rPr lang="en-US" altLang="en-US" dirty="0" smtClean="0"/>
                  <a:t>xcited </a:t>
                </a:r>
                <a:r>
                  <a:rPr lang="en-US" altLang="en-US" b="1" dirty="0" smtClean="0"/>
                  <a:t>L</a:t>
                </a:r>
                <a:r>
                  <a:rPr lang="en-US" altLang="en-US" dirty="0" smtClean="0"/>
                  <a:t>inear </a:t>
                </a:r>
                <a:r>
                  <a:rPr lang="en-US" altLang="en-US" b="1" dirty="0" smtClean="0"/>
                  <a:t>P</a:t>
                </a:r>
                <a:r>
                  <a:rPr lang="en-US" altLang="en-US" dirty="0" smtClean="0"/>
                  <a:t>rediction 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smtClean="0"/>
                  <a:t>is to encode possible </a:t>
                </a:r>
                <a:r>
                  <a:rPr lang="en-US" altLang="en-US" i="1" dirty="0" smtClean="0"/>
                  <a:t>excitations</a:t>
                </a:r>
                <a:r>
                  <a:rPr lang="en-US" altLang="en-US" dirty="0" smtClean="0"/>
                  <a:t> in a codebook of waveforms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smtClean="0"/>
                  <a:t>	and to send the index of the best </a:t>
                </a:r>
                <a:r>
                  <a:rPr lang="en-US" altLang="en-US" dirty="0" err="1" smtClean="0"/>
                  <a:t>codeword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94884"/>
                <a:ext cx="8351874" cy="4512229"/>
              </a:xfrm>
              <a:blipFill rotWithShape="0">
                <a:blip r:embed="rId2"/>
                <a:stretch>
                  <a:fillRect l="-803" t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73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By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1308100"/>
            <a:ext cx="8119084" cy="14526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find the best code word we try them all (exhaustive enumeration)</a:t>
            </a:r>
          </a:p>
          <a:p>
            <a:pPr marL="0" indent="0" defTabSz="457200">
              <a:buNone/>
            </a:pPr>
            <a:r>
              <a:rPr lang="en-US" dirty="0"/>
              <a:t>	</a:t>
            </a:r>
            <a:r>
              <a:rPr lang="en-US" dirty="0" smtClean="0"/>
              <a:t>although algebraic tricks save computation</a:t>
            </a:r>
          </a:p>
          <a:p>
            <a:pPr marL="0" indent="0" defTabSz="457200">
              <a:buNone/>
            </a:pPr>
            <a:r>
              <a:rPr lang="en-US" dirty="0" smtClean="0"/>
              <a:t>We choose the code word with the least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77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927451" y="2451100"/>
            <a:ext cx="7201786" cy="3973663"/>
            <a:chOff x="1577975" y="2222500"/>
            <a:chExt cx="5889625" cy="397366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577975" y="2222500"/>
              <a:ext cx="5080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err="1"/>
                <a:t>s</a:t>
              </a:r>
              <a:r>
                <a:rPr lang="en-US" altLang="en-US" b="1" baseline="-25000" dirty="0" err="1"/>
                <a:t>n</a:t>
              </a:r>
              <a:endParaRPr lang="en-US" altLang="en-US" dirty="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085975" y="2451100"/>
              <a:ext cx="31750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085975" y="2952748"/>
              <a:ext cx="1025525" cy="1970088"/>
              <a:chOff x="608" y="2529"/>
              <a:chExt cx="646" cy="1241"/>
            </a:xfrm>
          </p:grpSpPr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608" y="2529"/>
                <a:ext cx="448" cy="1241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dirty="0" smtClean="0">
                  <a:solidFill>
                    <a:schemeClr val="bg2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altLang="en-US" dirty="0" smtClean="0">
                    <a:solidFill>
                      <a:schemeClr val="bg2"/>
                    </a:solidFill>
                  </a:rPr>
                  <a:t>CB</a:t>
                </a:r>
                <a:endParaRPr lang="en-US" altLang="en-US" dirty="0">
                  <a:solidFill>
                    <a:schemeClr val="bg2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en-US" altLang="en-US" sz="28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1056" y="283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>
                <a:off x="1056" y="292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>
                <a:off x="1056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1056" y="31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>
                <a:off x="1054" y="263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1056" y="359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1056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1062" y="3172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0000"/>
                  </a:lnSpc>
                  <a:spcBef>
                    <a:spcPct val="10000"/>
                  </a:spcBef>
                </a:pPr>
                <a:r>
                  <a:rPr lang="en-US" altLang="en-US">
                    <a:solidFill>
                      <a:schemeClr val="bg2"/>
                    </a:solidFill>
                  </a:rPr>
                  <a:t>.</a:t>
                </a:r>
              </a:p>
              <a:p>
                <a:pPr>
                  <a:lnSpc>
                    <a:spcPct val="10000"/>
                  </a:lnSpc>
                  <a:spcBef>
                    <a:spcPct val="10000"/>
                  </a:spcBef>
                </a:pPr>
                <a:r>
                  <a:rPr lang="en-US" altLang="en-US">
                    <a:solidFill>
                      <a:schemeClr val="bg2"/>
                    </a:solidFill>
                  </a:rPr>
                  <a:t>.</a:t>
                </a:r>
              </a:p>
              <a:p>
                <a:pPr>
                  <a:lnSpc>
                    <a:spcPct val="10000"/>
                  </a:lnSpc>
                  <a:spcBef>
                    <a:spcPct val="10000"/>
                  </a:spcBef>
                </a:pPr>
                <a:r>
                  <a:rPr lang="en-US" altLang="en-US">
                    <a:solidFill>
                      <a:schemeClr val="bg2"/>
                    </a:solidFill>
                  </a:rPr>
                  <a:t>.</a:t>
                </a:r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3813175" y="3738563"/>
              <a:ext cx="1143000" cy="485775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LPC</a:t>
              </a:r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5192713" y="2266951"/>
              <a:ext cx="366712" cy="385763"/>
              <a:chOff x="3271" y="1428"/>
              <a:chExt cx="231" cy="243"/>
            </a:xfrm>
          </p:grpSpPr>
          <p:sp>
            <p:nvSpPr>
              <p:cNvPr id="33" name="Oval 21"/>
              <p:cNvSpPr>
                <a:spLocks noChangeArrowheads="1"/>
              </p:cNvSpPr>
              <p:nvPr/>
            </p:nvSpPr>
            <p:spPr bwMode="auto">
              <a:xfrm flipV="1">
                <a:off x="3272" y="1428"/>
                <a:ext cx="230" cy="24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 flipV="1">
                <a:off x="3385" y="1438"/>
                <a:ext cx="0" cy="20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 flipV="1">
                <a:off x="3271" y="1542"/>
                <a:ext cx="22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5373688" y="2608263"/>
              <a:ext cx="0" cy="13652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 flipV="1">
              <a:off x="5294313" y="2384095"/>
              <a:ext cx="38100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H="1">
              <a:off x="3355975" y="3973513"/>
              <a:ext cx="4572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3532188" y="3962400"/>
              <a:ext cx="1524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 flipH="1" flipV="1">
              <a:off x="4956175" y="3962400"/>
              <a:ext cx="417513" cy="1111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V="1">
              <a:off x="5373688" y="3165475"/>
              <a:ext cx="0" cy="2286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3160713" y="2447925"/>
              <a:ext cx="1524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5559425" y="2447925"/>
              <a:ext cx="7683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2573338" y="5346700"/>
              <a:ext cx="1600200" cy="849463"/>
            </a:xfrm>
            <a:prstGeom prst="rect">
              <a:avLst/>
            </a:prstGeom>
            <a:noFill/>
            <a:ln w="28575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</a:pPr>
              <a:r>
                <a:rPr lang="en-US" altLang="en-US" sz="2400" dirty="0">
                  <a:solidFill>
                    <a:srgbClr val="FC0128"/>
                  </a:solidFill>
                </a:rPr>
                <a:t>find</a:t>
              </a:r>
            </a:p>
            <a:p>
              <a:pPr algn="ctr">
                <a:spcBef>
                  <a:spcPct val="5000"/>
                </a:spcBef>
              </a:pPr>
              <a:r>
                <a:rPr lang="en-US" altLang="en-US" sz="2400" dirty="0">
                  <a:solidFill>
                    <a:srgbClr val="FC0128"/>
                  </a:solidFill>
                </a:rPr>
                <a:t>minimum</a:t>
              </a:r>
              <a:endParaRPr lang="en-US" altLang="en-US" sz="2400" dirty="0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H="1">
              <a:off x="6934200" y="2770188"/>
              <a:ext cx="0" cy="3052762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 flipH="1" flipV="1">
              <a:off x="3355975" y="3973513"/>
              <a:ext cx="0" cy="1373187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4727575" y="2447925"/>
              <a:ext cx="1524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9"/>
            <p:cNvSpPr>
              <a:spLocks noChangeShapeType="1"/>
            </p:cNvSpPr>
            <p:nvPr/>
          </p:nvSpPr>
          <p:spPr bwMode="auto">
            <a:xfrm>
              <a:off x="4346575" y="2436813"/>
              <a:ext cx="0" cy="1287462"/>
            </a:xfrm>
            <a:prstGeom prst="line">
              <a:avLst/>
            </a:prstGeom>
            <a:noFill/>
            <a:ln w="1905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4346575" y="3119438"/>
              <a:ext cx="0" cy="46037"/>
            </a:xfrm>
            <a:prstGeom prst="line">
              <a:avLst/>
            </a:prstGeom>
            <a:noFill/>
            <a:ln w="38100">
              <a:solidFill>
                <a:srgbClr val="114FF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5870575" y="2436813"/>
              <a:ext cx="1524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3"/>
            <p:cNvSpPr>
              <a:spLocks noChangeArrowheads="1"/>
            </p:cNvSpPr>
            <p:nvPr/>
          </p:nvSpPr>
          <p:spPr bwMode="auto">
            <a:xfrm>
              <a:off x="3313113" y="3890963"/>
              <a:ext cx="98425" cy="952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 flipH="1" flipV="1">
              <a:off x="3073400" y="3262313"/>
              <a:ext cx="282575" cy="70008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45"/>
            <p:cNvSpPr txBox="1">
              <a:spLocks noChangeArrowheads="1"/>
            </p:cNvSpPr>
            <p:nvPr/>
          </p:nvSpPr>
          <p:spPr bwMode="auto">
            <a:xfrm>
              <a:off x="6327775" y="2222500"/>
              <a:ext cx="1139825" cy="521681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"/>
                </a:spcBef>
              </a:pPr>
              <a:r>
                <a:rPr lang="en-US" altLang="en-US" sz="1800" dirty="0">
                  <a:solidFill>
                    <a:schemeClr val="bg2"/>
                  </a:solidFill>
                  <a:latin typeface="+mn-lt"/>
                </a:rPr>
                <a:t>Compute</a:t>
              </a:r>
            </a:p>
            <a:p>
              <a:pPr algn="ctr">
                <a:lnSpc>
                  <a:spcPct val="75000"/>
                </a:lnSpc>
                <a:spcBef>
                  <a:spcPct val="5000"/>
                </a:spcBef>
              </a:pPr>
              <a:r>
                <a:rPr lang="en-US" altLang="en-US" sz="1800" dirty="0">
                  <a:solidFill>
                    <a:schemeClr val="bg2"/>
                  </a:solidFill>
                  <a:latin typeface="+mn-lt"/>
                </a:rPr>
                <a:t>energy</a:t>
              </a: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 flipH="1">
              <a:off x="4148138" y="5822950"/>
              <a:ext cx="2786062" cy="0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6934200" y="4133850"/>
              <a:ext cx="0" cy="214313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 flipH="1">
              <a:off x="5522913" y="5822950"/>
              <a:ext cx="152400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 flipH="1" flipV="1">
              <a:off x="3355975" y="4552950"/>
              <a:ext cx="0" cy="18415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4308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2353"/>
            <a:ext cx="7772400" cy="4554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But we don’t want the approximation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</a:t>
            </a:r>
            <a:r>
              <a:rPr lang="en-US" i="1" dirty="0" smtClean="0"/>
              <a:t>looks</a:t>
            </a:r>
            <a:r>
              <a:rPr lang="en-US" dirty="0" smtClean="0"/>
              <a:t> the most like the real signal</a:t>
            </a:r>
            <a:endParaRPr lang="en-US" dirty="0"/>
          </a:p>
          <a:p>
            <a:pPr marL="0" indent="0" defTabSz="457200">
              <a:buNone/>
            </a:pPr>
            <a:r>
              <a:rPr lang="en-US" dirty="0" smtClean="0"/>
              <a:t>We want the approximation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that </a:t>
            </a:r>
            <a:r>
              <a:rPr lang="en-US" i="1" dirty="0" smtClean="0"/>
              <a:t>sounds</a:t>
            </a:r>
            <a:r>
              <a:rPr lang="en-US" dirty="0" smtClean="0"/>
              <a:t> the most like the real signal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 smtClean="0"/>
              <a:t>Now is the time to use psychophysics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 smtClean="0"/>
              <a:t>Instead of computing the energy of the difference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we use a perceptual measure of similarity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that takes masking, etc. into account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35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G.729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31088"/>
            <a:ext cx="8203019" cy="45760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standard speech compression in cellular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and very popular in Internet and other applications</a:t>
            </a:r>
          </a:p>
          <a:p>
            <a:pPr marL="0" indent="0" defTabSz="457200">
              <a:buNone/>
            </a:pPr>
            <a:r>
              <a:rPr lang="en-US" dirty="0" smtClean="0"/>
              <a:t>Encodes 10 </a:t>
            </a:r>
            <a:r>
              <a:rPr lang="en-US" dirty="0" err="1" smtClean="0"/>
              <a:t>ms</a:t>
            </a:r>
            <a:r>
              <a:rPr lang="en-US" dirty="0" smtClean="0"/>
              <a:t> frames (100 frames per second) into 80 bits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resulting in 8000 bits per second</a:t>
            </a:r>
          </a:p>
          <a:p>
            <a:pPr defTabSz="457200">
              <a:buNone/>
            </a:pPr>
            <a:r>
              <a:rPr lang="en-US" altLang="en-US" dirty="0" smtClean="0"/>
              <a:t>filter coefficients	</a:t>
            </a:r>
            <a:r>
              <a:rPr lang="en-US" altLang="en-US" b="1" dirty="0" smtClean="0"/>
              <a:t>18 </a:t>
            </a:r>
            <a:r>
              <a:rPr lang="en-US" altLang="en-US" b="1" dirty="0"/>
              <a:t>bits</a:t>
            </a:r>
            <a:r>
              <a:rPr lang="en-US" altLang="en-US" dirty="0"/>
              <a:t>      </a:t>
            </a:r>
            <a:r>
              <a:rPr lang="en-US" altLang="en-US" dirty="0" smtClean="0"/>
              <a:t>	pitch              </a:t>
            </a:r>
            <a:r>
              <a:rPr lang="en-US" altLang="en-US" b="1" dirty="0"/>
              <a:t>8 bits</a:t>
            </a:r>
            <a:r>
              <a:rPr lang="en-US" altLang="en-US" dirty="0"/>
              <a:t>       </a:t>
            </a:r>
            <a:endParaRPr lang="en-US" altLang="en-US" dirty="0" smtClean="0"/>
          </a:p>
          <a:p>
            <a:pPr defTabSz="457200">
              <a:buNone/>
            </a:pPr>
            <a:r>
              <a:rPr lang="en-US" altLang="en-US" dirty="0" smtClean="0"/>
              <a:t>gain </a:t>
            </a:r>
            <a:r>
              <a:rPr lang="en-US" altLang="en-US" dirty="0"/>
              <a:t>CB </a:t>
            </a:r>
            <a:r>
              <a:rPr lang="en-US" altLang="en-US" dirty="0" smtClean="0"/>
              <a:t>		</a:t>
            </a:r>
            <a:r>
              <a:rPr lang="en-US" altLang="en-US" b="1" dirty="0" smtClean="0"/>
              <a:t>14 bits		</a:t>
            </a:r>
            <a:r>
              <a:rPr lang="en-US" altLang="en-US" dirty="0" smtClean="0"/>
              <a:t>adaptive </a:t>
            </a:r>
            <a:r>
              <a:rPr lang="en-US" altLang="en-US" dirty="0"/>
              <a:t>CB </a:t>
            </a:r>
            <a:r>
              <a:rPr lang="en-US" altLang="en-US" b="1" dirty="0" smtClean="0"/>
              <a:t>5 </a:t>
            </a:r>
            <a:r>
              <a:rPr lang="en-US" altLang="en-US" b="1" dirty="0"/>
              <a:t>bits</a:t>
            </a:r>
            <a:r>
              <a:rPr lang="en-US" altLang="en-US" dirty="0"/>
              <a:t> </a:t>
            </a:r>
            <a:endParaRPr lang="en-US" altLang="en-US" b="1" dirty="0"/>
          </a:p>
          <a:p>
            <a:pPr defTabSz="457200">
              <a:buNone/>
            </a:pPr>
            <a:r>
              <a:rPr lang="en-US" altLang="en-US" dirty="0" smtClean="0"/>
              <a:t>pulse </a:t>
            </a:r>
            <a:r>
              <a:rPr lang="en-US" altLang="en-US" dirty="0"/>
              <a:t>positions </a:t>
            </a:r>
            <a:r>
              <a:rPr lang="en-US" altLang="en-US" dirty="0" smtClean="0"/>
              <a:t>	</a:t>
            </a:r>
            <a:r>
              <a:rPr lang="en-US" altLang="en-US" b="1" dirty="0" smtClean="0"/>
              <a:t>26 </a:t>
            </a:r>
            <a:r>
              <a:rPr lang="en-US" altLang="en-US" b="1" dirty="0"/>
              <a:t>bits</a:t>
            </a:r>
            <a:r>
              <a:rPr lang="en-US" altLang="en-US" dirty="0"/>
              <a:t> </a:t>
            </a:r>
            <a:r>
              <a:rPr lang="en-US" altLang="en-US" dirty="0" smtClean="0"/>
              <a:t>		pulse </a:t>
            </a:r>
            <a:r>
              <a:rPr lang="en-US" altLang="en-US" dirty="0"/>
              <a:t>signs   </a:t>
            </a:r>
            <a:r>
              <a:rPr lang="en-US" altLang="en-US" b="1" dirty="0"/>
              <a:t>8 </a:t>
            </a:r>
            <a:r>
              <a:rPr lang="en-US" altLang="en-US" b="1" dirty="0" smtClean="0"/>
              <a:t>bits 	</a:t>
            </a:r>
            <a:r>
              <a:rPr lang="en-US" altLang="en-US" dirty="0" smtClean="0"/>
              <a:t>parity </a:t>
            </a:r>
            <a:r>
              <a:rPr lang="en-US" altLang="en-US" dirty="0"/>
              <a:t>check  </a:t>
            </a:r>
            <a:r>
              <a:rPr lang="en-US" altLang="en-US" b="1" dirty="0"/>
              <a:t>1 bit</a:t>
            </a:r>
          </a:p>
          <a:p>
            <a:pPr>
              <a:buNone/>
            </a:pPr>
            <a:endParaRPr lang="en-US" altLang="en-US" b="1" dirty="0">
              <a:solidFill>
                <a:srgbClr val="FC0128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39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386" y="165100"/>
            <a:ext cx="721650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Highly correlated signals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96" y="1458125"/>
            <a:ext cx="3462576" cy="1990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06" y="1361874"/>
            <a:ext cx="3882148" cy="2403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96" y="4109986"/>
            <a:ext cx="3548143" cy="2242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334" y="4011814"/>
            <a:ext cx="4076700" cy="25527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4514248" y="1308100"/>
            <a:ext cx="0" cy="53101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02131" y="3915564"/>
            <a:ext cx="86434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9921" y="2194375"/>
            <a:ext cx="65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gain</a:t>
            </a:r>
            <a:endParaRPr lang="en-US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8534" y="2444498"/>
            <a:ext cx="183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gain and noise</a:t>
            </a:r>
            <a:endParaRPr lang="en-US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9596" y="5171171"/>
            <a:ext cx="151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2060"/>
                </a:solidFill>
                <a:latin typeface="+mn-lt"/>
              </a:rPr>
              <a:t>gain and lag</a:t>
            </a:r>
            <a:endParaRPr lang="en-US" b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684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4084"/>
            <a:ext cx="7939088" cy="44830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might think that speech recognition could be performed thus: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extract speech features </a:t>
            </a:r>
            <a:r>
              <a:rPr lang="en-US" sz="1800" dirty="0" smtClean="0"/>
              <a:t>(e.g., LPC, </a:t>
            </a:r>
            <a:r>
              <a:rPr lang="en-US" sz="1800" dirty="0" err="1" smtClean="0"/>
              <a:t>Cepstrum</a:t>
            </a:r>
            <a:r>
              <a:rPr lang="en-US" sz="1800" dirty="0" smtClean="0"/>
              <a:t>)</a:t>
            </a:r>
            <a:r>
              <a:rPr lang="en-US" dirty="0" smtClean="0"/>
              <a:t> for speech frames</a:t>
            </a:r>
          </a:p>
          <a:p>
            <a:pPr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lassify several successive frames into phonemes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combine phonemes into words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Unfortunately, that doesn’t work for many reasons</a:t>
            </a:r>
          </a:p>
          <a:p>
            <a:r>
              <a:rPr lang="en-US" dirty="0" smtClean="0"/>
              <a:t>phonemes are pronounced differently depending on context</a:t>
            </a:r>
          </a:p>
          <a:p>
            <a:r>
              <a:rPr lang="en-US" dirty="0" smtClean="0"/>
              <a:t>phonemes are pronounced differently depending on accent</a:t>
            </a:r>
          </a:p>
          <a:p>
            <a:r>
              <a:rPr lang="en-US" dirty="0" smtClean="0"/>
              <a:t>phonemes may not be pronounced at all in rapid speech</a:t>
            </a:r>
          </a:p>
          <a:p>
            <a:r>
              <a:rPr lang="en-US" dirty="0" smtClean="0"/>
              <a:t>nonlinear time warping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80</a:t>
            </a:fld>
            <a:endParaRPr lang="en-US" altLang="en-US"/>
          </a:p>
        </p:txBody>
      </p:sp>
      <p:pic>
        <p:nvPicPr>
          <p:cNvPr id="5" name="Picture 7" descr="D:\lectures\voice\p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50" y="4582951"/>
            <a:ext cx="2378313" cy="21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96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9493"/>
            <a:ext cx="7772400" cy="4537620"/>
          </a:xfrm>
        </p:spPr>
        <p:txBody>
          <a:bodyPr/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The lower levels of the human auditory tentatively identify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most probable phoneme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But as we continue listening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higher levels continuously backtrack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select lower probability ones if needed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To understand this backtracking we can use an analogy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from even higher levels of speech understanding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What does the word FIRE mean in the following sentence?</a:t>
            </a:r>
            <a:endParaRPr lang="en-US" dirty="0">
              <a:solidFill>
                <a:srgbClr val="002060"/>
              </a:solidFill>
            </a:endParaRP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THE MAN SHOUTED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FIRE !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FIRE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GUN !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FIRE THE GUN MAKER 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01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we notice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7606"/>
            <a:ext cx="7772400" cy="46195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of this happens unconsciously in the background</a:t>
            </a:r>
          </a:p>
          <a:p>
            <a:pPr marL="0" indent="0" defTabSz="463550">
              <a:buNone/>
            </a:pPr>
            <a:r>
              <a:rPr lang="en-US" dirty="0"/>
              <a:t>	</a:t>
            </a:r>
            <a:r>
              <a:rPr lang="en-US" dirty="0" smtClean="0"/>
              <a:t>but involves higher levels of the cortex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Example 1</a:t>
            </a:r>
          </a:p>
          <a:p>
            <a:pPr marL="0" indent="0" defTabSz="463550">
              <a:buNone/>
            </a:pPr>
            <a:r>
              <a:rPr lang="en-US" dirty="0"/>
              <a:t>	People who do not </a:t>
            </a:r>
            <a:r>
              <a:rPr lang="en-US" dirty="0" smtClean="0"/>
              <a:t>understand a language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can </a:t>
            </a:r>
            <a:r>
              <a:rPr lang="en-US" dirty="0"/>
              <a:t>not reliably transcript </a:t>
            </a:r>
            <a:r>
              <a:rPr lang="en-US" dirty="0" smtClean="0"/>
              <a:t>phonemes in that language</a:t>
            </a:r>
            <a:endParaRPr lang="en-US" dirty="0"/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Example </a:t>
            </a:r>
            <a:r>
              <a:rPr lang="en-US" dirty="0" smtClean="0"/>
              <a:t>2</a:t>
            </a:r>
            <a:endParaRPr lang="en-US" dirty="0"/>
          </a:p>
          <a:p>
            <a:pPr marL="0" indent="0" defTabSz="463550">
              <a:buNone/>
            </a:pPr>
            <a:r>
              <a:rPr lang="en-US" dirty="0"/>
              <a:t>	</a:t>
            </a:r>
            <a:r>
              <a:rPr lang="en-US" dirty="0" smtClean="0"/>
              <a:t>People who understand a language well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can successfully understand in very low SNR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Example 3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What am I saying?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HOW TO RECOGNIZE SPEECH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HOW TO WRECK A NICE BEACH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909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Levenshtein</a:t>
            </a:r>
            <a:r>
              <a:rPr lang="en-US" dirty="0" smtClean="0"/>
              <a:t>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42197"/>
            <a:ext cx="8335371" cy="45649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Automatic typing correction mechanisms and spelling correction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find the closest known word to an unknown one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How do we define closeness?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The </a:t>
            </a:r>
            <a:r>
              <a:rPr lang="en-US" dirty="0" err="1" smtClean="0"/>
              <a:t>Levenshtein</a:t>
            </a:r>
            <a:r>
              <a:rPr lang="en-US" dirty="0" smtClean="0"/>
              <a:t> distance between 2 strings</a:t>
            </a:r>
            <a:r>
              <a:rPr lang="en-US" sz="1800" dirty="0" smtClean="0"/>
              <a:t> (not necessarily equal length)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 smtClean="0"/>
              <a:t>	is defined as the minimal cost to transform 1 string to the other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Where each of the following has a defined cost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deletion 		</a:t>
            </a:r>
            <a:r>
              <a:rPr lang="en-US" dirty="0">
                <a:solidFill>
                  <a:srgbClr val="7030A0"/>
                </a:solidFill>
              </a:rPr>
              <a:t>digital → </a:t>
            </a:r>
            <a:r>
              <a:rPr lang="en-US" dirty="0" err="1">
                <a:solidFill>
                  <a:srgbClr val="7030A0"/>
                </a:solidFill>
              </a:rPr>
              <a:t>digtal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pPr defTabSz="463550">
              <a:spcBef>
                <a:spcPts val="0"/>
              </a:spcBef>
            </a:pPr>
            <a:r>
              <a:rPr lang="en-US" dirty="0" smtClean="0"/>
              <a:t>insertion		</a:t>
            </a:r>
            <a:r>
              <a:rPr lang="en-US" dirty="0" smtClean="0">
                <a:solidFill>
                  <a:srgbClr val="7030A0"/>
                </a:solidFill>
              </a:rPr>
              <a:t>signal → </a:t>
            </a:r>
            <a:r>
              <a:rPr lang="en-US" dirty="0" err="1" smtClean="0">
                <a:solidFill>
                  <a:srgbClr val="7030A0"/>
                </a:solidFill>
              </a:rPr>
              <a:t>signall</a:t>
            </a:r>
            <a:endParaRPr lang="en-US" dirty="0" smtClean="0">
              <a:solidFill>
                <a:srgbClr val="7030A0"/>
              </a:solidFill>
            </a:endParaRPr>
          </a:p>
          <a:p>
            <a:pPr defTabSz="463550">
              <a:spcBef>
                <a:spcPts val="0"/>
              </a:spcBef>
            </a:pPr>
            <a:r>
              <a:rPr lang="en-US" dirty="0" smtClean="0"/>
              <a:t>substitution	</a:t>
            </a:r>
            <a:r>
              <a:rPr lang="en-US" dirty="0" smtClean="0">
                <a:solidFill>
                  <a:srgbClr val="7030A0"/>
                </a:solidFill>
              </a:rPr>
              <a:t>processing </a:t>
            </a:r>
            <a:r>
              <a:rPr lang="en-US" dirty="0">
                <a:solidFill>
                  <a:srgbClr val="7030A0"/>
                </a:solidFill>
              </a:rPr>
              <a:t>→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prosessing</a:t>
            </a:r>
            <a:endParaRPr lang="en-US" dirty="0" smtClean="0">
              <a:solidFill>
                <a:srgbClr val="7030A0"/>
              </a:solidFill>
            </a:endParaRPr>
          </a:p>
          <a:p>
            <a:pPr lvl="1" indent="-342900" defTabSz="463550">
              <a:spcBef>
                <a:spcPts val="0"/>
              </a:spcBef>
            </a:pPr>
            <a:r>
              <a:rPr lang="en-US" dirty="0" smtClean="0"/>
              <a:t>in typing the cost may depend on how close the keys are</a:t>
            </a:r>
          </a:p>
          <a:p>
            <a:pPr lvl="1" indent="-342900" defTabSz="463550">
              <a:spcBef>
                <a:spcPts val="0"/>
              </a:spcBef>
            </a:pPr>
            <a:r>
              <a:rPr lang="en-US" dirty="0" smtClean="0"/>
              <a:t>in spelling correction the cost may depend on the sounds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What is the unity weighted </a:t>
            </a:r>
            <a:r>
              <a:rPr lang="en-US" dirty="0" err="1" smtClean="0">
                <a:solidFill>
                  <a:srgbClr val="002060"/>
                </a:solidFill>
              </a:rPr>
              <a:t>Levenshtein</a:t>
            </a:r>
            <a:r>
              <a:rPr lang="en-US" dirty="0" smtClean="0">
                <a:solidFill>
                  <a:srgbClr val="002060"/>
                </a:solidFill>
              </a:rPr>
              <a:t> distance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between digital and </a:t>
            </a:r>
            <a:r>
              <a:rPr lang="en-US" dirty="0" err="1" smtClean="0">
                <a:solidFill>
                  <a:srgbClr val="002060"/>
                </a:solidFill>
              </a:rPr>
              <a:t>dijtal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 smtClean="0"/>
              <a:t>How do we find the minimum cost?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Y(J)S   DSP     Slide </a:t>
            </a:r>
            <a:fld id="{C61314C7-C31C-4AF5-ACEE-36E1E89E86E0}" type="slidenum">
              <a:rPr lang="en-US" altLang="en-US" smtClean="0"/>
              <a:pPr/>
              <a:t>83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1858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65100"/>
            <a:ext cx="7881938" cy="1143000"/>
          </a:xfrm>
        </p:spPr>
        <p:txBody>
          <a:bodyPr/>
          <a:lstStyle/>
          <a:p>
            <a:pPr rtl="0"/>
            <a:r>
              <a:rPr lang="en-US" altLang="en-US" dirty="0" err="1"/>
              <a:t>Levenshtein</a:t>
            </a:r>
            <a:r>
              <a:rPr lang="en-US" altLang="en-US" dirty="0"/>
              <a:t> distance </a:t>
            </a:r>
            <a:r>
              <a:rPr lang="en-US" altLang="en-US" sz="2800" dirty="0" smtClean="0"/>
              <a:t>(unity weighting)</a:t>
            </a:r>
            <a:endParaRPr lang="en-US" altLang="en-US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943850" cy="4678362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1800"/>
              <a:t>What is the Levenshtein distance between </a:t>
            </a:r>
            <a:r>
              <a:rPr lang="en-US" altLang="en-US" sz="1800" b="1">
                <a:solidFill>
                  <a:srgbClr val="114FFB"/>
                </a:solidFill>
              </a:rPr>
              <a:t>prossesing</a:t>
            </a:r>
            <a:r>
              <a:rPr lang="en-US" altLang="en-US" sz="1800"/>
              <a:t> and </a:t>
            </a:r>
            <a:r>
              <a:rPr lang="en-US" altLang="en-US" sz="1800" b="1">
                <a:solidFill>
                  <a:srgbClr val="114FFB"/>
                </a:solidFill>
              </a:rPr>
              <a:t>processing</a:t>
            </a:r>
            <a:r>
              <a:rPr lang="en-US" altLang="en-US" sz="1800">
                <a:solidFill>
                  <a:srgbClr val="114FFB"/>
                </a:solidFill>
              </a:rPr>
              <a:t> </a:t>
            </a:r>
            <a:r>
              <a:rPr lang="en-US" altLang="en-US" sz="1800"/>
              <a:t>?</a:t>
            </a:r>
          </a:p>
          <a:p>
            <a:pPr rtl="0"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>
            <a:off x="10096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1009650" y="5913438"/>
            <a:ext cx="525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/>
                </a:solidFill>
                <a:latin typeface="Courier New" panose="02070309020205020404" pitchFamily="49" charset="0"/>
              </a:rPr>
              <a:t>p r o c e s </a:t>
            </a:r>
            <a:r>
              <a:rPr lang="en-US" altLang="en-US" dirty="0" err="1">
                <a:solidFill>
                  <a:schemeClr val="bg2"/>
                </a:solidFill>
                <a:latin typeface="Courier New" panose="02070309020205020404" pitchFamily="49" charset="0"/>
              </a:rPr>
              <a:t>s</a:t>
            </a:r>
            <a:r>
              <a:rPr lang="en-US" altLang="en-US" dirty="0">
                <a:solidFill>
                  <a:schemeClr val="bg2"/>
                </a:solidFill>
                <a:latin typeface="Courier New" panose="02070309020205020404" pitchFamily="49" charset="0"/>
              </a:rPr>
              <a:t> i n g</a:t>
            </a: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43624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48958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0" name="Line 8"/>
          <p:cNvSpPr>
            <a:spLocks noChangeShapeType="1"/>
          </p:cNvSpPr>
          <p:nvPr/>
        </p:nvSpPr>
        <p:spPr bwMode="auto">
          <a:xfrm>
            <a:off x="53530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1" name="Line 9"/>
          <p:cNvSpPr>
            <a:spLocks noChangeShapeType="1"/>
          </p:cNvSpPr>
          <p:nvPr/>
        </p:nvSpPr>
        <p:spPr bwMode="auto">
          <a:xfrm>
            <a:off x="58864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2" name="Line 10"/>
          <p:cNvSpPr>
            <a:spLocks noChangeShapeType="1"/>
          </p:cNvSpPr>
          <p:nvPr/>
        </p:nvSpPr>
        <p:spPr bwMode="auto">
          <a:xfrm>
            <a:off x="24574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3" name="Line 11"/>
          <p:cNvSpPr>
            <a:spLocks noChangeShapeType="1"/>
          </p:cNvSpPr>
          <p:nvPr/>
        </p:nvSpPr>
        <p:spPr bwMode="auto">
          <a:xfrm>
            <a:off x="29146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4" name="Line 12"/>
          <p:cNvSpPr>
            <a:spLocks noChangeShapeType="1"/>
          </p:cNvSpPr>
          <p:nvPr/>
        </p:nvSpPr>
        <p:spPr bwMode="auto">
          <a:xfrm>
            <a:off x="34480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5" name="Line 13"/>
          <p:cNvSpPr>
            <a:spLocks noChangeShapeType="1"/>
          </p:cNvSpPr>
          <p:nvPr/>
        </p:nvSpPr>
        <p:spPr bwMode="auto">
          <a:xfrm>
            <a:off x="3905250" y="16764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6" name="Line 14"/>
          <p:cNvSpPr>
            <a:spLocks noChangeShapeType="1"/>
          </p:cNvSpPr>
          <p:nvPr/>
        </p:nvSpPr>
        <p:spPr bwMode="auto">
          <a:xfrm>
            <a:off x="19240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7" name="Line 15"/>
          <p:cNvSpPr>
            <a:spLocks noChangeShapeType="1"/>
          </p:cNvSpPr>
          <p:nvPr/>
        </p:nvSpPr>
        <p:spPr bwMode="auto">
          <a:xfrm>
            <a:off x="1466850" y="16764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8" name="Line 16"/>
          <p:cNvSpPr>
            <a:spLocks noChangeShapeType="1"/>
          </p:cNvSpPr>
          <p:nvPr/>
        </p:nvSpPr>
        <p:spPr bwMode="auto">
          <a:xfrm>
            <a:off x="552450" y="59134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9" name="Line 17"/>
          <p:cNvSpPr>
            <a:spLocks noChangeShapeType="1"/>
          </p:cNvSpPr>
          <p:nvPr/>
        </p:nvSpPr>
        <p:spPr bwMode="auto">
          <a:xfrm>
            <a:off x="1009650" y="6523038"/>
            <a:ext cx="487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0" name="Line 18"/>
          <p:cNvSpPr>
            <a:spLocks noChangeShapeType="1"/>
          </p:cNvSpPr>
          <p:nvPr/>
        </p:nvSpPr>
        <p:spPr bwMode="auto">
          <a:xfrm>
            <a:off x="552450" y="54562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>
            <a:off x="552450" y="49990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>
            <a:off x="552450" y="45418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3" name="Line 21"/>
          <p:cNvSpPr>
            <a:spLocks noChangeShapeType="1"/>
          </p:cNvSpPr>
          <p:nvPr/>
        </p:nvSpPr>
        <p:spPr bwMode="auto">
          <a:xfrm>
            <a:off x="552450" y="40846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4" name="Line 22"/>
          <p:cNvSpPr>
            <a:spLocks noChangeShapeType="1"/>
          </p:cNvSpPr>
          <p:nvPr/>
        </p:nvSpPr>
        <p:spPr bwMode="auto">
          <a:xfrm>
            <a:off x="552450" y="36274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5" name="Line 23"/>
          <p:cNvSpPr>
            <a:spLocks noChangeShapeType="1"/>
          </p:cNvSpPr>
          <p:nvPr/>
        </p:nvSpPr>
        <p:spPr bwMode="auto">
          <a:xfrm>
            <a:off x="552450" y="32464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6" name="Line 24"/>
          <p:cNvSpPr>
            <a:spLocks noChangeShapeType="1"/>
          </p:cNvSpPr>
          <p:nvPr/>
        </p:nvSpPr>
        <p:spPr bwMode="auto">
          <a:xfrm>
            <a:off x="552450" y="2835275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8" name="Line 26"/>
          <p:cNvSpPr>
            <a:spLocks noChangeShapeType="1"/>
          </p:cNvSpPr>
          <p:nvPr/>
        </p:nvSpPr>
        <p:spPr bwMode="auto">
          <a:xfrm>
            <a:off x="552450" y="16764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39" name="Line 27"/>
          <p:cNvSpPr>
            <a:spLocks noChangeShapeType="1"/>
          </p:cNvSpPr>
          <p:nvPr/>
        </p:nvSpPr>
        <p:spPr bwMode="auto">
          <a:xfrm>
            <a:off x="538163" y="2425700"/>
            <a:ext cx="53482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40" name="Line 28"/>
          <p:cNvSpPr>
            <a:spLocks noChangeShapeType="1"/>
          </p:cNvSpPr>
          <p:nvPr/>
        </p:nvSpPr>
        <p:spPr bwMode="auto">
          <a:xfrm>
            <a:off x="552450" y="20574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41" name="Text Box 29"/>
          <p:cNvSpPr txBox="1">
            <a:spLocks noChangeArrowheads="1"/>
          </p:cNvSpPr>
          <p:nvPr/>
        </p:nvSpPr>
        <p:spPr bwMode="auto">
          <a:xfrm rot="-5400000">
            <a:off x="-1397794" y="3497412"/>
            <a:ext cx="43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p  r </a:t>
            </a:r>
            <a:r>
              <a:rPr lang="en-US" altLang="en-US" sz="24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o  s </a:t>
            </a:r>
            <a:r>
              <a:rPr lang="en-US" altLang="en-US" sz="2400" dirty="0" err="1">
                <a:solidFill>
                  <a:schemeClr val="bg2"/>
                </a:solidFill>
                <a:latin typeface="Courier New" panose="02070309020205020404" pitchFamily="49" charset="0"/>
              </a:rPr>
              <a:t>s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e 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s i n g</a:t>
            </a:r>
          </a:p>
        </p:txBody>
      </p:sp>
      <p:sp>
        <p:nvSpPr>
          <p:cNvPr id="448542" name="Text Box 30"/>
          <p:cNvSpPr txBox="1">
            <a:spLocks noChangeArrowheads="1"/>
          </p:cNvSpPr>
          <p:nvPr/>
        </p:nvSpPr>
        <p:spPr bwMode="auto">
          <a:xfrm>
            <a:off x="6062661" y="1866175"/>
            <a:ext cx="307910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enter square 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from left 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(deletion</a:t>
            </a:r>
            <a:r>
              <a:rPr lang="en-US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cost = 1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enter square 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from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(insertion</a:t>
            </a:r>
            <a:r>
              <a:rPr lang="en-US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cost = 1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enter square 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from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diagonal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and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letter	cost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3b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enter square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from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diagonal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different letter</a:t>
            </a:r>
          </a:p>
          <a:p>
            <a:pPr>
              <a:spcBef>
                <a:spcPts val="0"/>
              </a:spcBef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(substitution)	cost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1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Always use 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minimal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</a:p>
        </p:txBody>
      </p:sp>
      <p:sp>
        <p:nvSpPr>
          <p:cNvPr id="448544" name="Line 32"/>
          <p:cNvSpPr>
            <a:spLocks noChangeShapeType="1"/>
          </p:cNvSpPr>
          <p:nvPr/>
        </p:nvSpPr>
        <p:spPr bwMode="auto">
          <a:xfrm flipH="1">
            <a:off x="552450" y="1676400"/>
            <a:ext cx="0" cy="42306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52EE7AC9-B989-4376-99C6-77397C91726C}" type="slidenum">
              <a:rPr lang="en-US" altLang="en-US" smtClean="0"/>
              <a:t>84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9760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Levenshtein distance - cont.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02400"/>
            <a:ext cx="7943850" cy="4678362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1800" dirty="0"/>
              <a:t>Start with</a:t>
            </a:r>
            <a:r>
              <a:rPr lang="en-US" altLang="en-US" sz="1800" dirty="0">
                <a:solidFill>
                  <a:schemeClr val="accent1"/>
                </a:solidFill>
              </a:rPr>
              <a:t> 0</a:t>
            </a:r>
            <a:r>
              <a:rPr lang="en-US" altLang="en-US" sz="1800" dirty="0"/>
              <a:t> in the bottom left corner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                 </a:t>
            </a:r>
            <a:r>
              <a:rPr lang="en-US" altLang="en-US" sz="1800" dirty="0">
                <a:solidFill>
                  <a:schemeClr val="accent1"/>
                </a:solidFill>
              </a:rPr>
              <a:t>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8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7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6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4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3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2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1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0     1      2      3     4      5      6      7      8     9</a:t>
            </a:r>
          </a:p>
          <a:p>
            <a:pPr rtl="0"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sp>
        <p:nvSpPr>
          <p:cNvPr id="449540" name="Line 4"/>
          <p:cNvSpPr>
            <a:spLocks noChangeShapeType="1"/>
          </p:cNvSpPr>
          <p:nvPr/>
        </p:nvSpPr>
        <p:spPr bwMode="auto">
          <a:xfrm>
            <a:off x="17859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1785938" y="5875338"/>
            <a:ext cx="525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2"/>
                </a:solidFill>
                <a:latin typeface="Courier New" panose="02070309020205020404" pitchFamily="49" charset="0"/>
              </a:rPr>
              <a:t>p r o c e s s i n g</a:t>
            </a:r>
            <a:endParaRPr lang="en-US" altLang="en-US">
              <a:solidFill>
                <a:schemeClr val="bg2"/>
              </a:solidFill>
              <a:latin typeface="Courier New" panose="02070309020205020404" pitchFamily="49" charset="0"/>
            </a:endParaRPr>
          </a:p>
        </p:txBody>
      </p:sp>
      <p:sp>
        <p:nvSpPr>
          <p:cNvPr id="449542" name="Line 6"/>
          <p:cNvSpPr>
            <a:spLocks noChangeShapeType="1"/>
          </p:cNvSpPr>
          <p:nvPr/>
        </p:nvSpPr>
        <p:spPr bwMode="auto">
          <a:xfrm>
            <a:off x="51387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3" name="Line 7"/>
          <p:cNvSpPr>
            <a:spLocks noChangeShapeType="1"/>
          </p:cNvSpPr>
          <p:nvPr/>
        </p:nvSpPr>
        <p:spPr bwMode="auto">
          <a:xfrm>
            <a:off x="56721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4" name="Line 8"/>
          <p:cNvSpPr>
            <a:spLocks noChangeShapeType="1"/>
          </p:cNvSpPr>
          <p:nvPr/>
        </p:nvSpPr>
        <p:spPr bwMode="auto">
          <a:xfrm>
            <a:off x="61293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66627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>
            <a:off x="32337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>
            <a:off x="36909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>
            <a:off x="42243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>
            <a:off x="4681538" y="1638300"/>
            <a:ext cx="0" cy="487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>
            <a:off x="27003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1" name="Line 15"/>
          <p:cNvSpPr>
            <a:spLocks noChangeShapeType="1"/>
          </p:cNvSpPr>
          <p:nvPr/>
        </p:nvSpPr>
        <p:spPr bwMode="auto">
          <a:xfrm>
            <a:off x="2243138" y="1638300"/>
            <a:ext cx="0" cy="4846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1328738" y="58753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>
            <a:off x="1785938" y="6484938"/>
            <a:ext cx="487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>
            <a:off x="1328738" y="54181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1328738" y="49609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6" name="Line 20"/>
          <p:cNvSpPr>
            <a:spLocks noChangeShapeType="1"/>
          </p:cNvSpPr>
          <p:nvPr/>
        </p:nvSpPr>
        <p:spPr bwMode="auto">
          <a:xfrm>
            <a:off x="1328738" y="45037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7" name="Line 21"/>
          <p:cNvSpPr>
            <a:spLocks noChangeShapeType="1"/>
          </p:cNvSpPr>
          <p:nvPr/>
        </p:nvSpPr>
        <p:spPr bwMode="auto">
          <a:xfrm>
            <a:off x="1328738" y="40465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8" name="Line 22"/>
          <p:cNvSpPr>
            <a:spLocks noChangeShapeType="1"/>
          </p:cNvSpPr>
          <p:nvPr/>
        </p:nvSpPr>
        <p:spPr bwMode="auto">
          <a:xfrm>
            <a:off x="1328738" y="35893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59" name="Line 23"/>
          <p:cNvSpPr>
            <a:spLocks noChangeShapeType="1"/>
          </p:cNvSpPr>
          <p:nvPr/>
        </p:nvSpPr>
        <p:spPr bwMode="auto">
          <a:xfrm>
            <a:off x="1328738" y="3208338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0" name="Line 24"/>
          <p:cNvSpPr>
            <a:spLocks noChangeShapeType="1"/>
          </p:cNvSpPr>
          <p:nvPr/>
        </p:nvSpPr>
        <p:spPr bwMode="auto">
          <a:xfrm>
            <a:off x="1328738" y="2797175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1" name="Line 25"/>
          <p:cNvSpPr>
            <a:spLocks noChangeShapeType="1"/>
          </p:cNvSpPr>
          <p:nvPr/>
        </p:nvSpPr>
        <p:spPr bwMode="auto">
          <a:xfrm>
            <a:off x="1328738" y="16383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2" name="Line 26"/>
          <p:cNvSpPr>
            <a:spLocks noChangeShapeType="1"/>
          </p:cNvSpPr>
          <p:nvPr/>
        </p:nvSpPr>
        <p:spPr bwMode="auto">
          <a:xfrm>
            <a:off x="1314450" y="23876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3" name="Line 27"/>
          <p:cNvSpPr>
            <a:spLocks noChangeShapeType="1"/>
          </p:cNvSpPr>
          <p:nvPr/>
        </p:nvSpPr>
        <p:spPr bwMode="auto">
          <a:xfrm>
            <a:off x="1328738" y="2019300"/>
            <a:ext cx="533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 rot="-5400000">
            <a:off x="-695324" y="3343423"/>
            <a:ext cx="4579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p  r o </a:t>
            </a:r>
            <a:r>
              <a:rPr lang="en-US" altLang="en-US" sz="14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s </a:t>
            </a:r>
            <a:r>
              <a:rPr lang="en-US" altLang="en-US" sz="12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chemeClr val="bg2"/>
                </a:solidFill>
                <a:latin typeface="Courier New" panose="02070309020205020404" pitchFamily="49" charset="0"/>
              </a:rPr>
              <a:t>s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8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e s</a:t>
            </a:r>
            <a:r>
              <a:rPr lang="en-US" altLang="en-US" sz="2000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i n </a:t>
            </a:r>
            <a:r>
              <a:rPr lang="en-US" altLang="en-US" sz="2400" dirty="0">
                <a:solidFill>
                  <a:schemeClr val="bg2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449567" name="Line 31"/>
          <p:cNvSpPr>
            <a:spLocks noChangeShapeType="1"/>
          </p:cNvSpPr>
          <p:nvPr/>
        </p:nvSpPr>
        <p:spPr bwMode="auto">
          <a:xfrm flipH="1">
            <a:off x="1335088" y="1638300"/>
            <a:ext cx="0" cy="42370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1403350" y="596265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0</a:t>
            </a:r>
            <a:endParaRPr lang="en-US" altLang="en-US" sz="180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357867A0-D05A-4074-8003-3082FDFBE4D9}" type="slidenum">
              <a:rPr lang="en-US" altLang="en-US" smtClean="0"/>
              <a:t>85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58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Levenshtein distance - cont.</a:t>
            </a:r>
          </a:p>
        </p:txBody>
      </p:sp>
      <p:sp>
        <p:nvSpPr>
          <p:cNvPr id="450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943850" cy="4678362"/>
          </a:xfrm>
        </p:spPr>
        <p:txBody>
          <a:bodyPr/>
          <a:lstStyle/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Continue filling in table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                 </a:t>
            </a:r>
            <a:r>
              <a:rPr lang="en-US" altLang="en-US" sz="1800" dirty="0">
                <a:solidFill>
                  <a:schemeClr val="accent1"/>
                </a:solidFill>
              </a:rPr>
              <a:t>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8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7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6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4     3      2      2     2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3     2      1      1     2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2     1      0      1     2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1     0      1      2     3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0     1      2      3     4      5      6      7      8     9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grpSp>
        <p:nvGrpSpPr>
          <p:cNvPr id="450590" name="Group 1054"/>
          <p:cNvGrpSpPr>
            <a:grpSpLocks/>
          </p:cNvGrpSpPr>
          <p:nvPr/>
        </p:nvGrpSpPr>
        <p:grpSpPr bwMode="auto">
          <a:xfrm>
            <a:off x="1276350" y="1625601"/>
            <a:ext cx="5729288" cy="5003800"/>
            <a:chOff x="807" y="1168"/>
            <a:chExt cx="3609" cy="3152"/>
          </a:xfrm>
        </p:grpSpPr>
        <p:sp>
          <p:nvSpPr>
            <p:cNvPr id="450564" name="Line 1028"/>
            <p:cNvSpPr>
              <a:spLocks noChangeShapeType="1"/>
            </p:cNvSpPr>
            <p:nvPr/>
          </p:nvSpPr>
          <p:spPr bwMode="auto">
            <a:xfrm>
              <a:off x="1104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65" name="Text Box 1029"/>
            <p:cNvSpPr txBox="1">
              <a:spLocks noChangeArrowheads="1"/>
            </p:cNvSpPr>
            <p:nvPr/>
          </p:nvSpPr>
          <p:spPr bwMode="auto">
            <a:xfrm>
              <a:off x="1104" y="3917"/>
              <a:ext cx="33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bg2"/>
                  </a:solidFill>
                  <a:latin typeface="Courier New" panose="02070309020205020404" pitchFamily="49" charset="0"/>
                </a:rPr>
                <a:t>p r o c e s s i n g</a:t>
              </a:r>
              <a:endParaRPr lang="en-US" altLang="en-US">
                <a:solidFill>
                  <a:schemeClr val="bg2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50566" name="Line 1030"/>
            <p:cNvSpPr>
              <a:spLocks noChangeShapeType="1"/>
            </p:cNvSpPr>
            <p:nvPr/>
          </p:nvSpPr>
          <p:spPr bwMode="auto">
            <a:xfrm>
              <a:off x="32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67" name="Line 1031"/>
            <p:cNvSpPr>
              <a:spLocks noChangeShapeType="1"/>
            </p:cNvSpPr>
            <p:nvPr/>
          </p:nvSpPr>
          <p:spPr bwMode="auto">
            <a:xfrm>
              <a:off x="355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68" name="Line 1032"/>
            <p:cNvSpPr>
              <a:spLocks noChangeShapeType="1"/>
            </p:cNvSpPr>
            <p:nvPr/>
          </p:nvSpPr>
          <p:spPr bwMode="auto">
            <a:xfrm>
              <a:off x="384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69" name="Line 1033"/>
            <p:cNvSpPr>
              <a:spLocks noChangeShapeType="1"/>
            </p:cNvSpPr>
            <p:nvPr/>
          </p:nvSpPr>
          <p:spPr bwMode="auto">
            <a:xfrm>
              <a:off x="4176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0" name="Line 1034"/>
            <p:cNvSpPr>
              <a:spLocks noChangeShapeType="1"/>
            </p:cNvSpPr>
            <p:nvPr/>
          </p:nvSpPr>
          <p:spPr bwMode="auto">
            <a:xfrm>
              <a:off x="20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1" name="Line 1035"/>
            <p:cNvSpPr>
              <a:spLocks noChangeShapeType="1"/>
            </p:cNvSpPr>
            <p:nvPr/>
          </p:nvSpPr>
          <p:spPr bwMode="auto">
            <a:xfrm>
              <a:off x="2304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2" name="Line 1036"/>
            <p:cNvSpPr>
              <a:spLocks noChangeShapeType="1"/>
            </p:cNvSpPr>
            <p:nvPr/>
          </p:nvSpPr>
          <p:spPr bwMode="auto">
            <a:xfrm>
              <a:off x="2640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3" name="Line 1037"/>
            <p:cNvSpPr>
              <a:spLocks noChangeShapeType="1"/>
            </p:cNvSpPr>
            <p:nvPr/>
          </p:nvSpPr>
          <p:spPr bwMode="auto">
            <a:xfrm>
              <a:off x="2928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4" name="Line 1038"/>
            <p:cNvSpPr>
              <a:spLocks noChangeShapeType="1"/>
            </p:cNvSpPr>
            <p:nvPr/>
          </p:nvSpPr>
          <p:spPr bwMode="auto">
            <a:xfrm>
              <a:off x="168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5" name="Line 1039"/>
            <p:cNvSpPr>
              <a:spLocks noChangeShapeType="1"/>
            </p:cNvSpPr>
            <p:nvPr/>
          </p:nvSpPr>
          <p:spPr bwMode="auto">
            <a:xfrm>
              <a:off x="139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6" name="Line 1040"/>
            <p:cNvSpPr>
              <a:spLocks noChangeShapeType="1"/>
            </p:cNvSpPr>
            <p:nvPr/>
          </p:nvSpPr>
          <p:spPr bwMode="auto">
            <a:xfrm>
              <a:off x="816" y="391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7" name="Line 1041"/>
            <p:cNvSpPr>
              <a:spLocks noChangeShapeType="1"/>
            </p:cNvSpPr>
            <p:nvPr/>
          </p:nvSpPr>
          <p:spPr bwMode="auto">
            <a:xfrm>
              <a:off x="1104" y="430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8" name="Line 1042"/>
            <p:cNvSpPr>
              <a:spLocks noChangeShapeType="1"/>
            </p:cNvSpPr>
            <p:nvPr/>
          </p:nvSpPr>
          <p:spPr bwMode="auto">
            <a:xfrm>
              <a:off x="816" y="3629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9" name="Line 1043"/>
            <p:cNvSpPr>
              <a:spLocks noChangeShapeType="1"/>
            </p:cNvSpPr>
            <p:nvPr/>
          </p:nvSpPr>
          <p:spPr bwMode="auto">
            <a:xfrm>
              <a:off x="816" y="3341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0" name="Line 1044"/>
            <p:cNvSpPr>
              <a:spLocks noChangeShapeType="1"/>
            </p:cNvSpPr>
            <p:nvPr/>
          </p:nvSpPr>
          <p:spPr bwMode="auto">
            <a:xfrm>
              <a:off x="816" y="3053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1" name="Line 1045"/>
            <p:cNvSpPr>
              <a:spLocks noChangeShapeType="1"/>
            </p:cNvSpPr>
            <p:nvPr/>
          </p:nvSpPr>
          <p:spPr bwMode="auto">
            <a:xfrm>
              <a:off x="816" y="2765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2" name="Line 1046"/>
            <p:cNvSpPr>
              <a:spLocks noChangeShapeType="1"/>
            </p:cNvSpPr>
            <p:nvPr/>
          </p:nvSpPr>
          <p:spPr bwMode="auto">
            <a:xfrm>
              <a:off x="816" y="247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3" name="Line 1047"/>
            <p:cNvSpPr>
              <a:spLocks noChangeShapeType="1"/>
            </p:cNvSpPr>
            <p:nvPr/>
          </p:nvSpPr>
          <p:spPr bwMode="auto">
            <a:xfrm>
              <a:off x="816" y="223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4" name="Line 1048"/>
            <p:cNvSpPr>
              <a:spLocks noChangeShapeType="1"/>
            </p:cNvSpPr>
            <p:nvPr/>
          </p:nvSpPr>
          <p:spPr bwMode="auto">
            <a:xfrm>
              <a:off x="816" y="197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5" name="Line 1049"/>
            <p:cNvSpPr>
              <a:spLocks noChangeShapeType="1"/>
            </p:cNvSpPr>
            <p:nvPr/>
          </p:nvSpPr>
          <p:spPr bwMode="auto">
            <a:xfrm>
              <a:off x="816" y="124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6" name="Line 1050"/>
            <p:cNvSpPr>
              <a:spLocks noChangeShapeType="1"/>
            </p:cNvSpPr>
            <p:nvPr/>
          </p:nvSpPr>
          <p:spPr bwMode="auto">
            <a:xfrm>
              <a:off x="807" y="1720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7" name="Line 1051"/>
            <p:cNvSpPr>
              <a:spLocks noChangeShapeType="1"/>
            </p:cNvSpPr>
            <p:nvPr/>
          </p:nvSpPr>
          <p:spPr bwMode="auto">
            <a:xfrm>
              <a:off x="816" y="148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8" name="Text Box 1052"/>
            <p:cNvSpPr txBox="1">
              <a:spLocks noChangeArrowheads="1"/>
            </p:cNvSpPr>
            <p:nvPr/>
          </p:nvSpPr>
          <p:spPr bwMode="auto">
            <a:xfrm rot="16200000">
              <a:off x="-391" y="2395"/>
              <a:ext cx="27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p  r o </a:t>
              </a:r>
              <a:r>
                <a:rPr lang="en-US" altLang="en-US" sz="1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s </a:t>
              </a:r>
              <a:r>
                <a:rPr lang="en-US" altLang="en-US" sz="12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Courier New" panose="02070309020205020404" pitchFamily="49" charset="0"/>
                </a:rPr>
                <a:t>s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8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e s</a:t>
              </a:r>
              <a:r>
                <a:rPr lang="en-US" altLang="en-US" sz="20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000" dirty="0" smtClean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 smtClean="0">
                  <a:solidFill>
                    <a:schemeClr val="bg2"/>
                  </a:solidFill>
                  <a:latin typeface="Courier New" panose="02070309020205020404" pitchFamily="49" charset="0"/>
                </a:rPr>
                <a:t>i</a:t>
              </a:r>
              <a:r>
                <a:rPr lang="en-US" altLang="en-US" sz="2000" dirty="0" smtClean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n g</a:t>
              </a:r>
            </a:p>
          </p:txBody>
        </p:sp>
        <p:sp>
          <p:nvSpPr>
            <p:cNvPr id="450589" name="Line 1053"/>
            <p:cNvSpPr>
              <a:spLocks noChangeShapeType="1"/>
            </p:cNvSpPr>
            <p:nvPr/>
          </p:nvSpPr>
          <p:spPr bwMode="auto">
            <a:xfrm>
              <a:off x="816" y="1267"/>
              <a:ext cx="0" cy="264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591" name="Text Box 1055"/>
          <p:cNvSpPr txBox="1">
            <a:spLocks noChangeArrowheads="1"/>
          </p:cNvSpPr>
          <p:nvPr/>
        </p:nvSpPr>
        <p:spPr bwMode="auto">
          <a:xfrm>
            <a:off x="7200450" y="2807861"/>
            <a:ext cx="16788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Note that only local computations and decisions are made</a:t>
            </a:r>
          </a:p>
        </p:txBody>
      </p:sp>
      <p:sp>
        <p:nvSpPr>
          <p:cNvPr id="450592" name="Text Box 1056"/>
          <p:cNvSpPr txBox="1">
            <a:spLocks noChangeArrowheads="1"/>
          </p:cNvSpPr>
          <p:nvPr/>
        </p:nvSpPr>
        <p:spPr bwMode="auto">
          <a:xfrm>
            <a:off x="1360488" y="611505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0</a:t>
            </a:r>
            <a:endParaRPr lang="en-US" altLang="en-US" sz="1800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C8CBAA54-CAD7-494E-AAF0-24BF0CFD93E9}" type="slidenum">
              <a:rPr lang="en-US" altLang="en-US" smtClean="0"/>
              <a:t>86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3083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Levenshtein distance - cont.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943850" cy="4678362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1800" dirty="0"/>
              <a:t>Finish filling in table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                 </a:t>
            </a:r>
            <a:r>
              <a:rPr lang="en-US" altLang="en-US" sz="1800" dirty="0">
                <a:solidFill>
                  <a:schemeClr val="accent1"/>
                </a:solidFill>
              </a:rPr>
              <a:t>9     8      7      7     6      5      5     5      4      3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8     7      6      6     5      4      4     4      3      4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7     6      5      5     4      3      3     3      5      5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6     5      4      4     3      2      3     4      4      5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5     4      3      3     2      3      3     3      4      5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4     3      2      2     2      2      2     3      4      5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3     2      1      1     2      2      3     4      5      6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2     1      0      1     2      3      4     5      6      7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1     0      1      2     3      4      5     6      7      8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0     1      2      3     4      5      6     7      8      9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grpSp>
        <p:nvGrpSpPr>
          <p:cNvPr id="451588" name="Group 4"/>
          <p:cNvGrpSpPr>
            <a:grpSpLocks/>
          </p:cNvGrpSpPr>
          <p:nvPr/>
        </p:nvGrpSpPr>
        <p:grpSpPr bwMode="auto">
          <a:xfrm>
            <a:off x="1276350" y="1625601"/>
            <a:ext cx="5729288" cy="5003800"/>
            <a:chOff x="807" y="1168"/>
            <a:chExt cx="3609" cy="3152"/>
          </a:xfrm>
        </p:grpSpPr>
        <p:sp>
          <p:nvSpPr>
            <p:cNvPr id="451589" name="Line 5"/>
            <p:cNvSpPr>
              <a:spLocks noChangeShapeType="1"/>
            </p:cNvSpPr>
            <p:nvPr/>
          </p:nvSpPr>
          <p:spPr bwMode="auto">
            <a:xfrm>
              <a:off x="1104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0" name="Text Box 6"/>
            <p:cNvSpPr txBox="1">
              <a:spLocks noChangeArrowheads="1"/>
            </p:cNvSpPr>
            <p:nvPr/>
          </p:nvSpPr>
          <p:spPr bwMode="auto">
            <a:xfrm>
              <a:off x="1104" y="3917"/>
              <a:ext cx="33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bg2"/>
                  </a:solidFill>
                  <a:latin typeface="Courier New" panose="02070309020205020404" pitchFamily="49" charset="0"/>
                </a:rPr>
                <a:t>p r o c e s s i n g</a:t>
              </a:r>
              <a:endParaRPr lang="en-US" altLang="en-US">
                <a:solidFill>
                  <a:schemeClr val="bg2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51591" name="Line 7"/>
            <p:cNvSpPr>
              <a:spLocks noChangeShapeType="1"/>
            </p:cNvSpPr>
            <p:nvPr/>
          </p:nvSpPr>
          <p:spPr bwMode="auto">
            <a:xfrm>
              <a:off x="32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2" name="Line 8"/>
            <p:cNvSpPr>
              <a:spLocks noChangeShapeType="1"/>
            </p:cNvSpPr>
            <p:nvPr/>
          </p:nvSpPr>
          <p:spPr bwMode="auto">
            <a:xfrm>
              <a:off x="355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3" name="Line 9"/>
            <p:cNvSpPr>
              <a:spLocks noChangeShapeType="1"/>
            </p:cNvSpPr>
            <p:nvPr/>
          </p:nvSpPr>
          <p:spPr bwMode="auto">
            <a:xfrm>
              <a:off x="384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4" name="Line 10"/>
            <p:cNvSpPr>
              <a:spLocks noChangeShapeType="1"/>
            </p:cNvSpPr>
            <p:nvPr/>
          </p:nvSpPr>
          <p:spPr bwMode="auto">
            <a:xfrm>
              <a:off x="4176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5" name="Line 11"/>
            <p:cNvSpPr>
              <a:spLocks noChangeShapeType="1"/>
            </p:cNvSpPr>
            <p:nvPr/>
          </p:nvSpPr>
          <p:spPr bwMode="auto">
            <a:xfrm>
              <a:off x="20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6" name="Line 12"/>
            <p:cNvSpPr>
              <a:spLocks noChangeShapeType="1"/>
            </p:cNvSpPr>
            <p:nvPr/>
          </p:nvSpPr>
          <p:spPr bwMode="auto">
            <a:xfrm>
              <a:off x="2304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7" name="Line 13"/>
            <p:cNvSpPr>
              <a:spLocks noChangeShapeType="1"/>
            </p:cNvSpPr>
            <p:nvPr/>
          </p:nvSpPr>
          <p:spPr bwMode="auto">
            <a:xfrm>
              <a:off x="2640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8" name="Line 14"/>
            <p:cNvSpPr>
              <a:spLocks noChangeShapeType="1"/>
            </p:cNvSpPr>
            <p:nvPr/>
          </p:nvSpPr>
          <p:spPr bwMode="auto">
            <a:xfrm>
              <a:off x="2928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9" name="Line 15"/>
            <p:cNvSpPr>
              <a:spLocks noChangeShapeType="1"/>
            </p:cNvSpPr>
            <p:nvPr/>
          </p:nvSpPr>
          <p:spPr bwMode="auto">
            <a:xfrm>
              <a:off x="168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0" name="Line 16"/>
            <p:cNvSpPr>
              <a:spLocks noChangeShapeType="1"/>
            </p:cNvSpPr>
            <p:nvPr/>
          </p:nvSpPr>
          <p:spPr bwMode="auto">
            <a:xfrm>
              <a:off x="139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1" name="Line 17"/>
            <p:cNvSpPr>
              <a:spLocks noChangeShapeType="1"/>
            </p:cNvSpPr>
            <p:nvPr/>
          </p:nvSpPr>
          <p:spPr bwMode="auto">
            <a:xfrm>
              <a:off x="816" y="391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2" name="Line 18"/>
            <p:cNvSpPr>
              <a:spLocks noChangeShapeType="1"/>
            </p:cNvSpPr>
            <p:nvPr/>
          </p:nvSpPr>
          <p:spPr bwMode="auto">
            <a:xfrm>
              <a:off x="1104" y="430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3" name="Line 19"/>
            <p:cNvSpPr>
              <a:spLocks noChangeShapeType="1"/>
            </p:cNvSpPr>
            <p:nvPr/>
          </p:nvSpPr>
          <p:spPr bwMode="auto">
            <a:xfrm>
              <a:off x="816" y="3629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4" name="Line 20"/>
            <p:cNvSpPr>
              <a:spLocks noChangeShapeType="1"/>
            </p:cNvSpPr>
            <p:nvPr/>
          </p:nvSpPr>
          <p:spPr bwMode="auto">
            <a:xfrm>
              <a:off x="816" y="3341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5" name="Line 21"/>
            <p:cNvSpPr>
              <a:spLocks noChangeShapeType="1"/>
            </p:cNvSpPr>
            <p:nvPr/>
          </p:nvSpPr>
          <p:spPr bwMode="auto">
            <a:xfrm>
              <a:off x="816" y="3053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6" name="Line 22"/>
            <p:cNvSpPr>
              <a:spLocks noChangeShapeType="1"/>
            </p:cNvSpPr>
            <p:nvPr/>
          </p:nvSpPr>
          <p:spPr bwMode="auto">
            <a:xfrm>
              <a:off x="816" y="2765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7" name="Line 23"/>
            <p:cNvSpPr>
              <a:spLocks noChangeShapeType="1"/>
            </p:cNvSpPr>
            <p:nvPr/>
          </p:nvSpPr>
          <p:spPr bwMode="auto">
            <a:xfrm>
              <a:off x="816" y="247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8" name="Line 24"/>
            <p:cNvSpPr>
              <a:spLocks noChangeShapeType="1"/>
            </p:cNvSpPr>
            <p:nvPr/>
          </p:nvSpPr>
          <p:spPr bwMode="auto">
            <a:xfrm>
              <a:off x="816" y="223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9" name="Line 25"/>
            <p:cNvSpPr>
              <a:spLocks noChangeShapeType="1"/>
            </p:cNvSpPr>
            <p:nvPr/>
          </p:nvSpPr>
          <p:spPr bwMode="auto">
            <a:xfrm>
              <a:off x="816" y="197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0" name="Line 26"/>
            <p:cNvSpPr>
              <a:spLocks noChangeShapeType="1"/>
            </p:cNvSpPr>
            <p:nvPr/>
          </p:nvSpPr>
          <p:spPr bwMode="auto">
            <a:xfrm>
              <a:off x="816" y="124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1" name="Line 27"/>
            <p:cNvSpPr>
              <a:spLocks noChangeShapeType="1"/>
            </p:cNvSpPr>
            <p:nvPr/>
          </p:nvSpPr>
          <p:spPr bwMode="auto">
            <a:xfrm>
              <a:off x="807" y="1720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2" name="Line 28"/>
            <p:cNvSpPr>
              <a:spLocks noChangeShapeType="1"/>
            </p:cNvSpPr>
            <p:nvPr/>
          </p:nvSpPr>
          <p:spPr bwMode="auto">
            <a:xfrm>
              <a:off x="816" y="148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3" name="Text Box 29"/>
            <p:cNvSpPr txBox="1">
              <a:spLocks noChangeArrowheads="1"/>
            </p:cNvSpPr>
            <p:nvPr/>
          </p:nvSpPr>
          <p:spPr bwMode="auto">
            <a:xfrm rot="16200000">
              <a:off x="-391" y="2395"/>
              <a:ext cx="27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p  r o </a:t>
              </a:r>
              <a:r>
                <a:rPr lang="en-US" altLang="en-US" sz="1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s </a:t>
              </a:r>
              <a:r>
                <a:rPr lang="en-US" altLang="en-US" sz="12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Courier New" panose="02070309020205020404" pitchFamily="49" charset="0"/>
                </a:rPr>
                <a:t>s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8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e s</a:t>
              </a:r>
              <a:r>
                <a:rPr lang="en-US" altLang="en-US" sz="20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000" dirty="0" smtClean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 smtClean="0">
                  <a:solidFill>
                    <a:schemeClr val="bg2"/>
                  </a:solidFill>
                  <a:latin typeface="Courier New" panose="02070309020205020404" pitchFamily="49" charset="0"/>
                </a:rPr>
                <a:t>i</a:t>
              </a:r>
              <a:r>
                <a:rPr lang="en-US" altLang="en-US" sz="2000" dirty="0" smtClean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n g</a:t>
              </a:r>
            </a:p>
          </p:txBody>
        </p:sp>
        <p:sp>
          <p:nvSpPr>
            <p:cNvPr id="451614" name="Line 30"/>
            <p:cNvSpPr>
              <a:spLocks noChangeShapeType="1"/>
            </p:cNvSpPr>
            <p:nvPr/>
          </p:nvSpPr>
          <p:spPr bwMode="auto">
            <a:xfrm>
              <a:off x="816" y="1267"/>
              <a:ext cx="0" cy="264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615" name="Text Box 31"/>
          <p:cNvSpPr txBox="1">
            <a:spLocks noChangeArrowheads="1"/>
          </p:cNvSpPr>
          <p:nvPr/>
        </p:nvSpPr>
        <p:spPr bwMode="auto">
          <a:xfrm>
            <a:off x="7005637" y="2501900"/>
            <a:ext cx="197459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The global result is </a:t>
            </a:r>
            <a:r>
              <a:rPr lang="en-US" altLang="en-US" sz="2400" b="1" dirty="0"/>
              <a:t>3 </a:t>
            </a:r>
            <a:r>
              <a:rPr lang="en-US" altLang="en-US" sz="2400" b="1" dirty="0" smtClean="0"/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 smtClean="0">
                <a:latin typeface="+mn-lt"/>
              </a:rPr>
              <a:t>So the </a:t>
            </a:r>
            <a:r>
              <a:rPr lang="en-US" altLang="en-US" sz="2400" b="0" dirty="0" err="1" smtClean="0">
                <a:latin typeface="+mn-lt"/>
              </a:rPr>
              <a:t>Levenshtein</a:t>
            </a:r>
            <a:r>
              <a:rPr lang="en-US" altLang="en-US" sz="2400" b="0" dirty="0" smtClean="0">
                <a:latin typeface="+mn-lt"/>
              </a:rPr>
              <a:t> distance is 3</a:t>
            </a:r>
            <a:endParaRPr lang="en-US" altLang="en-US" sz="2400" b="0" dirty="0">
              <a:latin typeface="+mn-lt"/>
            </a:endParaRPr>
          </a:p>
        </p:txBody>
      </p:sp>
      <p:sp>
        <p:nvSpPr>
          <p:cNvPr id="451616" name="Line 32"/>
          <p:cNvSpPr>
            <a:spLocks noChangeShapeType="1"/>
          </p:cNvSpPr>
          <p:nvPr/>
        </p:nvSpPr>
        <p:spPr bwMode="auto">
          <a:xfrm flipH="1" flipV="1">
            <a:off x="6662738" y="1970088"/>
            <a:ext cx="95726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617" name="Text Box 33"/>
          <p:cNvSpPr txBox="1">
            <a:spLocks noChangeArrowheads="1"/>
          </p:cNvSpPr>
          <p:nvPr/>
        </p:nvSpPr>
        <p:spPr bwMode="auto">
          <a:xfrm>
            <a:off x="1346200" y="607695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0</a:t>
            </a:r>
            <a:endParaRPr lang="en-US" altLang="en-US" sz="1800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8657429F-880B-4600-82A1-4F649120F61B}" type="slidenum">
              <a:rPr lang="en-US" altLang="en-US" smtClean="0"/>
              <a:t>87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5098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Levenshtein distance - end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84288"/>
            <a:ext cx="7943850" cy="4678362"/>
          </a:xfrm>
        </p:spPr>
        <p:txBody>
          <a:bodyPr/>
          <a:lstStyle/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Backtrack to find path actually taken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/>
              <a:t>                 </a:t>
            </a:r>
            <a:r>
              <a:rPr lang="en-US" altLang="en-US" sz="1800" dirty="0">
                <a:solidFill>
                  <a:schemeClr val="accent1"/>
                </a:solidFill>
              </a:rPr>
              <a:t>9     8      7      7     6      5      5     5      4     </a:t>
            </a:r>
            <a:r>
              <a:rPr lang="en-US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en-US" sz="1800" b="1" dirty="0">
                <a:solidFill>
                  <a:srgbClr val="FC0128"/>
                </a:solidFill>
              </a:rPr>
              <a:t>3</a:t>
            </a:r>
            <a:endParaRPr lang="en-US" altLang="en-US" sz="1800" dirty="0">
              <a:solidFill>
                <a:schemeClr val="accent1"/>
              </a:solidFill>
            </a:endParaRP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8     7      6      6     5      4      4     4      </a:t>
            </a:r>
            <a:r>
              <a:rPr lang="en-US" altLang="en-US" sz="1800" b="1" dirty="0">
                <a:solidFill>
                  <a:srgbClr val="FC0128"/>
                </a:solidFill>
              </a:rPr>
              <a:t>3</a:t>
            </a:r>
            <a:r>
              <a:rPr lang="en-US" altLang="en-US" sz="1800" dirty="0">
                <a:solidFill>
                  <a:schemeClr val="accent1"/>
                </a:solidFill>
              </a:rPr>
              <a:t>      4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7     6      5      5     4      3     </a:t>
            </a:r>
            <a:r>
              <a:rPr lang="en-US" altLang="en-US" sz="1800" b="1" dirty="0">
                <a:solidFill>
                  <a:srgbClr val="FC0128"/>
                </a:solidFill>
              </a:rPr>
              <a:t> </a:t>
            </a:r>
            <a:r>
              <a:rPr lang="en-US" altLang="en-US" sz="1800" dirty="0">
                <a:solidFill>
                  <a:schemeClr val="accent1"/>
                </a:solidFill>
              </a:rPr>
              <a:t>3     </a:t>
            </a:r>
            <a:r>
              <a:rPr lang="en-US" altLang="en-US" sz="1800" b="1" dirty="0">
                <a:solidFill>
                  <a:srgbClr val="FC0128"/>
                </a:solidFill>
              </a:rPr>
              <a:t>3</a:t>
            </a:r>
            <a:r>
              <a:rPr lang="en-US" altLang="en-US" sz="1800" dirty="0">
                <a:solidFill>
                  <a:schemeClr val="accent1"/>
                </a:solidFill>
              </a:rPr>
              <a:t>      5      5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6     5      4      4     3 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 </a:t>
            </a:r>
            <a:r>
              <a:rPr lang="en-US" altLang="en-US" sz="1800" b="1" dirty="0">
                <a:solidFill>
                  <a:srgbClr val="FC0128"/>
                </a:solidFill>
              </a:rPr>
              <a:t>3 </a:t>
            </a:r>
            <a:r>
              <a:rPr lang="en-US" altLang="en-US" sz="1800" dirty="0">
                <a:solidFill>
                  <a:schemeClr val="accent1"/>
                </a:solidFill>
              </a:rPr>
              <a:t>    4      4      5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5     4      3      3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</a:t>
            </a:r>
            <a:r>
              <a:rPr lang="en-US" altLang="en-US" sz="1800" b="1" dirty="0">
                <a:solidFill>
                  <a:srgbClr val="FC0128"/>
                </a:solidFill>
              </a:rPr>
              <a:t> 3</a:t>
            </a:r>
            <a:r>
              <a:rPr lang="en-US" altLang="en-US" sz="1800" dirty="0">
                <a:solidFill>
                  <a:schemeClr val="accent1"/>
                </a:solidFill>
              </a:rPr>
              <a:t>      3     3      4      5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4     3      2 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 2     3      4      5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3     2      </a:t>
            </a:r>
            <a:r>
              <a:rPr lang="en-US" altLang="en-US" sz="1800" b="1" dirty="0">
                <a:solidFill>
                  <a:srgbClr val="FC0128"/>
                </a:solidFill>
              </a:rPr>
              <a:t>1</a:t>
            </a:r>
            <a:r>
              <a:rPr lang="en-US" altLang="en-US" sz="1800" dirty="0">
                <a:solidFill>
                  <a:schemeClr val="accent1"/>
                </a:solidFill>
              </a:rPr>
              <a:t>     </a:t>
            </a:r>
            <a:r>
              <a:rPr lang="en-US" altLang="en-US" sz="1800" b="1" dirty="0">
                <a:solidFill>
                  <a:srgbClr val="FC0128"/>
                </a:solidFill>
              </a:rPr>
              <a:t> 1</a:t>
            </a:r>
            <a:r>
              <a:rPr lang="en-US" altLang="en-US" sz="1800" dirty="0">
                <a:solidFill>
                  <a:schemeClr val="accent1"/>
                </a:solidFill>
              </a:rPr>
              <a:t>     </a:t>
            </a:r>
            <a:r>
              <a:rPr lang="en-US" altLang="en-US" sz="1800" b="1" dirty="0">
                <a:solidFill>
                  <a:srgbClr val="FC0128"/>
                </a:solidFill>
              </a:rPr>
              <a:t>2</a:t>
            </a:r>
            <a:r>
              <a:rPr lang="en-US" altLang="en-US" sz="1800" dirty="0">
                <a:solidFill>
                  <a:schemeClr val="accent1"/>
                </a:solidFill>
              </a:rPr>
              <a:t>      2      3     4      5      6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2     1      </a:t>
            </a:r>
            <a:r>
              <a:rPr lang="en-US" altLang="en-US" sz="1800" b="1" dirty="0">
                <a:solidFill>
                  <a:srgbClr val="FC0128"/>
                </a:solidFill>
              </a:rPr>
              <a:t>0 </a:t>
            </a:r>
            <a:r>
              <a:rPr lang="en-US" altLang="en-US" sz="1800" dirty="0">
                <a:solidFill>
                  <a:schemeClr val="accent1"/>
                </a:solidFill>
              </a:rPr>
              <a:t>     1     2      3      4     5      6      7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1     </a:t>
            </a:r>
            <a:r>
              <a:rPr lang="en-US" altLang="en-US" sz="1800" b="1" dirty="0">
                <a:solidFill>
                  <a:srgbClr val="FC0128"/>
                </a:solidFill>
              </a:rPr>
              <a:t>0</a:t>
            </a:r>
            <a:r>
              <a:rPr lang="en-US" altLang="en-US" sz="1800" dirty="0">
                <a:solidFill>
                  <a:schemeClr val="accent1"/>
                </a:solidFill>
              </a:rPr>
              <a:t>      1      2     3      4      5     6      7      8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accent1"/>
                </a:solidFill>
              </a:rPr>
              <a:t>                 </a:t>
            </a:r>
            <a:r>
              <a:rPr lang="en-US" altLang="en-US" sz="1800" b="1" dirty="0">
                <a:solidFill>
                  <a:srgbClr val="FC0128"/>
                </a:solidFill>
              </a:rPr>
              <a:t>0</a:t>
            </a:r>
            <a:r>
              <a:rPr lang="en-US" altLang="en-US" sz="1800" dirty="0">
                <a:solidFill>
                  <a:schemeClr val="accent1"/>
                </a:solidFill>
              </a:rPr>
              <a:t>     1      2      3     4      5      6     7      8      9</a:t>
            </a:r>
          </a:p>
          <a:p>
            <a:pPr rtl="0">
              <a:spcBef>
                <a:spcPts val="1200"/>
              </a:spcBef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grpSp>
        <p:nvGrpSpPr>
          <p:cNvPr id="452612" name="Group 4"/>
          <p:cNvGrpSpPr>
            <a:grpSpLocks/>
          </p:cNvGrpSpPr>
          <p:nvPr/>
        </p:nvGrpSpPr>
        <p:grpSpPr bwMode="auto">
          <a:xfrm>
            <a:off x="1276350" y="1625601"/>
            <a:ext cx="5729288" cy="5003800"/>
            <a:chOff x="807" y="1168"/>
            <a:chExt cx="3609" cy="3152"/>
          </a:xfrm>
        </p:grpSpPr>
        <p:sp>
          <p:nvSpPr>
            <p:cNvPr id="452613" name="Line 5"/>
            <p:cNvSpPr>
              <a:spLocks noChangeShapeType="1"/>
            </p:cNvSpPr>
            <p:nvPr/>
          </p:nvSpPr>
          <p:spPr bwMode="auto">
            <a:xfrm>
              <a:off x="1104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4" name="Text Box 6"/>
            <p:cNvSpPr txBox="1">
              <a:spLocks noChangeArrowheads="1"/>
            </p:cNvSpPr>
            <p:nvPr/>
          </p:nvSpPr>
          <p:spPr bwMode="auto">
            <a:xfrm>
              <a:off x="1104" y="3917"/>
              <a:ext cx="33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bg2"/>
                  </a:solidFill>
                  <a:latin typeface="Courier New" panose="02070309020205020404" pitchFamily="49" charset="0"/>
                </a:rPr>
                <a:t>p r o c e s s i n g</a:t>
              </a:r>
              <a:endParaRPr lang="en-US" altLang="en-US">
                <a:solidFill>
                  <a:schemeClr val="bg2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52615" name="Line 7"/>
            <p:cNvSpPr>
              <a:spLocks noChangeShapeType="1"/>
            </p:cNvSpPr>
            <p:nvPr/>
          </p:nvSpPr>
          <p:spPr bwMode="auto">
            <a:xfrm>
              <a:off x="32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6" name="Line 8"/>
            <p:cNvSpPr>
              <a:spLocks noChangeShapeType="1"/>
            </p:cNvSpPr>
            <p:nvPr/>
          </p:nvSpPr>
          <p:spPr bwMode="auto">
            <a:xfrm>
              <a:off x="355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7" name="Line 9"/>
            <p:cNvSpPr>
              <a:spLocks noChangeShapeType="1"/>
            </p:cNvSpPr>
            <p:nvPr/>
          </p:nvSpPr>
          <p:spPr bwMode="auto">
            <a:xfrm>
              <a:off x="384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8" name="Line 10"/>
            <p:cNvSpPr>
              <a:spLocks noChangeShapeType="1"/>
            </p:cNvSpPr>
            <p:nvPr/>
          </p:nvSpPr>
          <p:spPr bwMode="auto">
            <a:xfrm>
              <a:off x="4176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9" name="Line 11"/>
            <p:cNvSpPr>
              <a:spLocks noChangeShapeType="1"/>
            </p:cNvSpPr>
            <p:nvPr/>
          </p:nvSpPr>
          <p:spPr bwMode="auto">
            <a:xfrm>
              <a:off x="2016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0" name="Line 12"/>
            <p:cNvSpPr>
              <a:spLocks noChangeShapeType="1"/>
            </p:cNvSpPr>
            <p:nvPr/>
          </p:nvSpPr>
          <p:spPr bwMode="auto">
            <a:xfrm>
              <a:off x="2304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1" name="Line 13"/>
            <p:cNvSpPr>
              <a:spLocks noChangeShapeType="1"/>
            </p:cNvSpPr>
            <p:nvPr/>
          </p:nvSpPr>
          <p:spPr bwMode="auto">
            <a:xfrm>
              <a:off x="2640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2" name="Line 14"/>
            <p:cNvSpPr>
              <a:spLocks noChangeShapeType="1"/>
            </p:cNvSpPr>
            <p:nvPr/>
          </p:nvSpPr>
          <p:spPr bwMode="auto">
            <a:xfrm>
              <a:off x="2928" y="1248"/>
              <a:ext cx="0" cy="30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3" name="Line 15"/>
            <p:cNvSpPr>
              <a:spLocks noChangeShapeType="1"/>
            </p:cNvSpPr>
            <p:nvPr/>
          </p:nvSpPr>
          <p:spPr bwMode="auto">
            <a:xfrm>
              <a:off x="1680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4" name="Line 16"/>
            <p:cNvSpPr>
              <a:spLocks noChangeShapeType="1"/>
            </p:cNvSpPr>
            <p:nvPr/>
          </p:nvSpPr>
          <p:spPr bwMode="auto">
            <a:xfrm>
              <a:off x="1392" y="1248"/>
              <a:ext cx="0" cy="30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5" name="Line 17"/>
            <p:cNvSpPr>
              <a:spLocks noChangeShapeType="1"/>
            </p:cNvSpPr>
            <p:nvPr/>
          </p:nvSpPr>
          <p:spPr bwMode="auto">
            <a:xfrm>
              <a:off x="816" y="391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6" name="Line 18"/>
            <p:cNvSpPr>
              <a:spLocks noChangeShapeType="1"/>
            </p:cNvSpPr>
            <p:nvPr/>
          </p:nvSpPr>
          <p:spPr bwMode="auto">
            <a:xfrm>
              <a:off x="1104" y="430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7" name="Line 19"/>
            <p:cNvSpPr>
              <a:spLocks noChangeShapeType="1"/>
            </p:cNvSpPr>
            <p:nvPr/>
          </p:nvSpPr>
          <p:spPr bwMode="auto">
            <a:xfrm>
              <a:off x="816" y="3629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8" name="Line 20"/>
            <p:cNvSpPr>
              <a:spLocks noChangeShapeType="1"/>
            </p:cNvSpPr>
            <p:nvPr/>
          </p:nvSpPr>
          <p:spPr bwMode="auto">
            <a:xfrm>
              <a:off x="816" y="3341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9" name="Line 21"/>
            <p:cNvSpPr>
              <a:spLocks noChangeShapeType="1"/>
            </p:cNvSpPr>
            <p:nvPr/>
          </p:nvSpPr>
          <p:spPr bwMode="auto">
            <a:xfrm>
              <a:off x="816" y="3053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0" name="Line 22"/>
            <p:cNvSpPr>
              <a:spLocks noChangeShapeType="1"/>
            </p:cNvSpPr>
            <p:nvPr/>
          </p:nvSpPr>
          <p:spPr bwMode="auto">
            <a:xfrm>
              <a:off x="816" y="2765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1" name="Line 23"/>
            <p:cNvSpPr>
              <a:spLocks noChangeShapeType="1"/>
            </p:cNvSpPr>
            <p:nvPr/>
          </p:nvSpPr>
          <p:spPr bwMode="auto">
            <a:xfrm>
              <a:off x="816" y="247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2" name="Line 24"/>
            <p:cNvSpPr>
              <a:spLocks noChangeShapeType="1"/>
            </p:cNvSpPr>
            <p:nvPr/>
          </p:nvSpPr>
          <p:spPr bwMode="auto">
            <a:xfrm>
              <a:off x="816" y="2237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3" name="Line 25"/>
            <p:cNvSpPr>
              <a:spLocks noChangeShapeType="1"/>
            </p:cNvSpPr>
            <p:nvPr/>
          </p:nvSpPr>
          <p:spPr bwMode="auto">
            <a:xfrm>
              <a:off x="816" y="197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4" name="Line 26"/>
            <p:cNvSpPr>
              <a:spLocks noChangeShapeType="1"/>
            </p:cNvSpPr>
            <p:nvPr/>
          </p:nvSpPr>
          <p:spPr bwMode="auto">
            <a:xfrm>
              <a:off x="816" y="124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5" name="Line 27"/>
            <p:cNvSpPr>
              <a:spLocks noChangeShapeType="1"/>
            </p:cNvSpPr>
            <p:nvPr/>
          </p:nvSpPr>
          <p:spPr bwMode="auto">
            <a:xfrm>
              <a:off x="807" y="1720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6" name="Line 28"/>
            <p:cNvSpPr>
              <a:spLocks noChangeShapeType="1"/>
            </p:cNvSpPr>
            <p:nvPr/>
          </p:nvSpPr>
          <p:spPr bwMode="auto">
            <a:xfrm>
              <a:off x="816" y="1488"/>
              <a:ext cx="33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7" name="Text Box 29"/>
            <p:cNvSpPr txBox="1">
              <a:spLocks noChangeArrowheads="1"/>
            </p:cNvSpPr>
            <p:nvPr/>
          </p:nvSpPr>
          <p:spPr bwMode="auto">
            <a:xfrm rot="16200000">
              <a:off x="-391" y="2395"/>
              <a:ext cx="27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p  r o </a:t>
              </a:r>
              <a:r>
                <a:rPr lang="en-US" altLang="en-US" sz="1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s </a:t>
              </a:r>
              <a:r>
                <a:rPr lang="en-US" altLang="en-US" sz="12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 err="1">
                  <a:solidFill>
                    <a:schemeClr val="bg2"/>
                  </a:solidFill>
                  <a:latin typeface="Courier New" panose="02070309020205020404" pitchFamily="49" charset="0"/>
                </a:rPr>
                <a:t>s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8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e s</a:t>
              </a:r>
              <a:r>
                <a:rPr lang="en-US" altLang="en-US" sz="20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000" dirty="0" smtClean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 smtClean="0">
                  <a:solidFill>
                    <a:schemeClr val="bg2"/>
                  </a:solidFill>
                  <a:latin typeface="Courier New" panose="02070309020205020404" pitchFamily="49" charset="0"/>
                </a:rPr>
                <a:t>i</a:t>
              </a:r>
              <a:r>
                <a:rPr lang="en-US" altLang="en-US" sz="2000" dirty="0" smtClean="0">
                  <a:solidFill>
                    <a:schemeClr val="bg2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2400" dirty="0">
                  <a:solidFill>
                    <a:schemeClr val="bg2"/>
                  </a:solidFill>
                  <a:latin typeface="Courier New" panose="02070309020205020404" pitchFamily="49" charset="0"/>
                </a:rPr>
                <a:t>n g</a:t>
              </a:r>
            </a:p>
          </p:txBody>
        </p:sp>
        <p:sp>
          <p:nvSpPr>
            <p:cNvPr id="452638" name="Line 30"/>
            <p:cNvSpPr>
              <a:spLocks noChangeShapeType="1"/>
            </p:cNvSpPr>
            <p:nvPr/>
          </p:nvSpPr>
          <p:spPr bwMode="auto">
            <a:xfrm>
              <a:off x="816" y="1267"/>
              <a:ext cx="0" cy="264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2639" name="Text Box 31"/>
          <p:cNvSpPr txBox="1">
            <a:spLocks noChangeArrowheads="1"/>
          </p:cNvSpPr>
          <p:nvPr/>
        </p:nvSpPr>
        <p:spPr bwMode="auto">
          <a:xfrm>
            <a:off x="7005638" y="2501900"/>
            <a:ext cx="1712910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Remember:</a:t>
            </a:r>
          </a:p>
          <a:p>
            <a:pPr>
              <a:spcBef>
                <a:spcPct val="50000"/>
              </a:spcBef>
            </a:pPr>
            <a:r>
              <a:rPr lang="en-US" altLang="en-US" sz="1600" dirty="0"/>
              <a:t>The question is always how we got to a </a:t>
            </a:r>
            <a:r>
              <a:rPr lang="en-US" altLang="en-US" sz="1600" dirty="0" smtClean="0"/>
              <a:t>square</a:t>
            </a:r>
          </a:p>
          <a:p>
            <a:pPr>
              <a:spcBef>
                <a:spcPct val="50000"/>
              </a:spcBef>
            </a:pPr>
            <a:endParaRPr lang="en-US" altLang="en-US" sz="1600" dirty="0"/>
          </a:p>
          <a:p>
            <a:pPr>
              <a:spcBef>
                <a:spcPct val="50000"/>
              </a:spcBef>
            </a:pPr>
            <a:r>
              <a:rPr lang="en-US" altLang="en-US" sz="1600" dirty="0" smtClean="0"/>
              <a:t>We see that the distance is 3</a:t>
            </a:r>
          </a:p>
          <a:p>
            <a:pPr>
              <a:spcBef>
                <a:spcPct val="50000"/>
              </a:spcBef>
            </a:pPr>
            <a:r>
              <a:rPr lang="en-US" altLang="en-US" sz="1800" dirty="0" smtClean="0"/>
              <a:t>Since, e.g., 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altLang="en-US" sz="1800" dirty="0" smtClean="0"/>
              <a:t>substitution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altLang="en-US" sz="1800" dirty="0" smtClean="0"/>
              <a:t>insertion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altLang="en-US" sz="1800" dirty="0" smtClean="0"/>
              <a:t>deletion</a:t>
            </a:r>
            <a:endParaRPr lang="en-US" altLang="en-US" sz="1800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662F68F1-7E28-448B-A71C-35D119B38520}" type="slidenum">
              <a:rPr lang="en-US" altLang="en-US" smtClean="0"/>
              <a:t>88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4257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Generalization to DP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48" y="1405459"/>
            <a:ext cx="7772400" cy="411480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dirty="0" smtClean="0"/>
              <a:t>If </a:t>
            </a:r>
            <a:r>
              <a:rPr lang="en-US" altLang="en-US" dirty="0"/>
              <a:t>not all substitutions are equally </a:t>
            </a:r>
            <a:r>
              <a:rPr lang="en-US" altLang="en-US" dirty="0" smtClean="0"/>
              <a:t>probable</a:t>
            </a:r>
            <a:endParaRPr lang="en-US" altLang="en-US" dirty="0"/>
          </a:p>
          <a:p>
            <a:pPr lvl="1" rtl="0">
              <a:spcBef>
                <a:spcPts val="0"/>
              </a:spcBef>
              <a:buFontTx/>
              <a:buNone/>
            </a:pPr>
            <a:r>
              <a:rPr lang="en-US" altLang="en-US" dirty="0" smtClean="0"/>
              <a:t>then </a:t>
            </a:r>
            <a:r>
              <a:rPr lang="en-US" altLang="en-US" dirty="0"/>
              <a:t>we add </a:t>
            </a:r>
            <a:r>
              <a:rPr lang="en-US" altLang="en-US" dirty="0" smtClean="0"/>
              <a:t>the </a:t>
            </a:r>
            <a:r>
              <a:rPr lang="en-US" altLang="en-US" dirty="0"/>
              <a:t>cost function instead of 1</a:t>
            </a:r>
            <a:r>
              <a:rPr lang="en-US" altLang="en-US" sz="1800" dirty="0"/>
              <a:t> 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We can also have costs for insertions and deletions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D</a:t>
            </a:r>
            <a:r>
              <a:rPr lang="en-US" altLang="en-US" b="1" baseline="-25000" dirty="0"/>
              <a:t>i j </a:t>
            </a:r>
            <a:r>
              <a:rPr lang="en-US" altLang="en-US" dirty="0"/>
              <a:t>= min (  D</a:t>
            </a:r>
            <a:r>
              <a:rPr lang="en-US" altLang="en-US" b="1" baseline="-25000" dirty="0"/>
              <a:t>i-1 j </a:t>
            </a:r>
            <a:r>
              <a:rPr lang="en-US" altLang="en-US" dirty="0"/>
              <a:t>+ C</a:t>
            </a:r>
            <a:r>
              <a:rPr lang="en-US" altLang="en-US" b="1" baseline="-25000" dirty="0"/>
              <a:t>i-1 j; I j </a:t>
            </a:r>
            <a:r>
              <a:rPr lang="en-US" altLang="en-US" dirty="0"/>
              <a:t>; </a:t>
            </a:r>
            <a:r>
              <a:rPr lang="en-US" altLang="en-US" dirty="0" smtClean="0"/>
              <a:t>  </a:t>
            </a:r>
            <a:r>
              <a:rPr lang="en-US" altLang="en-US" dirty="0"/>
              <a:t>D</a:t>
            </a:r>
            <a:r>
              <a:rPr lang="en-US" altLang="en-US" b="1" baseline="-25000" dirty="0"/>
              <a:t>i-1 j-1 </a:t>
            </a:r>
            <a:r>
              <a:rPr lang="en-US" altLang="en-US" dirty="0"/>
              <a:t>+ C</a:t>
            </a:r>
            <a:r>
              <a:rPr lang="en-US" altLang="en-US" b="1" baseline="-25000" dirty="0"/>
              <a:t>i-1 j-1; I j </a:t>
            </a:r>
            <a:r>
              <a:rPr lang="en-US" altLang="en-US" dirty="0"/>
              <a:t>; </a:t>
            </a:r>
            <a:r>
              <a:rPr lang="en-US" altLang="en-US" dirty="0" smtClean="0"/>
              <a:t>    </a:t>
            </a:r>
            <a:r>
              <a:rPr lang="en-US" altLang="en-US" dirty="0"/>
              <a:t>D</a:t>
            </a:r>
            <a:r>
              <a:rPr lang="en-US" altLang="en-US" b="1" baseline="-25000" dirty="0"/>
              <a:t>i j-1 </a:t>
            </a:r>
            <a:r>
              <a:rPr lang="en-US" altLang="en-US" dirty="0"/>
              <a:t>+ C</a:t>
            </a:r>
            <a:r>
              <a:rPr lang="en-US" altLang="en-US" b="1" baseline="-25000" dirty="0"/>
              <a:t>i-1 j; I j   </a:t>
            </a:r>
            <a:r>
              <a:rPr lang="en-US" altLang="en-US" dirty="0"/>
              <a:t>)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And even </a:t>
            </a:r>
            <a:r>
              <a:rPr lang="en-US" altLang="en-US" dirty="0"/>
              <a:t>more general rules are often </a:t>
            </a:r>
            <a:r>
              <a:rPr lang="en-US" altLang="en-US" dirty="0" smtClean="0"/>
              <a:t>used</a:t>
            </a:r>
          </a:p>
          <a:p>
            <a:pPr>
              <a:lnSpc>
                <a:spcPct val="140000"/>
              </a:lnSpc>
              <a:buNone/>
            </a:pPr>
            <a:r>
              <a:rPr lang="en-US" altLang="en-US" dirty="0" smtClean="0"/>
              <a:t>This algorithm is called Dynamic Programming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and </a:t>
            </a:r>
            <a:r>
              <a:rPr lang="en-US" altLang="en-US" dirty="0"/>
              <a:t>many </a:t>
            </a:r>
            <a:r>
              <a:rPr lang="en-US" altLang="en-US" dirty="0" smtClean="0"/>
              <a:t>other names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/>
              <a:t>Viterbi algorithm</a:t>
            </a:r>
          </a:p>
          <a:p>
            <a:pPr lvl="1">
              <a:lnSpc>
                <a:spcPct val="80000"/>
              </a:lnSpc>
            </a:pPr>
            <a:r>
              <a:rPr lang="en-US" altLang="en-US" dirty="0" err="1"/>
              <a:t>Levenshtein</a:t>
            </a:r>
            <a:r>
              <a:rPr lang="en-US" altLang="en-US" dirty="0"/>
              <a:t> distance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 smtClean="0"/>
              <a:t>D</a:t>
            </a:r>
            <a:r>
              <a:rPr lang="en-US" altLang="en-US" dirty="0" smtClean="0"/>
              <a:t>ynamic </a:t>
            </a:r>
            <a:r>
              <a:rPr lang="en-US" altLang="en-US" b="1" dirty="0" smtClean="0"/>
              <a:t>T</a:t>
            </a:r>
            <a:r>
              <a:rPr lang="en-US" altLang="en-US" dirty="0" smtClean="0"/>
              <a:t>ime </a:t>
            </a:r>
            <a:r>
              <a:rPr lang="en-US" altLang="en-US" b="1" dirty="0" smtClean="0"/>
              <a:t>W</a:t>
            </a:r>
            <a:r>
              <a:rPr lang="en-US" altLang="en-US" dirty="0" smtClean="0"/>
              <a:t>arping</a:t>
            </a:r>
            <a:endParaRPr lang="en-US" altLang="en-US" dirty="0"/>
          </a:p>
          <a:p>
            <a:pPr>
              <a:lnSpc>
                <a:spcPct val="120000"/>
              </a:lnSpc>
              <a:buNone/>
            </a:pPr>
            <a:r>
              <a:rPr lang="en-US" altLang="en-US" dirty="0"/>
              <a:t>but they are all basically the same thing</a:t>
            </a:r>
            <a:r>
              <a:rPr lang="en-US" altLang="en-US" dirty="0" smtClean="0"/>
              <a:t>!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dirty="0"/>
              <a:t>The algorithm(s) are computationally efficient </a:t>
            </a:r>
          </a:p>
          <a:p>
            <a:pPr lvl="1">
              <a:spcBef>
                <a:spcPts val="0"/>
              </a:spcBef>
              <a:buNone/>
            </a:pPr>
            <a:r>
              <a:rPr lang="en-US" altLang="en-US" dirty="0"/>
              <a:t>since they find a </a:t>
            </a:r>
            <a:r>
              <a:rPr lang="en-US" altLang="en-US" b="1" dirty="0"/>
              <a:t>global</a:t>
            </a:r>
            <a:r>
              <a:rPr lang="en-US" altLang="en-US" dirty="0"/>
              <a:t> minimum based on </a:t>
            </a:r>
            <a:r>
              <a:rPr lang="en-US" altLang="en-US" b="1" dirty="0"/>
              <a:t>local</a:t>
            </a:r>
            <a:r>
              <a:rPr lang="en-US" altLang="en-US" dirty="0"/>
              <a:t> decisions</a:t>
            </a:r>
          </a:p>
          <a:p>
            <a:pPr>
              <a:lnSpc>
                <a:spcPct val="120000"/>
              </a:lnSpc>
              <a:buNone/>
            </a:pPr>
            <a:endParaRPr lang="en-US" altLang="en-US" dirty="0"/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6F16FBFA-2998-42F4-AB55-18FA9A251E01}" type="slidenum">
              <a:rPr lang="en-US" altLang="en-US" smtClean="0"/>
              <a:t>89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893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24755"/>
            <a:ext cx="7772400" cy="6823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DAX, Dow Jones, Nasdaq and gold </a:t>
            </a:r>
            <a:r>
              <a:rPr lang="en-US" i="1" dirty="0" smtClean="0"/>
              <a:t>prices</a:t>
            </a:r>
            <a:r>
              <a:rPr lang="en-US" dirty="0" smtClean="0"/>
              <a:t> from 2011-2016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Which signals are correlated? </a:t>
            </a:r>
            <a:r>
              <a:rPr lang="en-US" dirty="0" err="1" smtClean="0">
                <a:solidFill>
                  <a:srgbClr val="002060"/>
                </a:solidFill>
              </a:rPr>
              <a:t>Anticorrelated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Can you use this for prediction?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23" y="1308100"/>
            <a:ext cx="6595449" cy="41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5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DTW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4288"/>
            <a:ext cx="8262937" cy="4678362"/>
          </a:xfrm>
        </p:spPr>
        <p:txBody>
          <a:bodyPr/>
          <a:lstStyle/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DTW uses the </a:t>
            </a:r>
            <a:r>
              <a:rPr lang="en-US" altLang="en-US" dirty="0" smtClean="0"/>
              <a:t>Dynamic Programming technique 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for </a:t>
            </a:r>
            <a:r>
              <a:rPr lang="en-US" altLang="en-US" dirty="0"/>
              <a:t>matching spoken words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The input is </a:t>
            </a:r>
            <a:r>
              <a:rPr lang="en-US" altLang="en-US" dirty="0" smtClean="0"/>
              <a:t>a feature vector (e.g., LPC, </a:t>
            </a:r>
            <a:r>
              <a:rPr lang="en-US" altLang="en-US" dirty="0" err="1" smtClean="0"/>
              <a:t>cepstrum</a:t>
            </a:r>
            <a:r>
              <a:rPr lang="en-US" altLang="en-US" dirty="0" smtClean="0"/>
              <a:t>)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and is separately </a:t>
            </a:r>
            <a:r>
              <a:rPr lang="en-US" altLang="en-US" dirty="0"/>
              <a:t>matched to each dictionary </a:t>
            </a:r>
            <a:r>
              <a:rPr lang="en-US" altLang="en-US" dirty="0" smtClean="0"/>
              <a:t>word feature vector</a:t>
            </a:r>
            <a:endParaRPr lang="en-US" altLang="en-US" dirty="0"/>
          </a:p>
          <a:p>
            <a:pPr lvl="1" rtl="0">
              <a:spcBef>
                <a:spcPts val="0"/>
              </a:spcBef>
              <a:buFontTx/>
              <a:buNone/>
            </a:pPr>
            <a:r>
              <a:rPr lang="en-US" altLang="en-US" dirty="0"/>
              <a:t>and the </a:t>
            </a:r>
            <a:r>
              <a:rPr lang="en-US" altLang="en-US" dirty="0" smtClean="0"/>
              <a:t>closest word is </a:t>
            </a:r>
            <a:r>
              <a:rPr lang="en-US" altLang="en-US" dirty="0"/>
              <a:t>the winner!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 smtClean="0"/>
              <a:t>The cost for each substitution needs to represent 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how similar the two sounds </a:t>
            </a:r>
            <a:r>
              <a:rPr lang="en-US" altLang="en-US" i="1" dirty="0" smtClean="0"/>
              <a:t>sound</a:t>
            </a:r>
          </a:p>
          <a:p>
            <a:pPr defTabSz="463550">
              <a:buNone/>
            </a:pPr>
            <a:r>
              <a:rPr lang="en-US" altLang="en-US" sz="1800" dirty="0"/>
              <a:t>In isolated word recognition systems 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/>
              <a:t>energy contours are used </a:t>
            </a:r>
            <a:r>
              <a:rPr lang="en-US" altLang="en-US" sz="1800" dirty="0" smtClean="0"/>
              <a:t>first to isolate </a:t>
            </a:r>
            <a:r>
              <a:rPr lang="en-US" altLang="en-US" sz="1800" dirty="0"/>
              <a:t>the words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/>
              <a:t>linear time warping is then used to normalize the </a:t>
            </a:r>
            <a:r>
              <a:rPr lang="en-US" altLang="en-US" sz="1800" dirty="0" smtClean="0"/>
              <a:t>duration</a:t>
            </a:r>
            <a:endParaRPr lang="en-US" altLang="en-US" sz="1800" dirty="0"/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 smtClean="0"/>
              <a:t> 	but special </a:t>
            </a:r>
            <a:r>
              <a:rPr lang="en-US" altLang="en-US" sz="1800" dirty="0"/>
              <a:t>mechanisms are used for endpoint location </a:t>
            </a:r>
            <a:r>
              <a:rPr lang="en-US" altLang="en-US" sz="1800" dirty="0" smtClean="0"/>
              <a:t>flexibility</a:t>
            </a:r>
            <a:endParaRPr lang="en-US" altLang="en-US" sz="2000" dirty="0"/>
          </a:p>
          <a:p>
            <a:pPr defTabSz="463550">
              <a:buNone/>
            </a:pPr>
            <a:r>
              <a:rPr lang="en-US" altLang="en-US" sz="1800" dirty="0"/>
              <a:t>In connected word recognition systems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/>
              <a:t>the endpoint of each recognized utterance is used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 smtClean="0"/>
              <a:t>	as </a:t>
            </a:r>
            <a:r>
              <a:rPr lang="en-US" altLang="en-US" sz="1800" dirty="0"/>
              <a:t>a starting point for searching for the next word</a:t>
            </a:r>
          </a:p>
          <a:p>
            <a:pPr defTabSz="463550">
              <a:buNone/>
            </a:pPr>
            <a:r>
              <a:rPr lang="en-US" altLang="en-US" sz="1800" dirty="0"/>
              <a:t>In speaker-independent recognition systems</a:t>
            </a:r>
          </a:p>
          <a:p>
            <a:pPr lvl="1" defTabSz="463550">
              <a:spcBef>
                <a:spcPts val="0"/>
              </a:spcBef>
              <a:buNone/>
            </a:pPr>
            <a:r>
              <a:rPr lang="en-US" altLang="en-US" sz="1800" dirty="0" smtClean="0"/>
              <a:t>multiple </a:t>
            </a:r>
            <a:r>
              <a:rPr lang="en-US" altLang="en-US" sz="1800" dirty="0"/>
              <a:t>templates </a:t>
            </a:r>
            <a:r>
              <a:rPr lang="en-US" altLang="en-US" sz="1800" dirty="0" smtClean="0"/>
              <a:t>are used for </a:t>
            </a:r>
            <a:r>
              <a:rPr lang="en-US" altLang="en-US" sz="1800" dirty="0"/>
              <a:t>each reference word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544181D1-324B-4744-87EC-54F9B989B887}" type="slidenum">
              <a:rPr lang="en-US" altLang="en-US" smtClean="0"/>
              <a:t>90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481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Markov Models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3444"/>
            <a:ext cx="7772400" cy="411480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An alternative to DTW is based on </a:t>
            </a:r>
            <a:r>
              <a:rPr lang="en-US" altLang="en-US" sz="2400" b="1" dirty="0"/>
              <a:t>Markov Models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 discrete-time left-to-right first order Markov model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rtl="0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A DT LR second order Markov model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rgbClr val="114FFB"/>
              </a:solidFill>
            </a:endParaRP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rgbClr val="114FFB"/>
              </a:solidFill>
            </a:endParaRPr>
          </a:p>
          <a:p>
            <a:pPr>
              <a:buNone/>
            </a:pPr>
            <a:r>
              <a:rPr lang="en-US" altLang="en-US" dirty="0" smtClean="0"/>
              <a:t>In Markov models </a:t>
            </a:r>
            <a:r>
              <a:rPr lang="en-US" dirty="0"/>
              <a:t>future states depend only on the current </a:t>
            </a:r>
            <a:r>
              <a:rPr lang="en-US" dirty="0" smtClean="0"/>
              <a:t>state</a:t>
            </a:r>
          </a:p>
          <a:p>
            <a:pPr>
              <a:buNone/>
            </a:pPr>
            <a:r>
              <a:rPr lang="en-US" altLang="en-US" dirty="0" smtClean="0">
                <a:solidFill>
                  <a:srgbClr val="002060"/>
                </a:solidFill>
              </a:rPr>
              <a:t>What is the probability of remaining stuck in a state?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645319" y="3124486"/>
            <a:ext cx="5719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C0128"/>
                </a:solidFill>
              </a:rPr>
              <a:t>State          1                 2                 3                4</a:t>
            </a:r>
          </a:p>
        </p:txBody>
      </p:sp>
      <p:grpSp>
        <p:nvGrpSpPr>
          <p:cNvPr id="436260" name="Group 36"/>
          <p:cNvGrpSpPr>
            <a:grpSpLocks/>
          </p:cNvGrpSpPr>
          <p:nvPr/>
        </p:nvGrpSpPr>
        <p:grpSpPr bwMode="auto">
          <a:xfrm>
            <a:off x="1438275" y="2268089"/>
            <a:ext cx="5876925" cy="952500"/>
            <a:chOff x="906" y="1764"/>
            <a:chExt cx="3702" cy="600"/>
          </a:xfrm>
        </p:grpSpPr>
        <p:sp>
          <p:nvSpPr>
            <p:cNvPr id="436230" name="Oval 6"/>
            <p:cNvSpPr>
              <a:spLocks noChangeArrowheads="1"/>
            </p:cNvSpPr>
            <p:nvPr/>
          </p:nvSpPr>
          <p:spPr bwMode="auto">
            <a:xfrm>
              <a:off x="1194" y="1782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28" name="Oval 4"/>
            <p:cNvSpPr>
              <a:spLocks noChangeArrowheads="1"/>
            </p:cNvSpPr>
            <p:nvPr/>
          </p:nvSpPr>
          <p:spPr bwMode="auto">
            <a:xfrm>
              <a:off x="1176" y="205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1" name="Line 7"/>
            <p:cNvSpPr>
              <a:spLocks noChangeShapeType="1"/>
            </p:cNvSpPr>
            <p:nvPr/>
          </p:nvSpPr>
          <p:spPr bwMode="auto">
            <a:xfrm>
              <a:off x="1314" y="1920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2" name="Line 8"/>
            <p:cNvSpPr>
              <a:spLocks noChangeShapeType="1"/>
            </p:cNvSpPr>
            <p:nvPr/>
          </p:nvSpPr>
          <p:spPr bwMode="auto">
            <a:xfrm>
              <a:off x="1320" y="2124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3" name="Line 9"/>
            <p:cNvSpPr>
              <a:spLocks noChangeShapeType="1"/>
            </p:cNvSpPr>
            <p:nvPr/>
          </p:nvSpPr>
          <p:spPr bwMode="auto">
            <a:xfrm>
              <a:off x="1632" y="2124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6245" name="Group 21"/>
            <p:cNvGrpSpPr>
              <a:grpSpLocks/>
            </p:cNvGrpSpPr>
            <p:nvPr/>
          </p:nvGrpSpPr>
          <p:grpSpPr bwMode="auto">
            <a:xfrm>
              <a:off x="2688" y="1782"/>
              <a:ext cx="120" cy="288"/>
              <a:chOff x="2688" y="1782"/>
              <a:chExt cx="120" cy="288"/>
            </a:xfrm>
          </p:grpSpPr>
          <p:sp>
            <p:nvSpPr>
              <p:cNvPr id="436237" name="Oval 13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39" name="Line 15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6240" name="Line 16"/>
            <p:cNvSpPr>
              <a:spLocks noChangeShapeType="1"/>
            </p:cNvSpPr>
            <p:nvPr/>
          </p:nvSpPr>
          <p:spPr bwMode="auto">
            <a:xfrm>
              <a:off x="2814" y="2124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1" name="Line 17"/>
            <p:cNvSpPr>
              <a:spLocks noChangeShapeType="1"/>
            </p:cNvSpPr>
            <p:nvPr/>
          </p:nvSpPr>
          <p:spPr bwMode="auto">
            <a:xfrm>
              <a:off x="3126" y="2124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3" name="Line 19"/>
            <p:cNvSpPr>
              <a:spLocks noChangeShapeType="1"/>
            </p:cNvSpPr>
            <p:nvPr/>
          </p:nvSpPr>
          <p:spPr bwMode="auto">
            <a:xfrm>
              <a:off x="2064" y="2124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4" name="Line 20"/>
            <p:cNvSpPr>
              <a:spLocks noChangeShapeType="1"/>
            </p:cNvSpPr>
            <p:nvPr/>
          </p:nvSpPr>
          <p:spPr bwMode="auto">
            <a:xfrm>
              <a:off x="2352" y="2124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6246" name="Group 22"/>
            <p:cNvGrpSpPr>
              <a:grpSpLocks/>
            </p:cNvGrpSpPr>
            <p:nvPr/>
          </p:nvGrpSpPr>
          <p:grpSpPr bwMode="auto">
            <a:xfrm>
              <a:off x="3432" y="1782"/>
              <a:ext cx="120" cy="288"/>
              <a:chOff x="2688" y="1782"/>
              <a:chExt cx="120" cy="288"/>
            </a:xfrm>
          </p:grpSpPr>
          <p:sp>
            <p:nvSpPr>
              <p:cNvPr id="436247" name="Oval 23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48" name="Line 24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6249" name="Group 25"/>
            <p:cNvGrpSpPr>
              <a:grpSpLocks/>
            </p:cNvGrpSpPr>
            <p:nvPr/>
          </p:nvGrpSpPr>
          <p:grpSpPr bwMode="auto">
            <a:xfrm>
              <a:off x="1932" y="1782"/>
              <a:ext cx="120" cy="288"/>
              <a:chOff x="2688" y="1782"/>
              <a:chExt cx="120" cy="288"/>
            </a:xfrm>
          </p:grpSpPr>
          <p:sp>
            <p:nvSpPr>
              <p:cNvPr id="436250" name="Oval 26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51" name="Line 27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6234" name="Oval 10"/>
            <p:cNvSpPr>
              <a:spLocks noChangeArrowheads="1"/>
            </p:cNvSpPr>
            <p:nvPr/>
          </p:nvSpPr>
          <p:spPr bwMode="auto">
            <a:xfrm>
              <a:off x="1920" y="205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2" name="Oval 18"/>
            <p:cNvSpPr>
              <a:spLocks noChangeArrowheads="1"/>
            </p:cNvSpPr>
            <p:nvPr/>
          </p:nvSpPr>
          <p:spPr bwMode="auto">
            <a:xfrm>
              <a:off x="3414" y="205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8" name="Oval 14"/>
            <p:cNvSpPr>
              <a:spLocks noChangeArrowheads="1"/>
            </p:cNvSpPr>
            <p:nvPr/>
          </p:nvSpPr>
          <p:spPr bwMode="auto">
            <a:xfrm>
              <a:off x="2670" y="205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52" name="Text Box 28"/>
            <p:cNvSpPr txBox="1">
              <a:spLocks noChangeArrowheads="1"/>
            </p:cNvSpPr>
            <p:nvPr/>
          </p:nvSpPr>
          <p:spPr bwMode="auto">
            <a:xfrm>
              <a:off x="906" y="176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11</a:t>
              </a:r>
              <a:endParaRPr lang="en-US" altLang="en-US"/>
            </a:p>
          </p:txBody>
        </p:sp>
        <p:sp>
          <p:nvSpPr>
            <p:cNvPr id="436253" name="Text Box 29"/>
            <p:cNvSpPr txBox="1">
              <a:spLocks noChangeArrowheads="1"/>
            </p:cNvSpPr>
            <p:nvPr/>
          </p:nvSpPr>
          <p:spPr bwMode="auto">
            <a:xfrm>
              <a:off x="1638" y="177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22</a:t>
              </a:r>
              <a:endParaRPr lang="en-US" altLang="en-US"/>
            </a:p>
          </p:txBody>
        </p:sp>
        <p:sp>
          <p:nvSpPr>
            <p:cNvPr id="436254" name="Text Box 30"/>
            <p:cNvSpPr txBox="1">
              <a:spLocks noChangeArrowheads="1"/>
            </p:cNvSpPr>
            <p:nvPr/>
          </p:nvSpPr>
          <p:spPr bwMode="auto">
            <a:xfrm>
              <a:off x="2406" y="177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33</a:t>
              </a:r>
              <a:endParaRPr lang="en-US" altLang="en-US"/>
            </a:p>
          </p:txBody>
        </p:sp>
        <p:sp>
          <p:nvSpPr>
            <p:cNvPr id="436255" name="Text Box 31"/>
            <p:cNvSpPr txBox="1">
              <a:spLocks noChangeArrowheads="1"/>
            </p:cNvSpPr>
            <p:nvPr/>
          </p:nvSpPr>
          <p:spPr bwMode="auto">
            <a:xfrm>
              <a:off x="3150" y="176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44</a:t>
              </a:r>
              <a:endParaRPr lang="en-US" altLang="en-US"/>
            </a:p>
          </p:txBody>
        </p:sp>
        <p:sp>
          <p:nvSpPr>
            <p:cNvPr id="436256" name="Text Box 32"/>
            <p:cNvSpPr txBox="1">
              <a:spLocks noChangeArrowheads="1"/>
            </p:cNvSpPr>
            <p:nvPr/>
          </p:nvSpPr>
          <p:spPr bwMode="auto">
            <a:xfrm>
              <a:off x="1440" y="2091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12</a:t>
              </a:r>
              <a:endParaRPr lang="en-US" altLang="en-US"/>
            </a:p>
          </p:txBody>
        </p:sp>
        <p:sp>
          <p:nvSpPr>
            <p:cNvPr id="436257" name="Text Box 33"/>
            <p:cNvSpPr txBox="1">
              <a:spLocks noChangeArrowheads="1"/>
            </p:cNvSpPr>
            <p:nvPr/>
          </p:nvSpPr>
          <p:spPr bwMode="auto">
            <a:xfrm>
              <a:off x="2208" y="213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23</a:t>
              </a:r>
              <a:endParaRPr lang="en-US" altLang="en-US"/>
            </a:p>
          </p:txBody>
        </p:sp>
        <p:sp>
          <p:nvSpPr>
            <p:cNvPr id="436258" name="Text Box 34"/>
            <p:cNvSpPr txBox="1">
              <a:spLocks noChangeArrowheads="1"/>
            </p:cNvSpPr>
            <p:nvPr/>
          </p:nvSpPr>
          <p:spPr bwMode="auto">
            <a:xfrm>
              <a:off x="2976" y="2115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34</a:t>
              </a:r>
              <a:endParaRPr lang="en-US" altLang="en-US"/>
            </a:p>
          </p:txBody>
        </p:sp>
        <p:sp>
          <p:nvSpPr>
            <p:cNvPr id="436259" name="Text Box 35"/>
            <p:cNvSpPr txBox="1">
              <a:spLocks noChangeArrowheads="1"/>
            </p:cNvSpPr>
            <p:nvPr/>
          </p:nvSpPr>
          <p:spPr bwMode="auto">
            <a:xfrm>
              <a:off x="3696" y="1839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probabilities</a:t>
              </a:r>
            </a:p>
          </p:txBody>
        </p:sp>
      </p:grpSp>
      <p:sp>
        <p:nvSpPr>
          <p:cNvPr id="436261" name="Text Box 37"/>
          <p:cNvSpPr txBox="1">
            <a:spLocks noChangeArrowheads="1"/>
          </p:cNvSpPr>
          <p:nvPr/>
        </p:nvSpPr>
        <p:spPr bwMode="auto">
          <a:xfrm>
            <a:off x="2286000" y="278720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12</a:t>
            </a:r>
            <a:endParaRPr lang="en-US" altLang="en-US"/>
          </a:p>
        </p:txBody>
      </p:sp>
      <p:grpSp>
        <p:nvGrpSpPr>
          <p:cNvPr id="436304" name="Group 80"/>
          <p:cNvGrpSpPr>
            <a:grpSpLocks/>
          </p:cNvGrpSpPr>
          <p:nvPr/>
        </p:nvGrpSpPr>
        <p:grpSpPr bwMode="auto">
          <a:xfrm>
            <a:off x="1397000" y="4192139"/>
            <a:ext cx="4210050" cy="1595438"/>
            <a:chOff x="906" y="3138"/>
            <a:chExt cx="2652" cy="1005"/>
          </a:xfrm>
        </p:grpSpPr>
        <p:sp>
          <p:nvSpPr>
            <p:cNvPr id="436263" name="Oval 39"/>
            <p:cNvSpPr>
              <a:spLocks noChangeArrowheads="1"/>
            </p:cNvSpPr>
            <p:nvPr/>
          </p:nvSpPr>
          <p:spPr bwMode="auto">
            <a:xfrm>
              <a:off x="1194" y="3156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4" name="Oval 40"/>
            <p:cNvSpPr>
              <a:spLocks noChangeArrowheads="1"/>
            </p:cNvSpPr>
            <p:nvPr/>
          </p:nvSpPr>
          <p:spPr bwMode="auto">
            <a:xfrm>
              <a:off x="1176" y="3426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5" name="Line 41"/>
            <p:cNvSpPr>
              <a:spLocks noChangeShapeType="1"/>
            </p:cNvSpPr>
            <p:nvPr/>
          </p:nvSpPr>
          <p:spPr bwMode="auto">
            <a:xfrm>
              <a:off x="1314" y="3294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6" name="Line 42"/>
            <p:cNvSpPr>
              <a:spLocks noChangeShapeType="1"/>
            </p:cNvSpPr>
            <p:nvPr/>
          </p:nvSpPr>
          <p:spPr bwMode="auto">
            <a:xfrm>
              <a:off x="1320" y="3498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7" name="Line 43"/>
            <p:cNvSpPr>
              <a:spLocks noChangeShapeType="1"/>
            </p:cNvSpPr>
            <p:nvPr/>
          </p:nvSpPr>
          <p:spPr bwMode="auto">
            <a:xfrm>
              <a:off x="1632" y="3498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9" name="Oval 45"/>
            <p:cNvSpPr>
              <a:spLocks noChangeArrowheads="1"/>
            </p:cNvSpPr>
            <p:nvPr/>
          </p:nvSpPr>
          <p:spPr bwMode="auto">
            <a:xfrm>
              <a:off x="2688" y="3156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0" name="Line 46"/>
            <p:cNvSpPr>
              <a:spLocks noChangeShapeType="1"/>
            </p:cNvSpPr>
            <p:nvPr/>
          </p:nvSpPr>
          <p:spPr bwMode="auto">
            <a:xfrm>
              <a:off x="2808" y="3294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1" name="Line 47"/>
            <p:cNvSpPr>
              <a:spLocks noChangeShapeType="1"/>
            </p:cNvSpPr>
            <p:nvPr/>
          </p:nvSpPr>
          <p:spPr bwMode="auto">
            <a:xfrm>
              <a:off x="2814" y="3498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2" name="Line 48"/>
            <p:cNvSpPr>
              <a:spLocks noChangeShapeType="1"/>
            </p:cNvSpPr>
            <p:nvPr/>
          </p:nvSpPr>
          <p:spPr bwMode="auto">
            <a:xfrm>
              <a:off x="3126" y="3498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3" name="Line 49"/>
            <p:cNvSpPr>
              <a:spLocks noChangeShapeType="1"/>
            </p:cNvSpPr>
            <p:nvPr/>
          </p:nvSpPr>
          <p:spPr bwMode="auto">
            <a:xfrm>
              <a:off x="2064" y="3498"/>
              <a:ext cx="60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4" name="Line 50"/>
            <p:cNvSpPr>
              <a:spLocks noChangeShapeType="1"/>
            </p:cNvSpPr>
            <p:nvPr/>
          </p:nvSpPr>
          <p:spPr bwMode="auto">
            <a:xfrm>
              <a:off x="2352" y="3498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6" name="Oval 52"/>
            <p:cNvSpPr>
              <a:spLocks noChangeArrowheads="1"/>
            </p:cNvSpPr>
            <p:nvPr/>
          </p:nvSpPr>
          <p:spPr bwMode="auto">
            <a:xfrm>
              <a:off x="3432" y="3156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7" name="Line 53"/>
            <p:cNvSpPr>
              <a:spLocks noChangeShapeType="1"/>
            </p:cNvSpPr>
            <p:nvPr/>
          </p:nvSpPr>
          <p:spPr bwMode="auto">
            <a:xfrm>
              <a:off x="3552" y="3294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79" name="Oval 55"/>
            <p:cNvSpPr>
              <a:spLocks noChangeArrowheads="1"/>
            </p:cNvSpPr>
            <p:nvPr/>
          </p:nvSpPr>
          <p:spPr bwMode="auto">
            <a:xfrm>
              <a:off x="1932" y="3156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0" name="Line 56"/>
            <p:cNvSpPr>
              <a:spLocks noChangeShapeType="1"/>
            </p:cNvSpPr>
            <p:nvPr/>
          </p:nvSpPr>
          <p:spPr bwMode="auto">
            <a:xfrm>
              <a:off x="2052" y="3294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1" name="Oval 57"/>
            <p:cNvSpPr>
              <a:spLocks noChangeArrowheads="1"/>
            </p:cNvSpPr>
            <p:nvPr/>
          </p:nvSpPr>
          <p:spPr bwMode="auto">
            <a:xfrm>
              <a:off x="1920" y="3426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2" name="Oval 58"/>
            <p:cNvSpPr>
              <a:spLocks noChangeArrowheads="1"/>
            </p:cNvSpPr>
            <p:nvPr/>
          </p:nvSpPr>
          <p:spPr bwMode="auto">
            <a:xfrm>
              <a:off x="3414" y="3426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3" name="Oval 59"/>
            <p:cNvSpPr>
              <a:spLocks noChangeArrowheads="1"/>
            </p:cNvSpPr>
            <p:nvPr/>
          </p:nvSpPr>
          <p:spPr bwMode="auto">
            <a:xfrm>
              <a:off x="2670" y="3426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84" name="Text Box 60"/>
            <p:cNvSpPr txBox="1">
              <a:spLocks noChangeArrowheads="1"/>
            </p:cNvSpPr>
            <p:nvPr/>
          </p:nvSpPr>
          <p:spPr bwMode="auto">
            <a:xfrm>
              <a:off x="906" y="313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11</a:t>
              </a:r>
              <a:endParaRPr lang="en-US" altLang="en-US"/>
            </a:p>
          </p:txBody>
        </p:sp>
        <p:sp>
          <p:nvSpPr>
            <p:cNvPr id="436285" name="Text Box 61"/>
            <p:cNvSpPr txBox="1">
              <a:spLocks noChangeArrowheads="1"/>
            </p:cNvSpPr>
            <p:nvPr/>
          </p:nvSpPr>
          <p:spPr bwMode="auto">
            <a:xfrm>
              <a:off x="1638" y="315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22</a:t>
              </a:r>
              <a:endParaRPr lang="en-US" altLang="en-US"/>
            </a:p>
          </p:txBody>
        </p:sp>
        <p:sp>
          <p:nvSpPr>
            <p:cNvPr id="436286" name="Text Box 62"/>
            <p:cNvSpPr txBox="1">
              <a:spLocks noChangeArrowheads="1"/>
            </p:cNvSpPr>
            <p:nvPr/>
          </p:nvSpPr>
          <p:spPr bwMode="auto">
            <a:xfrm>
              <a:off x="2406" y="314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33</a:t>
              </a:r>
              <a:endParaRPr lang="en-US" altLang="en-US"/>
            </a:p>
          </p:txBody>
        </p:sp>
        <p:sp>
          <p:nvSpPr>
            <p:cNvPr id="436287" name="Text Box 63"/>
            <p:cNvSpPr txBox="1">
              <a:spLocks noChangeArrowheads="1"/>
            </p:cNvSpPr>
            <p:nvPr/>
          </p:nvSpPr>
          <p:spPr bwMode="auto">
            <a:xfrm>
              <a:off x="3150" y="313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44</a:t>
              </a:r>
              <a:endParaRPr lang="en-US" altLang="en-US"/>
            </a:p>
          </p:txBody>
        </p:sp>
        <p:sp>
          <p:nvSpPr>
            <p:cNvPr id="436288" name="Text Box 64"/>
            <p:cNvSpPr txBox="1">
              <a:spLocks noChangeArrowheads="1"/>
            </p:cNvSpPr>
            <p:nvPr/>
          </p:nvSpPr>
          <p:spPr bwMode="auto">
            <a:xfrm>
              <a:off x="1440" y="3465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12</a:t>
              </a:r>
              <a:endParaRPr lang="en-US" altLang="en-US"/>
            </a:p>
          </p:txBody>
        </p:sp>
        <p:sp>
          <p:nvSpPr>
            <p:cNvPr id="436289" name="Text Box 65"/>
            <p:cNvSpPr txBox="1">
              <a:spLocks noChangeArrowheads="1"/>
            </p:cNvSpPr>
            <p:nvPr/>
          </p:nvSpPr>
          <p:spPr bwMode="auto">
            <a:xfrm>
              <a:off x="2196" y="3477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23</a:t>
              </a:r>
              <a:endParaRPr lang="en-US" altLang="en-US"/>
            </a:p>
          </p:txBody>
        </p:sp>
        <p:sp>
          <p:nvSpPr>
            <p:cNvPr id="436290" name="Text Box 66"/>
            <p:cNvSpPr txBox="1">
              <a:spLocks noChangeArrowheads="1"/>
            </p:cNvSpPr>
            <p:nvPr/>
          </p:nvSpPr>
          <p:spPr bwMode="auto">
            <a:xfrm>
              <a:off x="2976" y="348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34</a:t>
              </a:r>
              <a:endParaRPr lang="en-US" altLang="en-US"/>
            </a:p>
          </p:txBody>
        </p:sp>
        <p:sp>
          <p:nvSpPr>
            <p:cNvPr id="436292" name="Freeform 68"/>
            <p:cNvSpPr>
              <a:spLocks/>
            </p:cNvSpPr>
            <p:nvPr/>
          </p:nvSpPr>
          <p:spPr bwMode="auto">
            <a:xfrm>
              <a:off x="1229" y="3552"/>
              <a:ext cx="1507" cy="384"/>
            </a:xfrm>
            <a:custGeom>
              <a:avLst/>
              <a:gdLst>
                <a:gd name="T0" fmla="*/ 0 w 768"/>
                <a:gd name="T1" fmla="*/ 0 h 208"/>
                <a:gd name="T2" fmla="*/ 48 w 768"/>
                <a:gd name="T3" fmla="*/ 96 h 208"/>
                <a:gd name="T4" fmla="*/ 192 w 768"/>
                <a:gd name="T5" fmla="*/ 192 h 208"/>
                <a:gd name="T6" fmla="*/ 528 w 768"/>
                <a:gd name="T7" fmla="*/ 192 h 208"/>
                <a:gd name="T8" fmla="*/ 720 w 768"/>
                <a:gd name="T9" fmla="*/ 96 h 208"/>
                <a:gd name="T10" fmla="*/ 768 w 768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208">
                  <a:moveTo>
                    <a:pt x="0" y="0"/>
                  </a:moveTo>
                  <a:cubicBezTo>
                    <a:pt x="8" y="32"/>
                    <a:pt x="16" y="64"/>
                    <a:pt x="48" y="96"/>
                  </a:cubicBezTo>
                  <a:cubicBezTo>
                    <a:pt x="80" y="128"/>
                    <a:pt x="112" y="176"/>
                    <a:pt x="192" y="192"/>
                  </a:cubicBezTo>
                  <a:cubicBezTo>
                    <a:pt x="272" y="208"/>
                    <a:pt x="440" y="208"/>
                    <a:pt x="528" y="192"/>
                  </a:cubicBezTo>
                  <a:cubicBezTo>
                    <a:pt x="616" y="176"/>
                    <a:pt x="680" y="128"/>
                    <a:pt x="720" y="96"/>
                  </a:cubicBezTo>
                  <a:cubicBezTo>
                    <a:pt x="760" y="64"/>
                    <a:pt x="764" y="3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93" name="Line 69"/>
            <p:cNvSpPr>
              <a:spLocks noChangeShapeType="1"/>
            </p:cNvSpPr>
            <p:nvPr/>
          </p:nvSpPr>
          <p:spPr bwMode="auto">
            <a:xfrm>
              <a:off x="2022" y="3930"/>
              <a:ext cx="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96" name="Freeform 72"/>
            <p:cNvSpPr>
              <a:spLocks/>
            </p:cNvSpPr>
            <p:nvPr/>
          </p:nvSpPr>
          <p:spPr bwMode="auto">
            <a:xfrm>
              <a:off x="1986" y="3558"/>
              <a:ext cx="1518" cy="378"/>
            </a:xfrm>
            <a:custGeom>
              <a:avLst/>
              <a:gdLst>
                <a:gd name="T0" fmla="*/ 0 w 768"/>
                <a:gd name="T1" fmla="*/ 0 h 208"/>
                <a:gd name="T2" fmla="*/ 48 w 768"/>
                <a:gd name="T3" fmla="*/ 96 h 208"/>
                <a:gd name="T4" fmla="*/ 192 w 768"/>
                <a:gd name="T5" fmla="*/ 192 h 208"/>
                <a:gd name="T6" fmla="*/ 528 w 768"/>
                <a:gd name="T7" fmla="*/ 192 h 208"/>
                <a:gd name="T8" fmla="*/ 720 w 768"/>
                <a:gd name="T9" fmla="*/ 96 h 208"/>
                <a:gd name="T10" fmla="*/ 768 w 768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208">
                  <a:moveTo>
                    <a:pt x="0" y="0"/>
                  </a:moveTo>
                  <a:cubicBezTo>
                    <a:pt x="8" y="32"/>
                    <a:pt x="16" y="64"/>
                    <a:pt x="48" y="96"/>
                  </a:cubicBezTo>
                  <a:cubicBezTo>
                    <a:pt x="80" y="128"/>
                    <a:pt x="112" y="176"/>
                    <a:pt x="192" y="192"/>
                  </a:cubicBezTo>
                  <a:cubicBezTo>
                    <a:pt x="272" y="208"/>
                    <a:pt x="440" y="208"/>
                    <a:pt x="528" y="192"/>
                  </a:cubicBezTo>
                  <a:cubicBezTo>
                    <a:pt x="616" y="176"/>
                    <a:pt x="680" y="128"/>
                    <a:pt x="720" y="96"/>
                  </a:cubicBezTo>
                  <a:cubicBezTo>
                    <a:pt x="760" y="64"/>
                    <a:pt x="764" y="3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97" name="Line 73"/>
            <p:cNvSpPr>
              <a:spLocks noChangeShapeType="1"/>
            </p:cNvSpPr>
            <p:nvPr/>
          </p:nvSpPr>
          <p:spPr bwMode="auto">
            <a:xfrm>
              <a:off x="2747" y="3929"/>
              <a:ext cx="9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302" name="Text Box 78"/>
            <p:cNvSpPr txBox="1">
              <a:spLocks noChangeArrowheads="1"/>
            </p:cNvSpPr>
            <p:nvPr/>
          </p:nvSpPr>
          <p:spPr bwMode="auto">
            <a:xfrm>
              <a:off x="1824" y="388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13</a:t>
              </a:r>
              <a:endParaRPr lang="en-US" altLang="en-US"/>
            </a:p>
          </p:txBody>
        </p:sp>
        <p:sp>
          <p:nvSpPr>
            <p:cNvPr id="436303" name="Text Box 79"/>
            <p:cNvSpPr txBox="1">
              <a:spLocks noChangeArrowheads="1"/>
            </p:cNvSpPr>
            <p:nvPr/>
          </p:nvSpPr>
          <p:spPr bwMode="auto">
            <a:xfrm>
              <a:off x="2622" y="39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1"/>
                  </a:solidFill>
                </a:rPr>
                <a:t>a</a:t>
              </a:r>
              <a:r>
                <a:rPr lang="en-US" altLang="en-US" sz="1800" b="1" baseline="-25000">
                  <a:solidFill>
                    <a:schemeClr val="accent1"/>
                  </a:solidFill>
                </a:rPr>
                <a:t>24</a:t>
              </a:r>
              <a:endParaRPr lang="en-US" altLang="en-US"/>
            </a:p>
          </p:txBody>
        </p:sp>
      </p:grpSp>
      <p:sp>
        <p:nvSpPr>
          <p:cNvPr id="436306" name="Text Box 82"/>
          <p:cNvSpPr txBox="1">
            <a:spLocks noChangeArrowheads="1"/>
          </p:cNvSpPr>
          <p:nvPr/>
        </p:nvSpPr>
        <p:spPr bwMode="auto">
          <a:xfrm>
            <a:off x="6096000" y="2787202"/>
            <a:ext cx="253365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11</a:t>
            </a:r>
            <a:r>
              <a:rPr lang="en-US" altLang="en-US" sz="1800">
                <a:solidFill>
                  <a:schemeClr val="accent1"/>
                </a:solidFill>
              </a:rPr>
              <a:t> 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12 </a:t>
            </a:r>
            <a:r>
              <a:rPr lang="en-US" altLang="en-US" sz="1800">
                <a:solidFill>
                  <a:schemeClr val="accent1"/>
                </a:solidFill>
              </a:rPr>
              <a:t>= 1,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22</a:t>
            </a:r>
            <a:r>
              <a:rPr lang="en-US" altLang="en-US" sz="1800">
                <a:solidFill>
                  <a:schemeClr val="accent1"/>
                </a:solidFill>
              </a:rPr>
              <a:t> 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23 </a:t>
            </a:r>
            <a:r>
              <a:rPr lang="en-US" altLang="en-US" sz="1800">
                <a:solidFill>
                  <a:schemeClr val="accent1"/>
                </a:solidFill>
              </a:rPr>
              <a:t>= 1, 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etc.</a:t>
            </a:r>
          </a:p>
        </p:txBody>
      </p:sp>
      <p:sp>
        <p:nvSpPr>
          <p:cNvPr id="436307" name="Text Box 83"/>
          <p:cNvSpPr txBox="1">
            <a:spLocks noChangeArrowheads="1"/>
          </p:cNvSpPr>
          <p:nvPr/>
        </p:nvSpPr>
        <p:spPr bwMode="auto">
          <a:xfrm>
            <a:off x="5910263" y="4460427"/>
            <a:ext cx="253365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11</a:t>
            </a:r>
            <a:r>
              <a:rPr lang="en-US" altLang="en-US" sz="1800">
                <a:solidFill>
                  <a:schemeClr val="accent1"/>
                </a:solidFill>
              </a:rPr>
              <a:t> 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12 </a:t>
            </a:r>
            <a:r>
              <a:rPr lang="en-US" altLang="en-US" sz="1800">
                <a:solidFill>
                  <a:schemeClr val="accent1"/>
                </a:solidFill>
              </a:rPr>
              <a:t>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13 </a:t>
            </a:r>
            <a:r>
              <a:rPr lang="en-US" altLang="en-US" sz="1800">
                <a:solidFill>
                  <a:schemeClr val="accent1"/>
                </a:solidFill>
              </a:rPr>
              <a:t>= 1,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22</a:t>
            </a:r>
            <a:r>
              <a:rPr lang="en-US" altLang="en-US" sz="1800">
                <a:solidFill>
                  <a:schemeClr val="accent1"/>
                </a:solidFill>
              </a:rPr>
              <a:t> 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23 </a:t>
            </a:r>
            <a:r>
              <a:rPr lang="en-US" altLang="en-US" sz="1800">
                <a:solidFill>
                  <a:schemeClr val="accent1"/>
                </a:solidFill>
              </a:rPr>
              <a:t>+ 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24 </a:t>
            </a:r>
            <a:r>
              <a:rPr lang="en-US" altLang="en-US" sz="1800">
                <a:solidFill>
                  <a:schemeClr val="accent1"/>
                </a:solidFill>
              </a:rPr>
              <a:t>= 1, 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etc.</a:t>
            </a: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7701E09C-C73F-48DA-8877-10E2602D9CA9}" type="slidenum">
              <a:rPr lang="en-US" altLang="en-US" smtClean="0"/>
              <a:t>91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6682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37805"/>
            <a:ext cx="668655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20057"/>
            <a:ext cx="6959509" cy="26294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Which strings are possible? What are their probabilities?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ABCD      	p = 0.5*0.5*1 = 0.25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ABD		p = 0.5 * 0.5 = 0.25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ACD		p </a:t>
            </a:r>
            <a:r>
              <a:rPr lang="en-US" dirty="0">
                <a:solidFill>
                  <a:srgbClr val="002060"/>
                </a:solidFill>
              </a:rPr>
              <a:t>= 0.5 </a:t>
            </a:r>
            <a:r>
              <a:rPr lang="en-US" dirty="0" smtClean="0">
                <a:solidFill>
                  <a:srgbClr val="002060"/>
                </a:solidFill>
              </a:rPr>
              <a:t>= 0.5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Note that the probabilities sum to 1 (of course!)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92</a:t>
            </a:fld>
            <a:endParaRPr lang="en-US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27959" y="1500393"/>
            <a:ext cx="5719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C0128"/>
                </a:solidFill>
              </a:rPr>
              <a:t>State          </a:t>
            </a:r>
            <a:r>
              <a:rPr lang="en-US" altLang="en-US" sz="2000" dirty="0" smtClean="0">
                <a:solidFill>
                  <a:srgbClr val="FC0128"/>
                </a:solidFill>
              </a:rPr>
              <a:t>A                B                C                </a:t>
            </a:r>
            <a:r>
              <a:rPr lang="en-US" altLang="en-US" sz="2000" dirty="0">
                <a:solidFill>
                  <a:srgbClr val="FC0128"/>
                </a:solidFill>
              </a:rPr>
              <a:t>D</a:t>
            </a:r>
          </a:p>
        </p:txBody>
      </p:sp>
      <p:sp>
        <p:nvSpPr>
          <p:cNvPr id="76" name="Oval 40"/>
          <p:cNvSpPr>
            <a:spLocks noChangeArrowheads="1"/>
          </p:cNvSpPr>
          <p:nvPr/>
        </p:nvSpPr>
        <p:spPr bwMode="auto">
          <a:xfrm>
            <a:off x="2893328" y="1904752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42"/>
          <p:cNvSpPr>
            <a:spLocks noChangeShapeType="1"/>
          </p:cNvSpPr>
          <p:nvPr/>
        </p:nvSpPr>
        <p:spPr bwMode="auto">
          <a:xfrm>
            <a:off x="3121928" y="2019052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43"/>
          <p:cNvSpPr>
            <a:spLocks noChangeShapeType="1"/>
          </p:cNvSpPr>
          <p:nvPr/>
        </p:nvSpPr>
        <p:spPr bwMode="auto">
          <a:xfrm>
            <a:off x="3617228" y="2019052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47"/>
          <p:cNvSpPr>
            <a:spLocks noChangeShapeType="1"/>
          </p:cNvSpPr>
          <p:nvPr/>
        </p:nvSpPr>
        <p:spPr bwMode="auto">
          <a:xfrm>
            <a:off x="5493653" y="2019052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48"/>
          <p:cNvSpPr>
            <a:spLocks noChangeShapeType="1"/>
          </p:cNvSpPr>
          <p:nvPr/>
        </p:nvSpPr>
        <p:spPr bwMode="auto">
          <a:xfrm>
            <a:off x="5988953" y="2019052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49"/>
          <p:cNvSpPr>
            <a:spLocks noChangeShapeType="1"/>
          </p:cNvSpPr>
          <p:nvPr/>
        </p:nvSpPr>
        <p:spPr bwMode="auto">
          <a:xfrm>
            <a:off x="4303028" y="2019052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50"/>
          <p:cNvSpPr>
            <a:spLocks noChangeShapeType="1"/>
          </p:cNvSpPr>
          <p:nvPr/>
        </p:nvSpPr>
        <p:spPr bwMode="auto">
          <a:xfrm>
            <a:off x="4760228" y="2019052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4074428" y="1904752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8"/>
          <p:cNvSpPr>
            <a:spLocks noChangeArrowheads="1"/>
          </p:cNvSpPr>
          <p:nvPr/>
        </p:nvSpPr>
        <p:spPr bwMode="auto">
          <a:xfrm>
            <a:off x="6446153" y="1904752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59"/>
          <p:cNvSpPr>
            <a:spLocks noChangeArrowheads="1"/>
          </p:cNvSpPr>
          <p:nvPr/>
        </p:nvSpPr>
        <p:spPr bwMode="auto">
          <a:xfrm>
            <a:off x="5265053" y="1904752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 Box 64"/>
          <p:cNvSpPr txBox="1">
            <a:spLocks noChangeArrowheads="1"/>
          </p:cNvSpPr>
          <p:nvPr/>
        </p:nvSpPr>
        <p:spPr bwMode="auto">
          <a:xfrm>
            <a:off x="3312428" y="196666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accent1"/>
                </a:solidFill>
              </a:rPr>
              <a:t>0.5</a:t>
            </a:r>
            <a:endParaRPr lang="en-US" altLang="en-US" dirty="0"/>
          </a:p>
        </p:txBody>
      </p:sp>
      <p:sp>
        <p:nvSpPr>
          <p:cNvPr id="98" name="Text Box 65"/>
          <p:cNvSpPr txBox="1">
            <a:spLocks noChangeArrowheads="1"/>
          </p:cNvSpPr>
          <p:nvPr/>
        </p:nvSpPr>
        <p:spPr bwMode="auto">
          <a:xfrm>
            <a:off x="4512578" y="198571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accent1"/>
                </a:solidFill>
              </a:rPr>
              <a:t>0.5</a:t>
            </a:r>
            <a:endParaRPr lang="en-US" altLang="en-US" dirty="0"/>
          </a:p>
        </p:txBody>
      </p:sp>
      <p:sp>
        <p:nvSpPr>
          <p:cNvPr id="99" name="Text Box 66"/>
          <p:cNvSpPr txBox="1">
            <a:spLocks noChangeArrowheads="1"/>
          </p:cNvSpPr>
          <p:nvPr/>
        </p:nvSpPr>
        <p:spPr bwMode="auto">
          <a:xfrm>
            <a:off x="5860366" y="2055199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accent1"/>
                </a:solidFill>
              </a:rPr>
              <a:t>1</a:t>
            </a:r>
            <a:endParaRPr lang="en-US" altLang="en-US" dirty="0"/>
          </a:p>
        </p:txBody>
      </p:sp>
      <p:sp>
        <p:nvSpPr>
          <p:cNvPr id="100" name="Freeform 68"/>
          <p:cNvSpPr>
            <a:spLocks/>
          </p:cNvSpPr>
          <p:nvPr/>
        </p:nvSpPr>
        <p:spPr bwMode="auto">
          <a:xfrm>
            <a:off x="2977466" y="2104777"/>
            <a:ext cx="2392363" cy="609600"/>
          </a:xfrm>
          <a:custGeom>
            <a:avLst/>
            <a:gdLst>
              <a:gd name="T0" fmla="*/ 0 w 768"/>
              <a:gd name="T1" fmla="*/ 0 h 208"/>
              <a:gd name="T2" fmla="*/ 48 w 768"/>
              <a:gd name="T3" fmla="*/ 96 h 208"/>
              <a:gd name="T4" fmla="*/ 192 w 768"/>
              <a:gd name="T5" fmla="*/ 192 h 208"/>
              <a:gd name="T6" fmla="*/ 528 w 768"/>
              <a:gd name="T7" fmla="*/ 192 h 208"/>
              <a:gd name="T8" fmla="*/ 720 w 768"/>
              <a:gd name="T9" fmla="*/ 96 h 208"/>
              <a:gd name="T10" fmla="*/ 768 w 768"/>
              <a:gd name="T1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" h="208">
                <a:moveTo>
                  <a:pt x="0" y="0"/>
                </a:moveTo>
                <a:cubicBezTo>
                  <a:pt x="8" y="32"/>
                  <a:pt x="16" y="64"/>
                  <a:pt x="48" y="96"/>
                </a:cubicBezTo>
                <a:cubicBezTo>
                  <a:pt x="80" y="128"/>
                  <a:pt x="112" y="176"/>
                  <a:pt x="192" y="192"/>
                </a:cubicBezTo>
                <a:cubicBezTo>
                  <a:pt x="272" y="208"/>
                  <a:pt x="440" y="208"/>
                  <a:pt x="528" y="192"/>
                </a:cubicBezTo>
                <a:cubicBezTo>
                  <a:pt x="616" y="176"/>
                  <a:pt x="680" y="128"/>
                  <a:pt x="720" y="96"/>
                </a:cubicBezTo>
                <a:cubicBezTo>
                  <a:pt x="760" y="64"/>
                  <a:pt x="764" y="32"/>
                  <a:pt x="768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69"/>
          <p:cNvSpPr>
            <a:spLocks noChangeShapeType="1"/>
          </p:cNvSpPr>
          <p:nvPr/>
        </p:nvSpPr>
        <p:spPr bwMode="auto">
          <a:xfrm>
            <a:off x="4236353" y="2704852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Freeform 72"/>
          <p:cNvSpPr>
            <a:spLocks/>
          </p:cNvSpPr>
          <p:nvPr/>
        </p:nvSpPr>
        <p:spPr bwMode="auto">
          <a:xfrm>
            <a:off x="4179203" y="2114302"/>
            <a:ext cx="2409825" cy="600075"/>
          </a:xfrm>
          <a:custGeom>
            <a:avLst/>
            <a:gdLst>
              <a:gd name="T0" fmla="*/ 0 w 768"/>
              <a:gd name="T1" fmla="*/ 0 h 208"/>
              <a:gd name="T2" fmla="*/ 48 w 768"/>
              <a:gd name="T3" fmla="*/ 96 h 208"/>
              <a:gd name="T4" fmla="*/ 192 w 768"/>
              <a:gd name="T5" fmla="*/ 192 h 208"/>
              <a:gd name="T6" fmla="*/ 528 w 768"/>
              <a:gd name="T7" fmla="*/ 192 h 208"/>
              <a:gd name="T8" fmla="*/ 720 w 768"/>
              <a:gd name="T9" fmla="*/ 96 h 208"/>
              <a:gd name="T10" fmla="*/ 768 w 768"/>
              <a:gd name="T1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" h="208">
                <a:moveTo>
                  <a:pt x="0" y="0"/>
                </a:moveTo>
                <a:cubicBezTo>
                  <a:pt x="8" y="32"/>
                  <a:pt x="16" y="64"/>
                  <a:pt x="48" y="96"/>
                </a:cubicBezTo>
                <a:cubicBezTo>
                  <a:pt x="80" y="128"/>
                  <a:pt x="112" y="176"/>
                  <a:pt x="192" y="192"/>
                </a:cubicBezTo>
                <a:cubicBezTo>
                  <a:pt x="272" y="208"/>
                  <a:pt x="440" y="208"/>
                  <a:pt x="528" y="192"/>
                </a:cubicBezTo>
                <a:cubicBezTo>
                  <a:pt x="616" y="176"/>
                  <a:pt x="680" y="128"/>
                  <a:pt x="720" y="96"/>
                </a:cubicBezTo>
                <a:cubicBezTo>
                  <a:pt x="760" y="64"/>
                  <a:pt x="764" y="32"/>
                  <a:pt x="768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73"/>
          <p:cNvSpPr>
            <a:spLocks noChangeShapeType="1"/>
          </p:cNvSpPr>
          <p:nvPr/>
        </p:nvSpPr>
        <p:spPr bwMode="auto">
          <a:xfrm>
            <a:off x="5387291" y="2703265"/>
            <a:ext cx="15081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 Box 78"/>
          <p:cNvSpPr txBox="1">
            <a:spLocks noChangeArrowheads="1"/>
          </p:cNvSpPr>
          <p:nvPr/>
        </p:nvSpPr>
        <p:spPr bwMode="auto">
          <a:xfrm>
            <a:off x="3922028" y="263817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accent1"/>
                </a:solidFill>
              </a:rPr>
              <a:t>0.5</a:t>
            </a:r>
            <a:endParaRPr lang="en-US" altLang="en-US" dirty="0"/>
          </a:p>
        </p:txBody>
      </p:sp>
      <p:sp>
        <p:nvSpPr>
          <p:cNvPr id="105" name="Text Box 79"/>
          <p:cNvSpPr txBox="1">
            <a:spLocks noChangeArrowheads="1"/>
          </p:cNvSpPr>
          <p:nvPr/>
        </p:nvSpPr>
        <p:spPr bwMode="auto">
          <a:xfrm>
            <a:off x="5188853" y="267627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accent1"/>
                </a:solidFill>
              </a:rPr>
              <a:t>0.5</a:t>
            </a:r>
            <a:endParaRPr lang="en-US" altLang="en-US" dirty="0"/>
          </a:p>
        </p:txBody>
      </p:sp>
      <p:sp>
        <p:nvSpPr>
          <p:cNvPr id="106" name="Line 47"/>
          <p:cNvSpPr>
            <a:spLocks noChangeShapeType="1"/>
          </p:cNvSpPr>
          <p:nvPr/>
        </p:nvSpPr>
        <p:spPr bwMode="auto">
          <a:xfrm>
            <a:off x="6683284" y="2021324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48"/>
          <p:cNvSpPr>
            <a:spLocks noChangeShapeType="1"/>
          </p:cNvSpPr>
          <p:nvPr/>
        </p:nvSpPr>
        <p:spPr bwMode="auto">
          <a:xfrm>
            <a:off x="7014813" y="2021324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40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37805"/>
            <a:ext cx="668655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24" y="3320057"/>
            <a:ext cx="4159155" cy="26294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Which strings are possible?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ABCD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AABBCCDD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ABBBBBBBCD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ACBD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ABBCDCCD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AAAAA....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93</a:t>
            </a:fld>
            <a:endParaRPr lang="en-US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09847" y="1708529"/>
            <a:ext cx="5965031" cy="1256507"/>
            <a:chOff x="1709847" y="1708529"/>
            <a:chExt cx="5965031" cy="1256507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09847" y="2564926"/>
              <a:ext cx="57197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C0128"/>
                  </a:solidFill>
                </a:rPr>
                <a:t>State          </a:t>
              </a:r>
              <a:r>
                <a:rPr lang="en-US" altLang="en-US" sz="2000" dirty="0" smtClean="0">
                  <a:solidFill>
                    <a:srgbClr val="FC0128"/>
                  </a:solidFill>
                </a:rPr>
                <a:t>A                B                C               </a:t>
              </a:r>
              <a:r>
                <a:rPr lang="en-US" altLang="en-US" sz="2000" dirty="0">
                  <a:solidFill>
                    <a:srgbClr val="FC0128"/>
                  </a:solidFill>
                </a:rPr>
                <a:t>D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960003" y="1737104"/>
              <a:ext cx="190500" cy="4572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2931428" y="2165729"/>
              <a:ext cx="228600" cy="2286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150503" y="1956179"/>
              <a:ext cx="0" cy="76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60028" y="2280029"/>
              <a:ext cx="9620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655328" y="2280029"/>
              <a:ext cx="76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5331728" y="1737104"/>
              <a:ext cx="190500" cy="457200"/>
              <a:chOff x="2688" y="1782"/>
              <a:chExt cx="120" cy="288"/>
            </a:xfrm>
          </p:grpSpPr>
          <p:sp>
            <p:nvSpPr>
              <p:cNvPr id="34" name="Oval 13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5531753" y="2280029"/>
              <a:ext cx="9620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6027053" y="2280029"/>
              <a:ext cx="76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4341128" y="2280029"/>
              <a:ext cx="9620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798328" y="2280029"/>
              <a:ext cx="76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6512828" y="1737104"/>
              <a:ext cx="190500" cy="457200"/>
              <a:chOff x="2688" y="1782"/>
              <a:chExt cx="120" cy="288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4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4131578" y="1737104"/>
              <a:ext cx="190500" cy="457200"/>
              <a:chOff x="2688" y="1782"/>
              <a:chExt cx="120" cy="288"/>
            </a:xfrm>
          </p:grpSpPr>
          <p:sp>
            <p:nvSpPr>
              <p:cNvPr id="30" name="Oval 26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120" cy="28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2808" y="192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112528" y="2165729"/>
              <a:ext cx="228600" cy="2286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6484253" y="2165729"/>
              <a:ext cx="228600" cy="2286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5303153" y="2165729"/>
              <a:ext cx="228600" cy="22860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2502803" y="1708529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4853" y="1727579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884053" y="1718054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6065153" y="1708529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3379103" y="2233992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4569728" y="2294317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5788928" y="2265742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6712853" y="2297446"/>
              <a:ext cx="96202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7174034" y="2294316"/>
              <a:ext cx="76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6935909" y="2280029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chemeClr val="accent1"/>
                  </a:solidFill>
                </a:rPr>
                <a:t>0.5</a:t>
              </a:r>
              <a:endParaRPr lang="en-US" altLang="en-US" dirty="0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4044288" y="3337096"/>
            <a:ext cx="5031472" cy="262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0" kern="0" dirty="0" smtClean="0">
                <a:solidFill>
                  <a:srgbClr val="002060"/>
                </a:solidFill>
              </a:rPr>
              <a:t>Which string is most probable?</a:t>
            </a:r>
          </a:p>
          <a:p>
            <a:pPr marL="0" indent="0">
              <a:buFont typeface="Wingdings" pitchFamily="2" charset="2"/>
              <a:buNone/>
            </a:pPr>
            <a:r>
              <a:rPr lang="en-US" b="0" kern="0" dirty="0" smtClean="0">
                <a:solidFill>
                  <a:srgbClr val="002060"/>
                </a:solidFill>
              </a:rPr>
              <a:t>What is its probability?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b="0" kern="0" dirty="0" smtClean="0">
                <a:solidFill>
                  <a:srgbClr val="002060"/>
                </a:solidFill>
              </a:rPr>
              <a:t>Which strings are 2</a:t>
            </a:r>
            <a:r>
              <a:rPr lang="en-US" b="0" kern="0" baseline="30000" dirty="0" smtClean="0">
                <a:solidFill>
                  <a:srgbClr val="002060"/>
                </a:solidFill>
              </a:rPr>
              <a:t>nd</a:t>
            </a:r>
            <a:r>
              <a:rPr lang="en-US" b="0" kern="0" dirty="0" smtClean="0">
                <a:solidFill>
                  <a:srgbClr val="002060"/>
                </a:solidFill>
              </a:rPr>
              <a:t> most probable?</a:t>
            </a:r>
          </a:p>
          <a:p>
            <a:pPr marL="0" indent="0">
              <a:buFont typeface="Wingdings" pitchFamily="2" charset="2"/>
              <a:buNone/>
            </a:pPr>
            <a:r>
              <a:rPr lang="en-US" b="0" kern="0" dirty="0" smtClean="0">
                <a:solidFill>
                  <a:srgbClr val="002060"/>
                </a:solidFill>
              </a:rPr>
              <a:t>What are their probability?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b="0" kern="0" dirty="0" smtClean="0">
                <a:solidFill>
                  <a:srgbClr val="002060"/>
                </a:solidFill>
              </a:rPr>
              <a:t>What is the probability of an infinite string?</a:t>
            </a:r>
          </a:p>
          <a:p>
            <a:endParaRPr lang="en-US" b="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44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Markov Models - cont.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General DT Markov Model</a:t>
            </a: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114FFB"/>
              </a:solidFill>
            </a:endParaRPr>
          </a:p>
          <a:p>
            <a:pPr rtl="0">
              <a:lnSpc>
                <a:spcPct val="175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Model jumps from state to state with given probabilities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e.g.     </a:t>
            </a:r>
            <a:r>
              <a:rPr lang="en-US" altLang="en-US" sz="2400" dirty="0">
                <a:solidFill>
                  <a:srgbClr val="FC0128"/>
                </a:solidFill>
              </a:rPr>
              <a:t>1 1 1 1 2 2 3 3 3 3 3 3 3 3 4 4 4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or </a:t>
            </a:r>
            <a:r>
              <a:rPr lang="en-US" altLang="en-US" sz="2400" dirty="0">
                <a:solidFill>
                  <a:srgbClr val="FC0128"/>
                </a:solidFill>
              </a:rPr>
              <a:t>       1 1 2 2 2 2 2 2 2 2 2 4 4 4  </a:t>
            </a:r>
          </a:p>
        </p:txBody>
      </p:sp>
      <p:grpSp>
        <p:nvGrpSpPr>
          <p:cNvPr id="456787" name="Group 83"/>
          <p:cNvGrpSpPr>
            <a:grpSpLocks/>
          </p:cNvGrpSpPr>
          <p:nvPr/>
        </p:nvGrpSpPr>
        <p:grpSpPr bwMode="auto">
          <a:xfrm>
            <a:off x="4954588" y="1381125"/>
            <a:ext cx="2700337" cy="2873375"/>
            <a:chOff x="1347" y="1103"/>
            <a:chExt cx="1701" cy="1810"/>
          </a:xfrm>
        </p:grpSpPr>
        <p:sp>
          <p:nvSpPr>
            <p:cNvPr id="456717" name="Line 13"/>
            <p:cNvSpPr>
              <a:spLocks noChangeShapeType="1"/>
            </p:cNvSpPr>
            <p:nvPr/>
          </p:nvSpPr>
          <p:spPr bwMode="auto">
            <a:xfrm>
              <a:off x="1712" y="1512"/>
              <a:ext cx="87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18" name="Line 14"/>
            <p:cNvSpPr>
              <a:spLocks noChangeShapeType="1"/>
            </p:cNvSpPr>
            <p:nvPr/>
          </p:nvSpPr>
          <p:spPr bwMode="auto">
            <a:xfrm>
              <a:off x="2342" y="1506"/>
              <a:ext cx="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0" name="Line 36"/>
            <p:cNvSpPr>
              <a:spLocks noChangeShapeType="1"/>
            </p:cNvSpPr>
            <p:nvPr/>
          </p:nvSpPr>
          <p:spPr bwMode="auto">
            <a:xfrm>
              <a:off x="1698" y="2478"/>
              <a:ext cx="87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1" name="Line 37"/>
            <p:cNvSpPr>
              <a:spLocks noChangeShapeType="1"/>
            </p:cNvSpPr>
            <p:nvPr/>
          </p:nvSpPr>
          <p:spPr bwMode="auto">
            <a:xfrm>
              <a:off x="2310" y="2478"/>
              <a:ext cx="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3" name="Line 39"/>
            <p:cNvSpPr>
              <a:spLocks noChangeShapeType="1"/>
            </p:cNvSpPr>
            <p:nvPr/>
          </p:nvSpPr>
          <p:spPr bwMode="auto">
            <a:xfrm rot="5400000">
              <a:off x="1202" y="1972"/>
              <a:ext cx="87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4" name="Line 40"/>
            <p:cNvSpPr>
              <a:spLocks noChangeShapeType="1"/>
            </p:cNvSpPr>
            <p:nvPr/>
          </p:nvSpPr>
          <p:spPr bwMode="auto">
            <a:xfrm rot="5400000">
              <a:off x="1610" y="2206"/>
              <a:ext cx="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6" name="Line 42"/>
            <p:cNvSpPr>
              <a:spLocks noChangeShapeType="1"/>
            </p:cNvSpPr>
            <p:nvPr/>
          </p:nvSpPr>
          <p:spPr bwMode="auto">
            <a:xfrm rot="5400000">
              <a:off x="2192" y="2002"/>
              <a:ext cx="87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7" name="Line 43"/>
            <p:cNvSpPr>
              <a:spLocks noChangeShapeType="1"/>
            </p:cNvSpPr>
            <p:nvPr/>
          </p:nvSpPr>
          <p:spPr bwMode="auto">
            <a:xfrm rot="5400000">
              <a:off x="2594" y="2200"/>
              <a:ext cx="6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8" name="Line 44"/>
            <p:cNvSpPr>
              <a:spLocks noChangeShapeType="1"/>
            </p:cNvSpPr>
            <p:nvPr/>
          </p:nvSpPr>
          <p:spPr bwMode="auto">
            <a:xfrm flipV="1">
              <a:off x="1680" y="1556"/>
              <a:ext cx="876" cy="87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49" name="Line 45"/>
            <p:cNvSpPr>
              <a:spLocks noChangeShapeType="1"/>
            </p:cNvSpPr>
            <p:nvPr/>
          </p:nvSpPr>
          <p:spPr bwMode="auto">
            <a:xfrm rot="16200000" flipV="1">
              <a:off x="1676" y="1521"/>
              <a:ext cx="922" cy="9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0" name="Line 46"/>
            <p:cNvSpPr>
              <a:spLocks noChangeShapeType="1"/>
            </p:cNvSpPr>
            <p:nvPr/>
          </p:nvSpPr>
          <p:spPr bwMode="auto">
            <a:xfrm flipH="1">
              <a:off x="1920" y="1517"/>
              <a:ext cx="9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1" name="Line 47"/>
            <p:cNvSpPr>
              <a:spLocks noChangeShapeType="1"/>
            </p:cNvSpPr>
            <p:nvPr/>
          </p:nvSpPr>
          <p:spPr bwMode="auto">
            <a:xfrm flipH="1">
              <a:off x="1932" y="2484"/>
              <a:ext cx="9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2" name="Line 48"/>
            <p:cNvSpPr>
              <a:spLocks noChangeShapeType="1"/>
            </p:cNvSpPr>
            <p:nvPr/>
          </p:nvSpPr>
          <p:spPr bwMode="auto">
            <a:xfrm flipV="1">
              <a:off x="1645" y="1776"/>
              <a:ext cx="0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3" name="Line 49"/>
            <p:cNvSpPr>
              <a:spLocks noChangeShapeType="1"/>
            </p:cNvSpPr>
            <p:nvPr/>
          </p:nvSpPr>
          <p:spPr bwMode="auto">
            <a:xfrm flipV="1">
              <a:off x="2629" y="1776"/>
              <a:ext cx="0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4" name="Line 50"/>
            <p:cNvSpPr>
              <a:spLocks noChangeShapeType="1"/>
            </p:cNvSpPr>
            <p:nvPr/>
          </p:nvSpPr>
          <p:spPr bwMode="auto">
            <a:xfrm flipV="1">
              <a:off x="2322" y="1692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5" name="Line 51"/>
            <p:cNvSpPr>
              <a:spLocks noChangeShapeType="1"/>
            </p:cNvSpPr>
            <p:nvPr/>
          </p:nvSpPr>
          <p:spPr bwMode="auto">
            <a:xfrm>
              <a:off x="2333" y="2165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6" name="Line 52"/>
            <p:cNvSpPr>
              <a:spLocks noChangeShapeType="1"/>
            </p:cNvSpPr>
            <p:nvPr/>
          </p:nvSpPr>
          <p:spPr bwMode="auto">
            <a:xfrm rot="10800000" flipV="1">
              <a:off x="1824" y="2196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7" name="Line 53"/>
            <p:cNvSpPr>
              <a:spLocks noChangeShapeType="1"/>
            </p:cNvSpPr>
            <p:nvPr/>
          </p:nvSpPr>
          <p:spPr bwMode="auto">
            <a:xfrm rot="16200000" flipV="1">
              <a:off x="1878" y="1716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58" name="Text Box 54"/>
            <p:cNvSpPr txBox="1">
              <a:spLocks noChangeArrowheads="1"/>
            </p:cNvSpPr>
            <p:nvPr/>
          </p:nvSpPr>
          <p:spPr bwMode="auto">
            <a:xfrm>
              <a:off x="1380" y="151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C0128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456759" name="Text Box 55"/>
            <p:cNvSpPr txBox="1">
              <a:spLocks noChangeArrowheads="1"/>
            </p:cNvSpPr>
            <p:nvPr/>
          </p:nvSpPr>
          <p:spPr bwMode="auto">
            <a:xfrm>
              <a:off x="1371" y="224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C0128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456760" name="Text Box 56"/>
            <p:cNvSpPr txBox="1">
              <a:spLocks noChangeArrowheads="1"/>
            </p:cNvSpPr>
            <p:nvPr/>
          </p:nvSpPr>
          <p:spPr bwMode="auto">
            <a:xfrm>
              <a:off x="2707" y="147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C0128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456761" name="Text Box 57"/>
            <p:cNvSpPr txBox="1">
              <a:spLocks noChangeArrowheads="1"/>
            </p:cNvSpPr>
            <p:nvPr/>
          </p:nvSpPr>
          <p:spPr bwMode="auto">
            <a:xfrm>
              <a:off x="2697" y="226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rgbClr val="FC0128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456775" name="Oval 71"/>
            <p:cNvSpPr>
              <a:spLocks noChangeArrowheads="1"/>
            </p:cNvSpPr>
            <p:nvPr/>
          </p:nvSpPr>
          <p:spPr bwMode="auto">
            <a:xfrm rot="7875938" flipV="1">
              <a:off x="1242" y="2595"/>
              <a:ext cx="480" cy="1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76" name="Line 72"/>
            <p:cNvSpPr>
              <a:spLocks noChangeShapeType="1"/>
            </p:cNvSpPr>
            <p:nvPr/>
          </p:nvSpPr>
          <p:spPr bwMode="auto">
            <a:xfrm rot="5400000">
              <a:off x="1341" y="2556"/>
              <a:ext cx="144" cy="13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79" name="Oval 75"/>
            <p:cNvSpPr>
              <a:spLocks noChangeArrowheads="1"/>
            </p:cNvSpPr>
            <p:nvPr/>
          </p:nvSpPr>
          <p:spPr bwMode="auto">
            <a:xfrm rot="-2475938">
              <a:off x="2568" y="1284"/>
              <a:ext cx="480" cy="1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0" name="Line 76"/>
            <p:cNvSpPr>
              <a:spLocks noChangeShapeType="1"/>
            </p:cNvSpPr>
            <p:nvPr/>
          </p:nvSpPr>
          <p:spPr bwMode="auto">
            <a:xfrm flipV="1">
              <a:off x="2685" y="1227"/>
              <a:ext cx="144" cy="13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2" name="Oval 78"/>
            <p:cNvSpPr>
              <a:spLocks noChangeArrowheads="1"/>
            </p:cNvSpPr>
            <p:nvPr/>
          </p:nvSpPr>
          <p:spPr bwMode="auto">
            <a:xfrm rot="2924063">
              <a:off x="2550" y="2573"/>
              <a:ext cx="480" cy="1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3" name="Line 79"/>
            <p:cNvSpPr>
              <a:spLocks noChangeShapeType="1"/>
            </p:cNvSpPr>
            <p:nvPr/>
          </p:nvSpPr>
          <p:spPr bwMode="auto">
            <a:xfrm rot="5400000" flipV="1">
              <a:off x="2787" y="2534"/>
              <a:ext cx="144" cy="13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5" name="Oval 81"/>
            <p:cNvSpPr>
              <a:spLocks noChangeArrowheads="1"/>
            </p:cNvSpPr>
            <p:nvPr/>
          </p:nvSpPr>
          <p:spPr bwMode="auto">
            <a:xfrm rot="-7875938">
              <a:off x="1244" y="1265"/>
              <a:ext cx="480" cy="15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86" name="Line 82"/>
            <p:cNvSpPr>
              <a:spLocks noChangeShapeType="1"/>
            </p:cNvSpPr>
            <p:nvPr/>
          </p:nvSpPr>
          <p:spPr bwMode="auto">
            <a:xfrm rot="16200000" flipV="1">
              <a:off x="1343" y="1328"/>
              <a:ext cx="144" cy="13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27" name="Oval 23"/>
            <p:cNvSpPr>
              <a:spLocks noChangeArrowheads="1"/>
            </p:cNvSpPr>
            <p:nvPr/>
          </p:nvSpPr>
          <p:spPr bwMode="auto">
            <a:xfrm>
              <a:off x="1560" y="2400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28" name="Oval 24"/>
            <p:cNvSpPr>
              <a:spLocks noChangeArrowheads="1"/>
            </p:cNvSpPr>
            <p:nvPr/>
          </p:nvSpPr>
          <p:spPr bwMode="auto">
            <a:xfrm>
              <a:off x="2568" y="2412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29" name="Oval 25"/>
            <p:cNvSpPr>
              <a:spLocks noChangeArrowheads="1"/>
            </p:cNvSpPr>
            <p:nvPr/>
          </p:nvSpPr>
          <p:spPr bwMode="auto">
            <a:xfrm>
              <a:off x="2544" y="1440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10" name="Oval 6"/>
            <p:cNvSpPr>
              <a:spLocks noChangeArrowheads="1"/>
            </p:cNvSpPr>
            <p:nvPr/>
          </p:nvSpPr>
          <p:spPr bwMode="auto">
            <a:xfrm>
              <a:off x="1584" y="1440"/>
              <a:ext cx="144" cy="144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B769609A-E177-4C46-BE69-A4F6122241C6}" type="slidenum">
              <a:rPr lang="en-US" altLang="en-US" smtClean="0"/>
              <a:t>94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490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Markov Models - cont.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638300"/>
            <a:ext cx="8172450" cy="432435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Why use Markov models for speech recognition?</a:t>
            </a:r>
          </a:p>
          <a:p>
            <a:pPr lvl="1" rtl="0"/>
            <a:r>
              <a:rPr lang="en-US" altLang="en-US" sz="2400" dirty="0" smtClean="0"/>
              <a:t>states </a:t>
            </a:r>
            <a:r>
              <a:rPr lang="en-US" altLang="en-US" sz="2400" dirty="0"/>
              <a:t>can represent phonemes </a:t>
            </a:r>
            <a:r>
              <a:rPr lang="en-US" altLang="en-US" sz="1800" dirty="0"/>
              <a:t>(or whatever)</a:t>
            </a:r>
          </a:p>
          <a:p>
            <a:pPr lvl="1" rtl="0"/>
            <a:r>
              <a:rPr lang="en-US" altLang="en-US" sz="2400" dirty="0" smtClean="0"/>
              <a:t>different </a:t>
            </a:r>
            <a:r>
              <a:rPr lang="en-US" altLang="en-US" sz="2400" dirty="0"/>
              <a:t>phoneme durations </a:t>
            </a:r>
            <a:r>
              <a:rPr lang="en-US" altLang="en-US" sz="1800" dirty="0"/>
              <a:t>(but exponentially decaying)</a:t>
            </a:r>
          </a:p>
          <a:p>
            <a:pPr lvl="1" rtl="0"/>
            <a:r>
              <a:rPr lang="en-US" altLang="en-US" sz="2400" dirty="0" smtClean="0"/>
              <a:t>phoneme </a:t>
            </a:r>
            <a:r>
              <a:rPr lang="en-US" altLang="en-US" sz="2400" dirty="0"/>
              <a:t>deletions using 2</a:t>
            </a:r>
            <a:r>
              <a:rPr lang="en-US" altLang="en-US" sz="2400" b="1" baseline="30000" dirty="0"/>
              <a:t>nd </a:t>
            </a:r>
            <a:r>
              <a:rPr lang="en-US" altLang="en-US" sz="2400" dirty="0"/>
              <a:t>or higher order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So time warping is automatic !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How do we use it?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We first build </a:t>
            </a:r>
            <a:r>
              <a:rPr lang="en-US" altLang="en-US" sz="2400" dirty="0"/>
              <a:t>a Markov model for each </a:t>
            </a:r>
            <a:r>
              <a:rPr lang="en-US" altLang="en-US" sz="2400" dirty="0" smtClean="0"/>
              <a:t>word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Then, given </a:t>
            </a:r>
            <a:r>
              <a:rPr lang="en-US" altLang="en-US" sz="2400" dirty="0"/>
              <a:t>an </a:t>
            </a:r>
            <a:r>
              <a:rPr lang="en-US" altLang="en-US" sz="2400" dirty="0" smtClean="0"/>
              <a:t>utterance</a:t>
            </a:r>
          </a:p>
          <a:p>
            <a:pPr rtl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we select </a:t>
            </a:r>
            <a:r>
              <a:rPr lang="en-US" altLang="en-US" sz="2400" dirty="0"/>
              <a:t>the most probable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041885A3-9335-44A1-996A-692290E7087E}" type="slidenum">
              <a:rPr lang="en-US" altLang="en-US" smtClean="0"/>
              <a:t>95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079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HMM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46" y="1666875"/>
            <a:ext cx="7772400" cy="411480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But the same phoneme can be said in different ways</a:t>
            </a:r>
          </a:p>
          <a:p>
            <a:pPr lvl="1" rtl="0">
              <a:buFontTx/>
              <a:buNone/>
            </a:pPr>
            <a:r>
              <a:rPr lang="en-US" altLang="en-US" sz="2400" dirty="0"/>
              <a:t>so we need a </a:t>
            </a:r>
            <a:r>
              <a:rPr lang="en-US" altLang="en-US" sz="2400" b="1" i="1" dirty="0"/>
              <a:t>H</a:t>
            </a:r>
            <a:r>
              <a:rPr lang="en-US" altLang="en-US" sz="2400" i="1" dirty="0"/>
              <a:t>idden</a:t>
            </a:r>
            <a:r>
              <a:rPr lang="en-US" altLang="en-US" sz="2400" dirty="0"/>
              <a:t> </a:t>
            </a:r>
            <a:r>
              <a:rPr lang="en-US" altLang="en-US" sz="2400" b="1" dirty="0"/>
              <a:t>M</a:t>
            </a:r>
            <a:r>
              <a:rPr lang="en-US" altLang="en-US" sz="2400" dirty="0"/>
              <a:t>arkov </a:t>
            </a:r>
            <a:r>
              <a:rPr lang="en-US" altLang="en-US" sz="2400" b="1" dirty="0"/>
              <a:t>M</a:t>
            </a:r>
            <a:r>
              <a:rPr lang="en-US" altLang="en-US" sz="2400" dirty="0"/>
              <a:t>odel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1895475" y="2828925"/>
            <a:ext cx="190500" cy="457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1866900" y="3257550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5" name="Line 7"/>
          <p:cNvSpPr>
            <a:spLocks noChangeShapeType="1"/>
          </p:cNvSpPr>
          <p:nvPr/>
        </p:nvSpPr>
        <p:spPr bwMode="auto">
          <a:xfrm>
            <a:off x="2085975" y="3048000"/>
            <a:ext cx="0" cy="76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6" name="Line 8"/>
          <p:cNvSpPr>
            <a:spLocks noChangeShapeType="1"/>
          </p:cNvSpPr>
          <p:nvPr/>
        </p:nvSpPr>
        <p:spPr bwMode="auto">
          <a:xfrm>
            <a:off x="2095500" y="3371850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7" name="Line 9"/>
          <p:cNvSpPr>
            <a:spLocks noChangeShapeType="1"/>
          </p:cNvSpPr>
          <p:nvPr/>
        </p:nvSpPr>
        <p:spPr bwMode="auto">
          <a:xfrm>
            <a:off x="2590800" y="3371850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7738" name="Group 10"/>
          <p:cNvGrpSpPr>
            <a:grpSpLocks/>
          </p:cNvGrpSpPr>
          <p:nvPr/>
        </p:nvGrpSpPr>
        <p:grpSpPr bwMode="auto">
          <a:xfrm>
            <a:off x="4267200" y="2828925"/>
            <a:ext cx="190500" cy="457200"/>
            <a:chOff x="2688" y="1782"/>
            <a:chExt cx="120" cy="288"/>
          </a:xfrm>
        </p:grpSpPr>
        <p:sp>
          <p:nvSpPr>
            <p:cNvPr id="457739" name="Oval 11"/>
            <p:cNvSpPr>
              <a:spLocks noChangeArrowheads="1"/>
            </p:cNvSpPr>
            <p:nvPr/>
          </p:nvSpPr>
          <p:spPr bwMode="auto">
            <a:xfrm>
              <a:off x="2688" y="1782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0" name="Line 12"/>
            <p:cNvSpPr>
              <a:spLocks noChangeShapeType="1"/>
            </p:cNvSpPr>
            <p:nvPr/>
          </p:nvSpPr>
          <p:spPr bwMode="auto">
            <a:xfrm>
              <a:off x="2808" y="1920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7741" name="Line 13"/>
          <p:cNvSpPr>
            <a:spLocks noChangeShapeType="1"/>
          </p:cNvSpPr>
          <p:nvPr/>
        </p:nvSpPr>
        <p:spPr bwMode="auto">
          <a:xfrm>
            <a:off x="4467225" y="3371850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42" name="Line 14"/>
          <p:cNvSpPr>
            <a:spLocks noChangeShapeType="1"/>
          </p:cNvSpPr>
          <p:nvPr/>
        </p:nvSpPr>
        <p:spPr bwMode="auto">
          <a:xfrm>
            <a:off x="4962525" y="3371850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>
            <a:off x="3276600" y="3371850"/>
            <a:ext cx="9620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44" name="Line 16"/>
          <p:cNvSpPr>
            <a:spLocks noChangeShapeType="1"/>
          </p:cNvSpPr>
          <p:nvPr/>
        </p:nvSpPr>
        <p:spPr bwMode="auto">
          <a:xfrm>
            <a:off x="3733800" y="3371850"/>
            <a:ext cx="76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7745" name="Group 17"/>
          <p:cNvGrpSpPr>
            <a:grpSpLocks/>
          </p:cNvGrpSpPr>
          <p:nvPr/>
        </p:nvGrpSpPr>
        <p:grpSpPr bwMode="auto">
          <a:xfrm>
            <a:off x="5448300" y="2828925"/>
            <a:ext cx="190500" cy="457200"/>
            <a:chOff x="2688" y="1782"/>
            <a:chExt cx="120" cy="288"/>
          </a:xfrm>
        </p:grpSpPr>
        <p:sp>
          <p:nvSpPr>
            <p:cNvPr id="457746" name="Oval 18"/>
            <p:cNvSpPr>
              <a:spLocks noChangeArrowheads="1"/>
            </p:cNvSpPr>
            <p:nvPr/>
          </p:nvSpPr>
          <p:spPr bwMode="auto">
            <a:xfrm>
              <a:off x="2688" y="1782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7" name="Line 19"/>
            <p:cNvSpPr>
              <a:spLocks noChangeShapeType="1"/>
            </p:cNvSpPr>
            <p:nvPr/>
          </p:nvSpPr>
          <p:spPr bwMode="auto">
            <a:xfrm>
              <a:off x="2808" y="1920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748" name="Group 20"/>
          <p:cNvGrpSpPr>
            <a:grpSpLocks/>
          </p:cNvGrpSpPr>
          <p:nvPr/>
        </p:nvGrpSpPr>
        <p:grpSpPr bwMode="auto">
          <a:xfrm>
            <a:off x="3067050" y="2828925"/>
            <a:ext cx="190500" cy="457200"/>
            <a:chOff x="2688" y="1782"/>
            <a:chExt cx="120" cy="288"/>
          </a:xfrm>
        </p:grpSpPr>
        <p:sp>
          <p:nvSpPr>
            <p:cNvPr id="457749" name="Oval 21"/>
            <p:cNvSpPr>
              <a:spLocks noChangeArrowheads="1"/>
            </p:cNvSpPr>
            <p:nvPr/>
          </p:nvSpPr>
          <p:spPr bwMode="auto">
            <a:xfrm>
              <a:off x="2688" y="1782"/>
              <a:ext cx="120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0" name="Line 22"/>
            <p:cNvSpPr>
              <a:spLocks noChangeShapeType="1"/>
            </p:cNvSpPr>
            <p:nvPr/>
          </p:nvSpPr>
          <p:spPr bwMode="auto">
            <a:xfrm>
              <a:off x="2808" y="1920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7751" name="Oval 23"/>
          <p:cNvSpPr>
            <a:spLocks noChangeArrowheads="1"/>
          </p:cNvSpPr>
          <p:nvPr/>
        </p:nvSpPr>
        <p:spPr bwMode="auto">
          <a:xfrm>
            <a:off x="3048000" y="3257550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52" name="Oval 24"/>
          <p:cNvSpPr>
            <a:spLocks noChangeArrowheads="1"/>
          </p:cNvSpPr>
          <p:nvPr/>
        </p:nvSpPr>
        <p:spPr bwMode="auto">
          <a:xfrm>
            <a:off x="5419725" y="3257550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53" name="Oval 25"/>
          <p:cNvSpPr>
            <a:spLocks noChangeArrowheads="1"/>
          </p:cNvSpPr>
          <p:nvPr/>
        </p:nvSpPr>
        <p:spPr bwMode="auto">
          <a:xfrm>
            <a:off x="4238625" y="3257550"/>
            <a:ext cx="228600" cy="2286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1438275" y="28003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11</a:t>
            </a:r>
            <a:endParaRPr lang="en-US" altLang="en-US"/>
          </a:p>
        </p:txBody>
      </p:sp>
      <p:sp>
        <p:nvSpPr>
          <p:cNvPr id="457755" name="Text Box 27"/>
          <p:cNvSpPr txBox="1">
            <a:spLocks noChangeArrowheads="1"/>
          </p:cNvSpPr>
          <p:nvPr/>
        </p:nvSpPr>
        <p:spPr bwMode="auto">
          <a:xfrm>
            <a:off x="2600325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22</a:t>
            </a:r>
            <a:endParaRPr lang="en-US" altLang="en-US"/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3819525" y="28098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33</a:t>
            </a:r>
            <a:endParaRPr lang="en-US" altLang="en-US"/>
          </a:p>
        </p:txBody>
      </p:sp>
      <p:sp>
        <p:nvSpPr>
          <p:cNvPr id="457757" name="Text Box 29"/>
          <p:cNvSpPr txBox="1">
            <a:spLocks noChangeArrowheads="1"/>
          </p:cNvSpPr>
          <p:nvPr/>
        </p:nvSpPr>
        <p:spPr bwMode="auto">
          <a:xfrm>
            <a:off x="5000625" y="28003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44</a:t>
            </a:r>
            <a:endParaRPr lang="en-US" altLang="en-US"/>
          </a:p>
        </p:txBody>
      </p:sp>
      <p:sp>
        <p:nvSpPr>
          <p:cNvPr id="457758" name="Text Box 30"/>
          <p:cNvSpPr txBox="1">
            <a:spLocks noChangeArrowheads="1"/>
          </p:cNvSpPr>
          <p:nvPr/>
        </p:nvSpPr>
        <p:spPr bwMode="auto">
          <a:xfrm>
            <a:off x="2286000" y="33194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12</a:t>
            </a:r>
            <a:endParaRPr lang="en-US" altLang="en-US"/>
          </a:p>
        </p:txBody>
      </p:sp>
      <p:sp>
        <p:nvSpPr>
          <p:cNvPr id="457759" name="Text Box 31"/>
          <p:cNvSpPr txBox="1">
            <a:spLocks noChangeArrowheads="1"/>
          </p:cNvSpPr>
          <p:nvPr/>
        </p:nvSpPr>
        <p:spPr bwMode="auto">
          <a:xfrm>
            <a:off x="3505200" y="338613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23</a:t>
            </a:r>
            <a:endParaRPr lang="en-US" altLang="en-US"/>
          </a:p>
        </p:txBody>
      </p:sp>
      <p:sp>
        <p:nvSpPr>
          <p:cNvPr id="457760" name="Text Box 32"/>
          <p:cNvSpPr txBox="1">
            <a:spLocks noChangeArrowheads="1"/>
          </p:cNvSpPr>
          <p:nvPr/>
        </p:nvSpPr>
        <p:spPr bwMode="auto">
          <a:xfrm>
            <a:off x="4724400" y="33575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1"/>
                </a:solidFill>
              </a:rPr>
              <a:t>a</a:t>
            </a:r>
            <a:r>
              <a:rPr lang="en-US" altLang="en-US" sz="1800" b="1" baseline="-25000">
                <a:solidFill>
                  <a:schemeClr val="accent1"/>
                </a:solidFill>
              </a:rPr>
              <a:t>34</a:t>
            </a:r>
            <a:endParaRPr lang="en-US" altLang="en-US"/>
          </a:p>
        </p:txBody>
      </p:sp>
      <p:sp>
        <p:nvSpPr>
          <p:cNvPr id="457762" name="Line 34"/>
          <p:cNvSpPr>
            <a:spLocks noChangeShapeType="1"/>
          </p:cNvSpPr>
          <p:nvPr/>
        </p:nvSpPr>
        <p:spPr bwMode="auto">
          <a:xfrm flipH="1">
            <a:off x="635000" y="3486150"/>
            <a:ext cx="1336675" cy="842963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63" name="Line 35"/>
          <p:cNvSpPr>
            <a:spLocks noChangeShapeType="1"/>
          </p:cNvSpPr>
          <p:nvPr/>
        </p:nvSpPr>
        <p:spPr bwMode="auto">
          <a:xfrm flipH="1">
            <a:off x="1438275" y="3486150"/>
            <a:ext cx="533400" cy="100965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64" name="Line 36"/>
          <p:cNvSpPr>
            <a:spLocks noChangeShapeType="1"/>
          </p:cNvSpPr>
          <p:nvPr/>
        </p:nvSpPr>
        <p:spPr bwMode="auto">
          <a:xfrm>
            <a:off x="1971675" y="3486150"/>
            <a:ext cx="619125" cy="100965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65" name="Line 37"/>
          <p:cNvSpPr>
            <a:spLocks noChangeShapeType="1"/>
          </p:cNvSpPr>
          <p:nvPr/>
        </p:nvSpPr>
        <p:spPr bwMode="auto">
          <a:xfrm>
            <a:off x="1971675" y="3486150"/>
            <a:ext cx="1762125" cy="78105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66" name="Text Box 38"/>
          <p:cNvSpPr txBox="1">
            <a:spLocks noChangeArrowheads="1"/>
          </p:cNvSpPr>
          <p:nvPr/>
        </p:nvSpPr>
        <p:spPr bwMode="auto">
          <a:xfrm>
            <a:off x="584200" y="3768725"/>
            <a:ext cx="52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11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457767" name="Text Box 39"/>
          <p:cNvSpPr txBox="1">
            <a:spLocks noChangeArrowheads="1"/>
          </p:cNvSpPr>
          <p:nvPr/>
        </p:nvSpPr>
        <p:spPr bwMode="auto">
          <a:xfrm>
            <a:off x="3209925" y="3752850"/>
            <a:ext cx="52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14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457768" name="Text Box 40"/>
          <p:cNvSpPr txBox="1">
            <a:spLocks noChangeArrowheads="1"/>
          </p:cNvSpPr>
          <p:nvPr/>
        </p:nvSpPr>
        <p:spPr bwMode="auto">
          <a:xfrm>
            <a:off x="1050925" y="4051300"/>
            <a:ext cx="52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12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457769" name="Text Box 41"/>
          <p:cNvSpPr txBox="1">
            <a:spLocks noChangeArrowheads="1"/>
          </p:cNvSpPr>
          <p:nvPr/>
        </p:nvSpPr>
        <p:spPr bwMode="auto">
          <a:xfrm>
            <a:off x="2286000" y="3900488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13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457770" name="Oval 42"/>
          <p:cNvSpPr>
            <a:spLocks noChangeArrowheads="1"/>
          </p:cNvSpPr>
          <p:nvPr/>
        </p:nvSpPr>
        <p:spPr bwMode="auto">
          <a:xfrm>
            <a:off x="3733800" y="4189413"/>
            <a:ext cx="228600" cy="2286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71" name="Oval 43"/>
          <p:cNvSpPr>
            <a:spLocks noChangeArrowheads="1"/>
          </p:cNvSpPr>
          <p:nvPr/>
        </p:nvSpPr>
        <p:spPr bwMode="auto">
          <a:xfrm>
            <a:off x="2522538" y="4425950"/>
            <a:ext cx="228600" cy="2286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72" name="Oval 44"/>
          <p:cNvSpPr>
            <a:spLocks noChangeArrowheads="1"/>
          </p:cNvSpPr>
          <p:nvPr/>
        </p:nvSpPr>
        <p:spPr bwMode="auto">
          <a:xfrm>
            <a:off x="1303338" y="4456113"/>
            <a:ext cx="228600" cy="2286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73" name="Oval 45"/>
          <p:cNvSpPr>
            <a:spLocks noChangeArrowheads="1"/>
          </p:cNvSpPr>
          <p:nvPr/>
        </p:nvSpPr>
        <p:spPr bwMode="auto">
          <a:xfrm>
            <a:off x="457200" y="4267200"/>
            <a:ext cx="228600" cy="2286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74" name="Text Box 46"/>
          <p:cNvSpPr txBox="1">
            <a:spLocks noChangeArrowheads="1"/>
          </p:cNvSpPr>
          <p:nvPr/>
        </p:nvSpPr>
        <p:spPr bwMode="auto">
          <a:xfrm>
            <a:off x="454025" y="44323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1</a:t>
            </a:r>
            <a:endParaRPr lang="en-US" altLang="en-US"/>
          </a:p>
        </p:txBody>
      </p:sp>
      <p:sp>
        <p:nvSpPr>
          <p:cNvPr id="457775" name="Text Box 47"/>
          <p:cNvSpPr txBox="1">
            <a:spLocks noChangeArrowheads="1"/>
          </p:cNvSpPr>
          <p:nvPr/>
        </p:nvSpPr>
        <p:spPr bwMode="auto">
          <a:xfrm>
            <a:off x="1409700" y="465455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2</a:t>
            </a:r>
            <a:endParaRPr lang="en-US" altLang="en-US"/>
          </a:p>
        </p:txBody>
      </p:sp>
      <p:sp>
        <p:nvSpPr>
          <p:cNvPr id="457776" name="Text Box 48"/>
          <p:cNvSpPr txBox="1">
            <a:spLocks noChangeArrowheads="1"/>
          </p:cNvSpPr>
          <p:nvPr/>
        </p:nvSpPr>
        <p:spPr bwMode="auto">
          <a:xfrm>
            <a:off x="2609850" y="45847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3</a:t>
            </a:r>
            <a:endParaRPr lang="en-US" altLang="en-US"/>
          </a:p>
        </p:txBody>
      </p:sp>
      <p:sp>
        <p:nvSpPr>
          <p:cNvPr id="457777" name="Text Box 49"/>
          <p:cNvSpPr txBox="1">
            <a:spLocks noChangeArrowheads="1"/>
          </p:cNvSpPr>
          <p:nvPr/>
        </p:nvSpPr>
        <p:spPr bwMode="auto">
          <a:xfrm>
            <a:off x="3895725" y="42576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4</a:t>
            </a:r>
            <a:endParaRPr lang="en-US" altLang="en-US"/>
          </a:p>
        </p:txBody>
      </p:sp>
      <p:sp>
        <p:nvSpPr>
          <p:cNvPr id="457778" name="Text Box 50"/>
          <p:cNvSpPr txBox="1">
            <a:spLocks noChangeArrowheads="1"/>
          </p:cNvSpPr>
          <p:nvPr/>
        </p:nvSpPr>
        <p:spPr bwMode="auto">
          <a:xfrm>
            <a:off x="1123950" y="5051425"/>
            <a:ext cx="1943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acoustic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phenomenon</a:t>
            </a:r>
          </a:p>
        </p:txBody>
      </p:sp>
      <p:sp>
        <p:nvSpPr>
          <p:cNvPr id="457779" name="Text Box 51"/>
          <p:cNvSpPr txBox="1">
            <a:spLocks noChangeArrowheads="1"/>
          </p:cNvSpPr>
          <p:nvPr/>
        </p:nvSpPr>
        <p:spPr bwMode="auto">
          <a:xfrm>
            <a:off x="3446463" y="4822825"/>
            <a:ext cx="5032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</a:rPr>
              <a:t>a</a:t>
            </a:r>
            <a:r>
              <a:rPr lang="en-US" altLang="en-US" sz="2000" b="1" baseline="-25000">
                <a:solidFill>
                  <a:schemeClr val="accent1"/>
                </a:solidFill>
              </a:rPr>
              <a:t>ij</a:t>
            </a:r>
            <a:r>
              <a:rPr lang="en-US" altLang="en-US" sz="2000">
                <a:solidFill>
                  <a:schemeClr val="accent1"/>
                </a:solidFill>
              </a:rPr>
              <a:t> are transition probabilities</a:t>
            </a:r>
            <a:endParaRPr lang="en-US" altLang="en-US" sz="20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114FFB"/>
                </a:solidFill>
              </a:rPr>
              <a:t>b</a:t>
            </a:r>
            <a:r>
              <a:rPr lang="en-US" altLang="en-US" sz="2000" b="1" baseline="-25000">
                <a:solidFill>
                  <a:srgbClr val="114FFB"/>
                </a:solidFill>
              </a:rPr>
              <a:t>ik</a:t>
            </a:r>
            <a:r>
              <a:rPr lang="en-US" altLang="en-US" sz="2000">
                <a:solidFill>
                  <a:srgbClr val="114FFB"/>
                </a:solidFill>
              </a:rPr>
              <a:t> are observation (output) probabilities</a:t>
            </a:r>
            <a:endParaRPr lang="en-US" altLang="en-US" sz="2000">
              <a:solidFill>
                <a:schemeClr val="bg2"/>
              </a:solidFill>
            </a:endParaRPr>
          </a:p>
        </p:txBody>
      </p:sp>
      <p:sp>
        <p:nvSpPr>
          <p:cNvPr id="457781" name="Text Box 53"/>
          <p:cNvSpPr txBox="1">
            <a:spLocks noChangeArrowheads="1"/>
          </p:cNvSpPr>
          <p:nvPr/>
        </p:nvSpPr>
        <p:spPr bwMode="auto">
          <a:xfrm>
            <a:off x="3657600" y="5676900"/>
            <a:ext cx="30480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11</a:t>
            </a:r>
            <a:r>
              <a:rPr lang="en-US" altLang="en-US" sz="1800">
                <a:solidFill>
                  <a:srgbClr val="114FFB"/>
                </a:solidFill>
              </a:rPr>
              <a:t> + b</a:t>
            </a:r>
            <a:r>
              <a:rPr lang="en-US" altLang="en-US" sz="1800" b="1" baseline="-25000">
                <a:solidFill>
                  <a:srgbClr val="114FFB"/>
                </a:solidFill>
              </a:rPr>
              <a:t>12 </a:t>
            </a:r>
            <a:r>
              <a:rPr lang="en-US" altLang="en-US" sz="1800">
                <a:solidFill>
                  <a:srgbClr val="114FFB"/>
                </a:solidFill>
              </a:rPr>
              <a:t>+ b</a:t>
            </a:r>
            <a:r>
              <a:rPr lang="en-US" altLang="en-US" sz="1800" b="1" baseline="-25000">
                <a:solidFill>
                  <a:srgbClr val="114FFB"/>
                </a:solidFill>
              </a:rPr>
              <a:t>13 </a:t>
            </a:r>
            <a:r>
              <a:rPr lang="en-US" altLang="en-US" sz="1800">
                <a:solidFill>
                  <a:srgbClr val="114FFB"/>
                </a:solidFill>
              </a:rPr>
              <a:t>+ b</a:t>
            </a:r>
            <a:r>
              <a:rPr lang="en-US" altLang="en-US" sz="1800" b="1" baseline="-25000">
                <a:solidFill>
                  <a:srgbClr val="114FFB"/>
                </a:solidFill>
              </a:rPr>
              <a:t>14 </a:t>
            </a:r>
            <a:r>
              <a:rPr lang="en-US" altLang="en-US" sz="1800">
                <a:solidFill>
                  <a:srgbClr val="114FFB"/>
                </a:solidFill>
              </a:rPr>
              <a:t>= 1,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b</a:t>
            </a:r>
            <a:r>
              <a:rPr lang="en-US" altLang="en-US" sz="1800" b="1" baseline="-25000">
                <a:solidFill>
                  <a:srgbClr val="114FFB"/>
                </a:solidFill>
              </a:rPr>
              <a:t>21</a:t>
            </a:r>
            <a:r>
              <a:rPr lang="en-US" altLang="en-US" sz="1800">
                <a:solidFill>
                  <a:srgbClr val="114FFB"/>
                </a:solidFill>
              </a:rPr>
              <a:t> + b</a:t>
            </a:r>
            <a:r>
              <a:rPr lang="en-US" altLang="en-US" sz="1800" b="1" baseline="-25000">
                <a:solidFill>
                  <a:srgbClr val="114FFB"/>
                </a:solidFill>
              </a:rPr>
              <a:t>22 </a:t>
            </a:r>
            <a:r>
              <a:rPr lang="en-US" altLang="en-US" sz="1800">
                <a:solidFill>
                  <a:srgbClr val="114FFB"/>
                </a:solidFill>
              </a:rPr>
              <a:t>+ b</a:t>
            </a:r>
            <a:r>
              <a:rPr lang="en-US" altLang="en-US" sz="1800" b="1" baseline="-25000">
                <a:solidFill>
                  <a:srgbClr val="114FFB"/>
                </a:solidFill>
              </a:rPr>
              <a:t>23 </a:t>
            </a:r>
            <a:r>
              <a:rPr lang="en-US" altLang="en-US" sz="1800">
                <a:solidFill>
                  <a:srgbClr val="114FFB"/>
                </a:solidFill>
              </a:rPr>
              <a:t>+ b</a:t>
            </a:r>
            <a:r>
              <a:rPr lang="en-US" altLang="en-US" sz="1800" b="1" baseline="-25000">
                <a:solidFill>
                  <a:srgbClr val="114FFB"/>
                </a:solidFill>
              </a:rPr>
              <a:t>24 </a:t>
            </a:r>
            <a:r>
              <a:rPr lang="en-US" altLang="en-US" sz="1800">
                <a:solidFill>
                  <a:srgbClr val="114FFB"/>
                </a:solidFill>
              </a:rPr>
              <a:t>= 1, </a:t>
            </a:r>
          </a:p>
          <a:p>
            <a:pPr>
              <a:spcBef>
                <a:spcPct val="10000"/>
              </a:spcBef>
            </a:pPr>
            <a:r>
              <a:rPr lang="en-US" altLang="en-US" sz="1800">
                <a:solidFill>
                  <a:srgbClr val="114FFB"/>
                </a:solidFill>
              </a:rPr>
              <a:t>etc.</a:t>
            </a:r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7B74E193-62FA-4586-AA42-9BF529D39A07}" type="slidenum">
              <a:rPr lang="en-US" altLang="en-US" smtClean="0"/>
              <a:t>96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081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HMM - cont.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For a given state sequence   </a:t>
            </a:r>
            <a:r>
              <a:rPr lang="en-US" altLang="en-US" dirty="0">
                <a:solidFill>
                  <a:srgbClr val="FC0128"/>
                </a:solidFill>
              </a:rPr>
              <a:t>S</a:t>
            </a:r>
            <a:r>
              <a:rPr lang="en-US" altLang="en-US" b="1" baseline="-25000" dirty="0">
                <a:solidFill>
                  <a:srgbClr val="FC0128"/>
                </a:solidFill>
              </a:rPr>
              <a:t>1</a:t>
            </a:r>
            <a:r>
              <a:rPr lang="en-US" altLang="en-US" dirty="0">
                <a:solidFill>
                  <a:srgbClr val="FC0128"/>
                </a:solidFill>
              </a:rPr>
              <a:t>  S</a:t>
            </a:r>
            <a:r>
              <a:rPr lang="en-US" altLang="en-US" b="1" baseline="-25000" dirty="0">
                <a:solidFill>
                  <a:srgbClr val="FC0128"/>
                </a:solidFill>
              </a:rPr>
              <a:t>2</a:t>
            </a:r>
            <a:r>
              <a:rPr lang="en-US" altLang="en-US" dirty="0">
                <a:solidFill>
                  <a:srgbClr val="FC0128"/>
                </a:solidFill>
              </a:rPr>
              <a:t>  S</a:t>
            </a:r>
            <a:r>
              <a:rPr lang="en-US" altLang="en-US" b="1" baseline="-25000" dirty="0">
                <a:solidFill>
                  <a:srgbClr val="FC0128"/>
                </a:solidFill>
              </a:rPr>
              <a:t>3</a:t>
            </a:r>
            <a:r>
              <a:rPr lang="en-US" altLang="en-US" dirty="0">
                <a:solidFill>
                  <a:srgbClr val="FC0128"/>
                </a:solidFill>
              </a:rPr>
              <a:t>  … S</a:t>
            </a:r>
            <a:r>
              <a:rPr lang="en-US" altLang="en-US" b="1" baseline="-25000" dirty="0">
                <a:solidFill>
                  <a:srgbClr val="FC0128"/>
                </a:solidFill>
              </a:rPr>
              <a:t>T</a:t>
            </a:r>
            <a:endParaRPr lang="en-US" altLang="en-US" dirty="0"/>
          </a:p>
          <a:p>
            <a:pPr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the probability of an observation sequence </a:t>
            </a:r>
            <a:r>
              <a:rPr lang="en-US" altLang="en-US" dirty="0">
                <a:solidFill>
                  <a:srgbClr val="114FFB"/>
                </a:solidFill>
              </a:rPr>
              <a:t>O</a:t>
            </a:r>
            <a:r>
              <a:rPr lang="en-US" altLang="en-US" b="1" baseline="-25000" dirty="0">
                <a:solidFill>
                  <a:srgbClr val="114FFB"/>
                </a:solidFill>
              </a:rPr>
              <a:t>1</a:t>
            </a:r>
            <a:r>
              <a:rPr lang="en-US" altLang="en-US" dirty="0">
                <a:solidFill>
                  <a:srgbClr val="114FFB"/>
                </a:solidFill>
              </a:rPr>
              <a:t>  O</a:t>
            </a:r>
            <a:r>
              <a:rPr lang="en-US" altLang="en-US" b="1" baseline="-25000" dirty="0">
                <a:solidFill>
                  <a:srgbClr val="114FFB"/>
                </a:solidFill>
              </a:rPr>
              <a:t>2</a:t>
            </a:r>
            <a:r>
              <a:rPr lang="en-US" altLang="en-US" dirty="0">
                <a:solidFill>
                  <a:srgbClr val="114FFB"/>
                </a:solidFill>
              </a:rPr>
              <a:t>  O</a:t>
            </a:r>
            <a:r>
              <a:rPr lang="en-US" altLang="en-US" b="1" baseline="-25000" dirty="0">
                <a:solidFill>
                  <a:srgbClr val="114FFB"/>
                </a:solidFill>
              </a:rPr>
              <a:t>3</a:t>
            </a:r>
            <a:r>
              <a:rPr lang="en-US" altLang="en-US" dirty="0">
                <a:solidFill>
                  <a:srgbClr val="114FFB"/>
                </a:solidFill>
              </a:rPr>
              <a:t>  … O</a:t>
            </a:r>
            <a:r>
              <a:rPr lang="en-US" altLang="en-US" b="1" baseline="-25000" dirty="0">
                <a:solidFill>
                  <a:srgbClr val="114FFB"/>
                </a:solidFill>
              </a:rPr>
              <a:t>T</a:t>
            </a:r>
          </a:p>
          <a:p>
            <a:pPr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is      </a:t>
            </a:r>
            <a:r>
              <a:rPr lang="en-US" altLang="en-US" sz="2400" dirty="0"/>
              <a:t>P(</a:t>
            </a:r>
            <a:r>
              <a:rPr lang="en-US" altLang="en-US" sz="2400" dirty="0">
                <a:solidFill>
                  <a:srgbClr val="114FFB"/>
                </a:solidFill>
              </a:rPr>
              <a:t>O</a:t>
            </a:r>
            <a:r>
              <a:rPr lang="en-US" altLang="en-US" sz="2400" dirty="0"/>
              <a:t>|</a:t>
            </a:r>
            <a:r>
              <a:rPr lang="en-US" altLang="en-US" sz="2400" dirty="0">
                <a:solidFill>
                  <a:srgbClr val="FC0128"/>
                </a:solidFill>
              </a:rPr>
              <a:t>S</a:t>
            </a:r>
            <a:r>
              <a:rPr lang="en-US" altLang="en-US" sz="2400" dirty="0"/>
              <a:t>) =</a:t>
            </a:r>
            <a:r>
              <a:rPr lang="en-US" altLang="en-US" dirty="0"/>
              <a:t> </a:t>
            </a:r>
            <a:r>
              <a:rPr lang="en-US" altLang="en-US" sz="2400" dirty="0"/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1  </a:t>
            </a:r>
            <a:r>
              <a:rPr lang="en-US" altLang="en-US" sz="2400" dirty="0"/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2  </a:t>
            </a:r>
            <a:r>
              <a:rPr lang="en-US" altLang="en-US" sz="2400" dirty="0"/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3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3  </a:t>
            </a:r>
            <a:r>
              <a:rPr lang="en-US" altLang="en-US" sz="2400" b="1" baseline="20000" dirty="0"/>
              <a:t>…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400" dirty="0" err="1"/>
              <a:t>b</a:t>
            </a:r>
            <a:r>
              <a:rPr lang="en-US" altLang="en-US" sz="1600" dirty="0" err="1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 err="1">
                <a:solidFill>
                  <a:srgbClr val="FC0128"/>
                </a:solidFill>
              </a:rPr>
              <a:t>T</a:t>
            </a:r>
            <a:r>
              <a:rPr lang="en-US" altLang="en-US" sz="1600" dirty="0" err="1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 err="1">
                <a:solidFill>
                  <a:srgbClr val="114FFB"/>
                </a:solidFill>
              </a:rPr>
              <a:t>T</a:t>
            </a:r>
            <a:endParaRPr lang="en-US" altLang="en-US" sz="1600" b="1" baseline="-25000" dirty="0">
              <a:solidFill>
                <a:srgbClr val="114FFB"/>
              </a:solidFill>
            </a:endParaRPr>
          </a:p>
          <a:p>
            <a:pPr rtl="0">
              <a:lnSpc>
                <a:spcPct val="12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For a given hidden Markov model </a:t>
            </a:r>
            <a:r>
              <a:rPr lang="en-US" altLang="en-US" dirty="0">
                <a:solidFill>
                  <a:schemeClr val="accent1"/>
                </a:solidFill>
              </a:rPr>
              <a:t>M = </a:t>
            </a:r>
            <a:r>
              <a:rPr lang="en-US" altLang="en-US" sz="2400" dirty="0">
                <a:solidFill>
                  <a:schemeClr val="accent1"/>
                </a:solidFill>
              </a:rPr>
              <a:t>{ </a:t>
            </a:r>
            <a:r>
              <a:rPr lang="en-US" altLang="en-US" sz="2400" dirty="0" smtClean="0">
                <a:solidFill>
                  <a:schemeClr val="accent1"/>
                </a:solidFill>
              </a:rPr>
              <a:t>states</a:t>
            </a:r>
            <a:r>
              <a:rPr lang="en-US" altLang="en-US" sz="24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,</a:t>
            </a:r>
            <a:r>
              <a:rPr lang="en-US" altLang="en-US" sz="32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</a:rPr>
              <a:t>a, b }</a:t>
            </a:r>
            <a:endParaRPr lang="en-US" altLang="en-US" dirty="0"/>
          </a:p>
          <a:p>
            <a:pPr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the probability of the </a:t>
            </a:r>
            <a:r>
              <a:rPr lang="en-US" altLang="en-US" i="1" dirty="0"/>
              <a:t>state</a:t>
            </a:r>
            <a:r>
              <a:rPr lang="en-US" altLang="en-US" dirty="0"/>
              <a:t> sequence </a:t>
            </a:r>
            <a:r>
              <a:rPr lang="en-US" altLang="en-US" dirty="0">
                <a:solidFill>
                  <a:srgbClr val="FC0128"/>
                </a:solidFill>
              </a:rPr>
              <a:t>S</a:t>
            </a:r>
            <a:r>
              <a:rPr lang="en-US" altLang="en-US" b="1" baseline="-25000" dirty="0">
                <a:solidFill>
                  <a:srgbClr val="FC0128"/>
                </a:solidFill>
              </a:rPr>
              <a:t>1</a:t>
            </a:r>
            <a:r>
              <a:rPr lang="en-US" altLang="en-US" dirty="0">
                <a:solidFill>
                  <a:srgbClr val="FC0128"/>
                </a:solidFill>
              </a:rPr>
              <a:t>  S</a:t>
            </a:r>
            <a:r>
              <a:rPr lang="en-US" altLang="en-US" b="1" baseline="-25000" dirty="0">
                <a:solidFill>
                  <a:srgbClr val="FC0128"/>
                </a:solidFill>
              </a:rPr>
              <a:t>2</a:t>
            </a:r>
            <a:r>
              <a:rPr lang="en-US" altLang="en-US" dirty="0">
                <a:solidFill>
                  <a:srgbClr val="FC0128"/>
                </a:solidFill>
              </a:rPr>
              <a:t>  S</a:t>
            </a:r>
            <a:r>
              <a:rPr lang="en-US" altLang="en-US" b="1" baseline="-25000" dirty="0">
                <a:solidFill>
                  <a:srgbClr val="FC0128"/>
                </a:solidFill>
              </a:rPr>
              <a:t>3</a:t>
            </a:r>
            <a:r>
              <a:rPr lang="en-US" altLang="en-US" dirty="0">
                <a:solidFill>
                  <a:srgbClr val="FC0128"/>
                </a:solidFill>
              </a:rPr>
              <a:t>  … S</a:t>
            </a:r>
            <a:r>
              <a:rPr lang="en-US" altLang="en-US" b="1" baseline="-25000" dirty="0">
                <a:solidFill>
                  <a:srgbClr val="FC0128"/>
                </a:solidFill>
              </a:rPr>
              <a:t>T</a:t>
            </a:r>
          </a:p>
          <a:p>
            <a:pPr rtl="0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is (</a:t>
            </a:r>
            <a:r>
              <a:rPr lang="en-US" altLang="en-US" sz="1800" dirty="0"/>
              <a:t>the initial probability of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 </a:t>
            </a:r>
            <a:r>
              <a:rPr lang="en-US" altLang="en-US" sz="1800" dirty="0"/>
              <a:t>is taken to be</a:t>
            </a:r>
            <a:r>
              <a:rPr lang="en-US" altLang="en-US" sz="1600" dirty="0"/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p</a:t>
            </a:r>
            <a:r>
              <a:rPr lang="en-US" altLang="en-US" sz="1600" dirty="0" smtClean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 smtClean="0">
                <a:solidFill>
                  <a:srgbClr val="FC0128"/>
                </a:solidFill>
              </a:rPr>
              <a:t>1</a:t>
            </a:r>
            <a:r>
              <a:rPr lang="en-US" altLang="en-US" dirty="0"/>
              <a:t>)</a:t>
            </a:r>
            <a:endParaRPr lang="en-US" altLang="en-US" sz="1600" dirty="0"/>
          </a:p>
          <a:p>
            <a:pPr>
              <a:buNone/>
            </a:pPr>
            <a:r>
              <a:rPr lang="en-US" altLang="en-US" sz="2400" dirty="0"/>
              <a:t>             P(</a:t>
            </a:r>
            <a:r>
              <a:rPr lang="en-US" altLang="en-US" sz="2400" dirty="0">
                <a:solidFill>
                  <a:srgbClr val="FC0128"/>
                </a:solidFill>
              </a:rPr>
              <a:t>S</a:t>
            </a:r>
            <a:r>
              <a:rPr lang="en-US" altLang="en-US" sz="2400" dirty="0"/>
              <a:t>|</a:t>
            </a:r>
            <a:r>
              <a:rPr lang="en-US" altLang="en-US" sz="2400" dirty="0">
                <a:solidFill>
                  <a:schemeClr val="accent1"/>
                </a:solidFill>
              </a:rPr>
              <a:t>M</a:t>
            </a:r>
            <a:r>
              <a:rPr lang="en-US" altLang="en-US" sz="2400" dirty="0"/>
              <a:t>) =</a:t>
            </a:r>
            <a:r>
              <a:rPr lang="en-US" altLang="en-US" dirty="0"/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p</a:t>
            </a:r>
            <a:r>
              <a:rPr lang="en-US" altLang="en-US" sz="1600" dirty="0" smtClean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 smtClean="0">
                <a:solidFill>
                  <a:srgbClr val="FC0128"/>
                </a:solidFill>
              </a:rPr>
              <a:t>1</a:t>
            </a:r>
            <a:r>
              <a:rPr lang="en-US" altLang="en-US" dirty="0" smtClean="0"/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3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3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4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400" b="1" baseline="20000" dirty="0"/>
              <a:t>…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T-1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T</a:t>
            </a:r>
            <a:endParaRPr lang="en-US" altLang="en-US" sz="1600" b="1" baseline="-25000" dirty="0">
              <a:solidFill>
                <a:srgbClr val="114FFB"/>
              </a:solidFill>
            </a:endParaRPr>
          </a:p>
          <a:p>
            <a:pPr rtl="0">
              <a:lnSpc>
                <a:spcPct val="17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So, for a given hidden Markov model </a:t>
            </a:r>
            <a:r>
              <a:rPr lang="en-US" altLang="en-US" dirty="0">
                <a:solidFill>
                  <a:schemeClr val="accent1"/>
                </a:solidFill>
              </a:rPr>
              <a:t>M</a:t>
            </a:r>
          </a:p>
          <a:p>
            <a:pPr defTabSz="463550" rtl="0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dirty="0" smtClean="0"/>
              <a:t>	the </a:t>
            </a:r>
            <a:r>
              <a:rPr lang="en-US" altLang="en-US" dirty="0"/>
              <a:t>probability of an </a:t>
            </a:r>
            <a:r>
              <a:rPr lang="en-US" altLang="en-US" i="1" dirty="0"/>
              <a:t>observation</a:t>
            </a:r>
            <a:r>
              <a:rPr lang="en-US" altLang="en-US" dirty="0"/>
              <a:t> sequence </a:t>
            </a:r>
            <a:r>
              <a:rPr lang="en-US" altLang="en-US" dirty="0">
                <a:solidFill>
                  <a:srgbClr val="114FFB"/>
                </a:solidFill>
              </a:rPr>
              <a:t>O</a:t>
            </a:r>
            <a:r>
              <a:rPr lang="en-US" altLang="en-US" b="1" baseline="-25000" dirty="0">
                <a:solidFill>
                  <a:srgbClr val="114FFB"/>
                </a:solidFill>
              </a:rPr>
              <a:t>1</a:t>
            </a:r>
            <a:r>
              <a:rPr lang="en-US" altLang="en-US" dirty="0">
                <a:solidFill>
                  <a:srgbClr val="114FFB"/>
                </a:solidFill>
              </a:rPr>
              <a:t>  O</a:t>
            </a:r>
            <a:r>
              <a:rPr lang="en-US" altLang="en-US" b="1" baseline="-25000" dirty="0">
                <a:solidFill>
                  <a:srgbClr val="114FFB"/>
                </a:solidFill>
              </a:rPr>
              <a:t>2</a:t>
            </a:r>
            <a:r>
              <a:rPr lang="en-US" altLang="en-US" dirty="0">
                <a:solidFill>
                  <a:srgbClr val="114FFB"/>
                </a:solidFill>
              </a:rPr>
              <a:t>  O</a:t>
            </a:r>
            <a:r>
              <a:rPr lang="en-US" altLang="en-US" b="1" baseline="-25000" dirty="0">
                <a:solidFill>
                  <a:srgbClr val="114FFB"/>
                </a:solidFill>
              </a:rPr>
              <a:t>3</a:t>
            </a:r>
            <a:r>
              <a:rPr lang="en-US" altLang="en-US" dirty="0">
                <a:solidFill>
                  <a:srgbClr val="114FFB"/>
                </a:solidFill>
              </a:rPr>
              <a:t>  … O</a:t>
            </a:r>
            <a:r>
              <a:rPr lang="en-US" altLang="en-US" b="1" baseline="-25000" dirty="0">
                <a:solidFill>
                  <a:srgbClr val="114FFB"/>
                </a:solidFill>
              </a:rPr>
              <a:t>T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 smtClean="0"/>
              <a:t>		is </a:t>
            </a:r>
            <a:r>
              <a:rPr lang="en-US" altLang="en-US" dirty="0"/>
              <a:t>obtained by summing over all possible state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899B736E-DCA8-4DE9-B6C0-44535C93F12B}" type="slidenum">
              <a:rPr lang="en-US" altLang="en-US" smtClean="0"/>
              <a:t>97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9155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/>
              <a:t>HMM - cont.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638300"/>
            <a:ext cx="8096250" cy="4324350"/>
          </a:xfrm>
        </p:spPr>
        <p:txBody>
          <a:bodyPr/>
          <a:lstStyle/>
          <a:p>
            <a:pPr rtl="0">
              <a:buFont typeface="Wingdings" panose="05000000000000000000" pitchFamily="2" charset="2"/>
              <a:buNone/>
            </a:pPr>
            <a:r>
              <a:rPr lang="en-US" altLang="en-US" sz="2400" dirty="0"/>
              <a:t>             P(</a:t>
            </a:r>
            <a:r>
              <a:rPr lang="en-US" altLang="en-US" sz="2400" dirty="0">
                <a:solidFill>
                  <a:srgbClr val="114FFB"/>
                </a:solidFill>
              </a:rPr>
              <a:t>O</a:t>
            </a:r>
            <a:r>
              <a:rPr lang="en-US" altLang="en-US" sz="2400" dirty="0"/>
              <a:t>| </a:t>
            </a:r>
            <a:r>
              <a:rPr lang="en-US" altLang="en-US" sz="2400" dirty="0">
                <a:solidFill>
                  <a:schemeClr val="accent1"/>
                </a:solidFill>
              </a:rPr>
              <a:t>M</a:t>
            </a:r>
            <a:r>
              <a:rPr lang="en-US" altLang="en-US" sz="2400" dirty="0"/>
              <a:t>) = </a:t>
            </a:r>
            <a:r>
              <a:rPr lang="en-US" altLang="en-US" sz="2800" dirty="0">
                <a:latin typeface="Symbol" panose="05050102010706020507" pitchFamily="18" charset="2"/>
              </a:rPr>
              <a:t>S </a:t>
            </a:r>
            <a:r>
              <a:rPr lang="en-US" altLang="en-US" sz="2400" dirty="0"/>
              <a:t>P(</a:t>
            </a:r>
            <a:r>
              <a:rPr lang="en-US" altLang="en-US" sz="2400" dirty="0">
                <a:solidFill>
                  <a:srgbClr val="114FFB"/>
                </a:solidFill>
              </a:rPr>
              <a:t>O</a:t>
            </a:r>
            <a:r>
              <a:rPr lang="en-US" altLang="en-US" sz="2400" dirty="0"/>
              <a:t>|</a:t>
            </a:r>
            <a:r>
              <a:rPr lang="en-US" altLang="en-US" sz="2400" dirty="0">
                <a:solidFill>
                  <a:srgbClr val="FC0128"/>
                </a:solidFill>
              </a:rPr>
              <a:t>S</a:t>
            </a:r>
            <a:r>
              <a:rPr lang="en-US" altLang="en-US" sz="2400" dirty="0"/>
              <a:t>) P(</a:t>
            </a:r>
            <a:r>
              <a:rPr lang="en-US" altLang="en-US" sz="2400" dirty="0">
                <a:solidFill>
                  <a:srgbClr val="FC0128"/>
                </a:solidFill>
              </a:rPr>
              <a:t>S</a:t>
            </a:r>
            <a:r>
              <a:rPr lang="en-US" altLang="en-US" sz="2400" dirty="0"/>
              <a:t>|</a:t>
            </a:r>
            <a:r>
              <a:rPr lang="en-US" altLang="en-US" sz="2400" dirty="0">
                <a:solidFill>
                  <a:schemeClr val="accent1"/>
                </a:solidFill>
              </a:rPr>
              <a:t>M</a:t>
            </a:r>
            <a:r>
              <a:rPr lang="en-US" altLang="en-US" sz="2400" dirty="0"/>
              <a:t>)  </a:t>
            </a:r>
          </a:p>
          <a:p>
            <a:pPr rtl="0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                           = </a:t>
            </a:r>
            <a:r>
              <a:rPr lang="en-US" altLang="en-US" sz="2800" dirty="0">
                <a:latin typeface="Symbol" panose="05050102010706020507" pitchFamily="18" charset="2"/>
              </a:rPr>
              <a:t>S</a:t>
            </a:r>
            <a:r>
              <a:rPr lang="en-US" altLang="en-US" sz="2400" dirty="0"/>
              <a:t> </a:t>
            </a:r>
            <a:r>
              <a:rPr lang="en-US" altLang="en-US" sz="3200" dirty="0">
                <a:solidFill>
                  <a:schemeClr val="accent1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2400" dirty="0"/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1 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1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2   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3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 </a:t>
            </a:r>
            <a:r>
              <a:rPr lang="en-US" altLang="en-US" sz="2800" dirty="0">
                <a:solidFill>
                  <a:schemeClr val="accent1"/>
                </a:solidFill>
              </a:rPr>
              <a:t>b</a:t>
            </a:r>
            <a:r>
              <a:rPr lang="en-US" altLang="en-US" sz="1600" dirty="0">
                <a:solidFill>
                  <a:srgbClr val="FC0128"/>
                </a:solidFill>
              </a:rPr>
              <a:t>S</a:t>
            </a:r>
            <a:r>
              <a:rPr lang="en-US" altLang="en-US" sz="1600" b="1" baseline="-25000" dirty="0">
                <a:solidFill>
                  <a:srgbClr val="FC0128"/>
                </a:solidFill>
              </a:rPr>
              <a:t>2</a:t>
            </a:r>
            <a:r>
              <a:rPr lang="en-US" altLang="en-US" sz="1600" dirty="0">
                <a:solidFill>
                  <a:srgbClr val="114FFB"/>
                </a:solidFill>
              </a:rPr>
              <a:t>O</a:t>
            </a:r>
            <a:r>
              <a:rPr lang="en-US" altLang="en-US" sz="1600" b="1" baseline="-25000" dirty="0">
                <a:solidFill>
                  <a:srgbClr val="114FFB"/>
                </a:solidFill>
              </a:rPr>
              <a:t>2 </a:t>
            </a:r>
            <a:r>
              <a:rPr lang="en-US" altLang="en-US" sz="2400" b="1" baseline="20000" dirty="0"/>
              <a:t>…</a:t>
            </a: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endParaRPr lang="en-US" altLang="en-US" dirty="0"/>
          </a:p>
          <a:p>
            <a:pPr rtl="0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So for an observation sequence we can find </a:t>
            </a:r>
          </a:p>
          <a:p>
            <a:pPr lvl="1" rtl="0">
              <a:buFontTx/>
              <a:buNone/>
            </a:pPr>
            <a:r>
              <a:rPr lang="en-US" altLang="en-US" dirty="0"/>
              <a:t>the probability of any word model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sz="1800" dirty="0"/>
              <a:t>(but this can be made more efficient using the forward-backward algorithm)</a:t>
            </a:r>
            <a:endParaRPr lang="en-US" altLang="en-US" dirty="0"/>
          </a:p>
          <a:p>
            <a:pPr lvl="1" rtl="0">
              <a:buFontTx/>
              <a:buNone/>
            </a:pPr>
            <a:endParaRPr lang="en-US" altLang="en-US" dirty="0"/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How do we train HMM models?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The full algorithm (Baum-Welch) is an EM algorithm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dirty="0"/>
              <a:t>An approximate algorithm is based on the Viterbi (DP) algorithm</a:t>
            </a:r>
          </a:p>
          <a:p>
            <a:pPr rtl="0">
              <a:buFont typeface="Wingdings" panose="05000000000000000000" pitchFamily="2" charset="2"/>
              <a:buNone/>
            </a:pPr>
            <a:r>
              <a:rPr lang="en-US" altLang="en-US" sz="1800" dirty="0"/>
              <a:t>(Sorry, but beyond our scope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 smtClean="0"/>
              <a:t>Y(J)S   DSP     Slide </a:t>
            </a:r>
            <a:fld id="{9739DD80-9100-4A77-B58F-1B444764C57A}" type="slidenum">
              <a:rPr lang="en-US" altLang="en-US" smtClean="0"/>
              <a:t>98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4789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92313"/>
            <a:ext cx="8144301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DTWs and HMMs were the state of the art until recently</a:t>
            </a:r>
          </a:p>
          <a:p>
            <a:pPr marL="0" indent="0">
              <a:buNone/>
            </a:pPr>
            <a:r>
              <a:rPr lang="en-US" dirty="0" smtClean="0"/>
              <a:t>DTWs have little training time but long run times</a:t>
            </a:r>
          </a:p>
          <a:p>
            <a:pPr marL="0" indent="0">
              <a:buNone/>
            </a:pPr>
            <a:r>
              <a:rPr lang="en-US" dirty="0" smtClean="0"/>
              <a:t>HMM have long training times but short run times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Recently Deep Neural Networks have taken over many applications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DNNs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 essentially no knowledge about the speech signal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require astronomical amounts of data to train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have very long training times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provide no reasoning as to their decisions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can frequently outperform classical methods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but can also fail catastrophically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and can be subject to </a:t>
            </a:r>
            <a:r>
              <a:rPr lang="en-US" i="1" dirty="0" smtClean="0"/>
              <a:t>adversarial attacks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Y(J)S   DSP     Slide </a:t>
            </a:r>
            <a:fld id="{C61314C7-C31C-4AF5-ACEE-36E1E89E86E0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4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25803</TotalTime>
  <Words>6169</Words>
  <Application>Microsoft Office PowerPoint</Application>
  <PresentationFormat>Letter Paper (8.5x11 in)</PresentationFormat>
  <Paragraphs>2577</Paragraphs>
  <Slides>158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158</vt:i4>
      </vt:variant>
    </vt:vector>
  </HeadingPairs>
  <TitlesOfParts>
    <vt:vector size="170" baseType="lpstr">
      <vt:lpstr>Arial</vt:lpstr>
      <vt:lpstr>Calibri</vt:lpstr>
      <vt:lpstr>Cambria Math</vt:lpstr>
      <vt:lpstr>Courier New</vt:lpstr>
      <vt:lpstr>Narkisim</vt:lpstr>
      <vt:lpstr>Symbol</vt:lpstr>
      <vt:lpstr>Times New Roman</vt:lpstr>
      <vt:lpstr>Verdana</vt:lpstr>
      <vt:lpstr>Wingdings</vt:lpstr>
      <vt:lpstr>master-2001</vt:lpstr>
      <vt:lpstr>Clip</vt:lpstr>
      <vt:lpstr>VISIO</vt:lpstr>
      <vt:lpstr>Part 4  Signal Processing Applications</vt:lpstr>
      <vt:lpstr>PowerPoint Presentation</vt:lpstr>
      <vt:lpstr>Signal similarity</vt:lpstr>
      <vt:lpstr>Signal similarity</vt:lpstr>
      <vt:lpstr>Correlation</vt:lpstr>
      <vt:lpstr>Correlation</vt:lpstr>
      <vt:lpstr>Correlation with lags</vt:lpstr>
      <vt:lpstr>Highly correlated signals</vt:lpstr>
      <vt:lpstr>Financial indicators</vt:lpstr>
      <vt:lpstr>Autocorrelation </vt:lpstr>
      <vt:lpstr>Wiener filter</vt:lpstr>
      <vt:lpstr>Prediction</vt:lpstr>
      <vt:lpstr>Adaptive filters</vt:lpstr>
      <vt:lpstr>Adaptation</vt:lpstr>
      <vt:lpstr>The energy parabola</vt:lpstr>
      <vt:lpstr>Adaptation</vt:lpstr>
      <vt:lpstr>Gradient descent</vt:lpstr>
      <vt:lpstr>Echo cancellation</vt:lpstr>
      <vt:lpstr>Echo suppressors</vt:lpstr>
      <vt:lpstr>Echo cancellers</vt:lpstr>
      <vt:lpstr>Realistic LEC</vt:lpstr>
      <vt:lpstr>LEC in action</vt:lpstr>
      <vt:lpstr>Equalization</vt:lpstr>
      <vt:lpstr>Multipath</vt:lpstr>
      <vt:lpstr>Finding the equalizer</vt:lpstr>
      <vt:lpstr>Using the equalizer</vt:lpstr>
      <vt:lpstr>PowerPoint Presentation</vt:lpstr>
      <vt:lpstr>Application: Speech</vt:lpstr>
      <vt:lpstr>Speech in the time domain</vt:lpstr>
      <vt:lpstr>Speech in the frequency domain</vt:lpstr>
      <vt:lpstr>Phonemes</vt:lpstr>
      <vt:lpstr>Some phoneme types</vt:lpstr>
      <vt:lpstr>Speech sampling</vt:lpstr>
      <vt:lpstr>What’s quantization noise?</vt:lpstr>
      <vt:lpstr>Speech biology</vt:lpstr>
      <vt:lpstr>Speech Production Organs</vt:lpstr>
      <vt:lpstr>Speech Production</vt:lpstr>
      <vt:lpstr>Hearing Organs</vt:lpstr>
      <vt:lpstr>Hearing Organs</vt:lpstr>
      <vt:lpstr>Cochlea</vt:lpstr>
      <vt:lpstr>Voiced vs. Unvoiced Speech</vt:lpstr>
      <vt:lpstr>Exercise</vt:lpstr>
      <vt:lpstr>Excitation spectra</vt:lpstr>
      <vt:lpstr>Effect of vocal tract</vt:lpstr>
      <vt:lpstr>Effect of vocal tract - cont.</vt:lpstr>
      <vt:lpstr>Cylinder model(s)</vt:lpstr>
      <vt:lpstr>Formant frequencies</vt:lpstr>
      <vt:lpstr>Sonograms</vt:lpstr>
      <vt:lpstr>Simple model for speech generation</vt:lpstr>
      <vt:lpstr>LPC Model</vt:lpstr>
      <vt:lpstr>Can LPC compress speech?</vt:lpstr>
      <vt:lpstr>LPC ?</vt:lpstr>
      <vt:lpstr>How do we do it?</vt:lpstr>
      <vt:lpstr>Does it work?</vt:lpstr>
      <vt:lpstr>Better speech compression</vt:lpstr>
      <vt:lpstr>Psychophysics</vt:lpstr>
      <vt:lpstr>Weber</vt:lpstr>
      <vt:lpstr>Fechner’s law</vt:lpstr>
      <vt:lpstr>Dynamic range</vt:lpstr>
      <vt:lpstr>Fechner’s law for sound amplitudes</vt:lpstr>
      <vt:lpstr>Fechner’s law for sound frequencies</vt:lpstr>
      <vt:lpstr>2 more psychological laws</vt:lpstr>
      <vt:lpstr>PCM</vt:lpstr>
      <vt:lpstr>Logarithmic sampling</vt:lpstr>
      <vt:lpstr>DPCM</vt:lpstr>
      <vt:lpstr>Deltas are usually small</vt:lpstr>
      <vt:lpstr>DPCM with prediction</vt:lpstr>
      <vt:lpstr>Open loop prediction</vt:lpstr>
      <vt:lpstr>Side information</vt:lpstr>
      <vt:lpstr>Closed loop prediction</vt:lpstr>
      <vt:lpstr>Two more forms of error</vt:lpstr>
      <vt:lpstr>Adaptive DPCM</vt:lpstr>
      <vt:lpstr>G.726</vt:lpstr>
      <vt:lpstr>AVQSBC</vt:lpstr>
      <vt:lpstr>LPC10</vt:lpstr>
      <vt:lpstr>CELP</vt:lpstr>
      <vt:lpstr>Analysis By Synthesis</vt:lpstr>
      <vt:lpstr>Perceptual weighting</vt:lpstr>
      <vt:lpstr>G.729</vt:lpstr>
      <vt:lpstr>Speech recognition</vt:lpstr>
      <vt:lpstr>Backtracking</vt:lpstr>
      <vt:lpstr>Why don’t we notice this?</vt:lpstr>
      <vt:lpstr>Levenshtein distance</vt:lpstr>
      <vt:lpstr>Levenshtein distance (unity weighting)</vt:lpstr>
      <vt:lpstr>Levenshtein distance - cont.</vt:lpstr>
      <vt:lpstr>Levenshtein distance - cont.</vt:lpstr>
      <vt:lpstr>Levenshtein distance - cont.</vt:lpstr>
      <vt:lpstr>Levenshtein distance - end</vt:lpstr>
      <vt:lpstr>Generalization to DP</vt:lpstr>
      <vt:lpstr>DTW</vt:lpstr>
      <vt:lpstr>Markov Models</vt:lpstr>
      <vt:lpstr>Example</vt:lpstr>
      <vt:lpstr>Example</vt:lpstr>
      <vt:lpstr>Markov Models - cont.</vt:lpstr>
      <vt:lpstr>Markov Models - cont.</vt:lpstr>
      <vt:lpstr>HMM</vt:lpstr>
      <vt:lpstr>HMM - cont.</vt:lpstr>
      <vt:lpstr>HMM - cont.</vt:lpstr>
      <vt:lpstr>The new world</vt:lpstr>
      <vt:lpstr>PowerPoint Presentation</vt:lpstr>
      <vt:lpstr>Application: Data Communications</vt:lpstr>
      <vt:lpstr>Digital Communications</vt:lpstr>
      <vt:lpstr>Shannon’s Theorems</vt:lpstr>
      <vt:lpstr>Modulation</vt:lpstr>
      <vt:lpstr>Digital communications</vt:lpstr>
      <vt:lpstr>The simple reason</vt:lpstr>
      <vt:lpstr>Separation Theorem</vt:lpstr>
      <vt:lpstr>Channels</vt:lpstr>
      <vt:lpstr>Information</vt:lpstr>
      <vt:lpstr>Shannon’s bits</vt:lpstr>
      <vt:lpstr>A simple example</vt:lpstr>
      <vt:lpstr>When both bits are the same</vt:lpstr>
      <vt:lpstr>Source Encoding Theorem</vt:lpstr>
      <vt:lpstr>Shannon information</vt:lpstr>
      <vt:lpstr>Shannon encoding</vt:lpstr>
      <vt:lpstr>Error detection/correction</vt:lpstr>
      <vt:lpstr>To FEC or not to FEC</vt:lpstr>
      <vt:lpstr>Channel capacity theorem</vt:lpstr>
      <vt:lpstr>Channel Capacity (1)</vt:lpstr>
      <vt:lpstr>Channel Capacity (2)</vt:lpstr>
      <vt:lpstr>Shannon’s capacity theorem</vt:lpstr>
      <vt:lpstr>Capacity for frequency-dependent SNR </vt:lpstr>
      <vt:lpstr>Water pouring theorem</vt:lpstr>
      <vt:lpstr>Modem design</vt:lpstr>
      <vt:lpstr>NRZ</vt:lpstr>
      <vt:lpstr>NRZ needs infinite bandwidth</vt:lpstr>
      <vt:lpstr>NRZ InterSymbol Interference (ISI)</vt:lpstr>
      <vt:lpstr>DC-less NRZ</vt:lpstr>
      <vt:lpstr>RZ</vt:lpstr>
      <vt:lpstr>OOK</vt:lpstr>
      <vt:lpstr>NRZ - Bandwidth</vt:lpstr>
      <vt:lpstr>OOK - Bandwidth</vt:lpstr>
      <vt:lpstr>From NRZ to n-PAM</vt:lpstr>
      <vt:lpstr>PAM - Bandwidth</vt:lpstr>
      <vt:lpstr>ASK</vt:lpstr>
      <vt:lpstr>FSK</vt:lpstr>
      <vt:lpstr>FSK in the frequency domain</vt:lpstr>
      <vt:lpstr>PSK</vt:lpstr>
      <vt:lpstr>QAM</vt:lpstr>
      <vt:lpstr>The secret math behind it all</vt:lpstr>
      <vt:lpstr>QAM constellations </vt:lpstr>
      <vt:lpstr>Voicegrade modem constellations</vt:lpstr>
      <vt:lpstr>Spectral efficiency of modulations</vt:lpstr>
      <vt:lpstr>FDM</vt:lpstr>
      <vt:lpstr>FDM combats ISI but creates ICI</vt:lpstr>
      <vt:lpstr>OFDM</vt:lpstr>
      <vt:lpstr>Why are the channels orthogonal?</vt:lpstr>
      <vt:lpstr>Spectral efficiency</vt:lpstr>
      <vt:lpstr>FFT</vt:lpstr>
      <vt:lpstr>OFDM modem paradigm</vt:lpstr>
      <vt:lpstr>Cyclic prefix</vt:lpstr>
      <vt:lpstr>CP at work</vt:lpstr>
      <vt:lpstr>4G OFDM signal structure</vt:lpstr>
      <vt:lpstr>OFDM modem</vt:lpstr>
      <vt:lpstr>OFDMA</vt:lpstr>
      <vt:lpstr>OFDMA</vt:lpstr>
      <vt:lpstr>PowerPoint Presentation</vt:lpstr>
      <vt:lpstr>Application : Stock Market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2020</dc:title>
  <dc:creator>Yaakov Stein</dc:creator>
  <cp:keywords>DSP, Y(J)S</cp:keywords>
  <cp:lastModifiedBy>Yaakov Stein</cp:lastModifiedBy>
  <cp:revision>892</cp:revision>
  <dcterms:created xsi:type="dcterms:W3CDTF">2001-12-06T08:31:54Z</dcterms:created>
  <dcterms:modified xsi:type="dcterms:W3CDTF">2021-01-17T18:02:57Z</dcterms:modified>
</cp:coreProperties>
</file>