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752" r:id="rId2"/>
    <p:sldId id="750" r:id="rId3"/>
    <p:sldId id="751" r:id="rId4"/>
    <p:sldId id="753" r:id="rId5"/>
    <p:sldId id="754" r:id="rId6"/>
    <p:sldId id="755" r:id="rId7"/>
    <p:sldId id="756" r:id="rId8"/>
    <p:sldId id="631" r:id="rId9"/>
    <p:sldId id="761" r:id="rId10"/>
    <p:sldId id="759" r:id="rId11"/>
    <p:sldId id="757" r:id="rId12"/>
    <p:sldId id="760" r:id="rId13"/>
    <p:sldId id="762" r:id="rId14"/>
    <p:sldId id="764" r:id="rId15"/>
    <p:sldId id="763" r:id="rId16"/>
    <p:sldId id="782" r:id="rId17"/>
    <p:sldId id="626" r:id="rId18"/>
    <p:sldId id="781" r:id="rId19"/>
    <p:sldId id="765" r:id="rId20"/>
    <p:sldId id="628" r:id="rId21"/>
    <p:sldId id="771" r:id="rId22"/>
    <p:sldId id="766" r:id="rId23"/>
    <p:sldId id="629" r:id="rId24"/>
    <p:sldId id="767" r:id="rId25"/>
    <p:sldId id="768" r:id="rId26"/>
    <p:sldId id="769" r:id="rId27"/>
    <p:sldId id="630" r:id="rId28"/>
    <p:sldId id="770" r:id="rId29"/>
    <p:sldId id="774" r:id="rId30"/>
    <p:sldId id="632" r:id="rId31"/>
    <p:sldId id="772" r:id="rId32"/>
    <p:sldId id="633" r:id="rId33"/>
    <p:sldId id="773" r:id="rId34"/>
    <p:sldId id="780" r:id="rId35"/>
    <p:sldId id="627" r:id="rId36"/>
    <p:sldId id="634" r:id="rId37"/>
    <p:sldId id="775" r:id="rId38"/>
    <p:sldId id="635" r:id="rId39"/>
    <p:sldId id="776" r:id="rId40"/>
    <p:sldId id="636" r:id="rId41"/>
    <p:sldId id="777" r:id="rId42"/>
    <p:sldId id="779" r:id="rId43"/>
    <p:sldId id="778" r:id="rId44"/>
    <p:sldId id="601" r:id="rId45"/>
    <p:sldId id="787" r:id="rId46"/>
    <p:sldId id="785" r:id="rId47"/>
    <p:sldId id="784" r:id="rId48"/>
    <p:sldId id="788" r:id="rId49"/>
    <p:sldId id="789" r:id="rId50"/>
    <p:sldId id="786" r:id="rId51"/>
    <p:sldId id="790" r:id="rId52"/>
    <p:sldId id="791" r:id="rId53"/>
    <p:sldId id="641" r:id="rId54"/>
    <p:sldId id="823" r:id="rId55"/>
    <p:sldId id="793" r:id="rId56"/>
    <p:sldId id="792" r:id="rId57"/>
    <p:sldId id="800" r:id="rId58"/>
    <p:sldId id="858" r:id="rId59"/>
    <p:sldId id="794" r:id="rId60"/>
    <p:sldId id="802" r:id="rId61"/>
    <p:sldId id="795" r:id="rId62"/>
    <p:sldId id="797" r:id="rId63"/>
    <p:sldId id="798" r:id="rId64"/>
    <p:sldId id="799" r:id="rId65"/>
    <p:sldId id="801" r:id="rId66"/>
    <p:sldId id="645" r:id="rId67"/>
    <p:sldId id="803" r:id="rId68"/>
    <p:sldId id="643" r:id="rId69"/>
    <p:sldId id="644" r:id="rId70"/>
    <p:sldId id="804" r:id="rId71"/>
    <p:sldId id="676" r:id="rId72"/>
    <p:sldId id="677" r:id="rId73"/>
    <p:sldId id="805" r:id="rId74"/>
    <p:sldId id="678" r:id="rId75"/>
    <p:sldId id="806" r:id="rId76"/>
    <p:sldId id="679" r:id="rId77"/>
    <p:sldId id="807" r:id="rId78"/>
    <p:sldId id="808" r:id="rId79"/>
    <p:sldId id="809" r:id="rId80"/>
    <p:sldId id="810" r:id="rId81"/>
    <p:sldId id="675" r:id="rId82"/>
    <p:sldId id="680" r:id="rId83"/>
    <p:sldId id="822" r:id="rId84"/>
    <p:sldId id="811" r:id="rId85"/>
    <p:sldId id="681" r:id="rId86"/>
    <p:sldId id="812" r:id="rId87"/>
    <p:sldId id="813" r:id="rId88"/>
    <p:sldId id="814" r:id="rId89"/>
    <p:sldId id="840" r:id="rId90"/>
    <p:sldId id="841" r:id="rId91"/>
    <p:sldId id="842" r:id="rId92"/>
    <p:sldId id="815" r:id="rId93"/>
    <p:sldId id="816" r:id="rId94"/>
    <p:sldId id="817" r:id="rId95"/>
    <p:sldId id="819" r:id="rId96"/>
    <p:sldId id="818" r:id="rId97"/>
    <p:sldId id="820" r:id="rId98"/>
    <p:sldId id="821" r:id="rId99"/>
    <p:sldId id="859" r:id="rId100"/>
    <p:sldId id="825" r:id="rId101"/>
    <p:sldId id="853" r:id="rId102"/>
    <p:sldId id="824" r:id="rId103"/>
    <p:sldId id="827" r:id="rId104"/>
    <p:sldId id="615" r:id="rId105"/>
    <p:sldId id="828" r:id="rId106"/>
    <p:sldId id="826" r:id="rId107"/>
    <p:sldId id="833" r:id="rId108"/>
    <p:sldId id="604" r:id="rId109"/>
    <p:sldId id="829" r:id="rId110"/>
    <p:sldId id="830" r:id="rId111"/>
    <p:sldId id="831" r:id="rId112"/>
    <p:sldId id="610" r:id="rId113"/>
    <p:sldId id="832" r:id="rId114"/>
    <p:sldId id="611" r:id="rId115"/>
    <p:sldId id="616" r:id="rId116"/>
    <p:sldId id="612" r:id="rId117"/>
    <p:sldId id="834" r:id="rId118"/>
    <p:sldId id="835" r:id="rId119"/>
    <p:sldId id="613" r:id="rId120"/>
    <p:sldId id="614" r:id="rId121"/>
    <p:sldId id="838" r:id="rId122"/>
    <p:sldId id="855" r:id="rId123"/>
    <p:sldId id="839" r:id="rId124"/>
    <p:sldId id="850" r:id="rId125"/>
    <p:sldId id="837" r:id="rId126"/>
    <p:sldId id="844" r:id="rId127"/>
    <p:sldId id="851" r:id="rId128"/>
    <p:sldId id="617" r:id="rId129"/>
    <p:sldId id="836" r:id="rId130"/>
    <p:sldId id="843" r:id="rId131"/>
    <p:sldId id="860" r:id="rId132"/>
    <p:sldId id="845" r:id="rId133"/>
    <p:sldId id="846" r:id="rId134"/>
    <p:sldId id="861" r:id="rId135"/>
    <p:sldId id="847" r:id="rId136"/>
    <p:sldId id="862" r:id="rId137"/>
    <p:sldId id="848" r:id="rId138"/>
    <p:sldId id="849" r:id="rId139"/>
    <p:sldId id="852" r:id="rId140"/>
    <p:sldId id="856" r:id="rId141"/>
    <p:sldId id="857" r:id="rId142"/>
    <p:sldId id="854" r:id="rId143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5081"/>
    <a:srgbClr val="FF66FF"/>
    <a:srgbClr val="FF3300"/>
    <a:srgbClr val="FFCC66"/>
    <a:srgbClr val="336699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94" d="100"/>
          <a:sy n="94" d="100"/>
        </p:scale>
        <p:origin x="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Relationship Id="rId90" Type="http://schemas.openxmlformats.org/officeDocument/2006/relationships/slide" Target="slides/slide8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82.xml"/><Relationship Id="rId3" Type="http://schemas.openxmlformats.org/officeDocument/2006/relationships/slide" Target="slides/slide11.xml"/><Relationship Id="rId7" Type="http://schemas.openxmlformats.org/officeDocument/2006/relationships/slide" Target="slides/slide16.xml"/><Relationship Id="rId12" Type="http://schemas.openxmlformats.org/officeDocument/2006/relationships/slide" Target="slides/slide68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5.xml"/><Relationship Id="rId11" Type="http://schemas.openxmlformats.org/officeDocument/2006/relationships/slide" Target="slides/slide67.xml"/><Relationship Id="rId5" Type="http://schemas.openxmlformats.org/officeDocument/2006/relationships/slide" Target="slides/slide13.xml"/><Relationship Id="rId10" Type="http://schemas.openxmlformats.org/officeDocument/2006/relationships/slide" Target="slides/slide35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1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65" cy="4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37" y="0"/>
            <a:ext cx="3170264" cy="4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602"/>
            <a:ext cx="3170265" cy="4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37" y="9119602"/>
            <a:ext cx="3170264" cy="4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4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383" y="0"/>
            <a:ext cx="31668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15963"/>
            <a:ext cx="4781550" cy="3586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841" y="4540568"/>
            <a:ext cx="5384799" cy="43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607"/>
            <a:ext cx="316854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383" y="9159607"/>
            <a:ext cx="31668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24" y="617163"/>
            <a:ext cx="6686550" cy="1143000"/>
          </a:xfrm>
        </p:spPr>
        <p:txBody>
          <a:bodyPr/>
          <a:lstStyle/>
          <a:p>
            <a:r>
              <a:rPr lang="en-US" dirty="0"/>
              <a:t>Part 3 </a:t>
            </a:r>
            <a:br>
              <a:rPr lang="en-US" dirty="0"/>
            </a:br>
            <a:r>
              <a:rPr lang="en-US" dirty="0"/>
              <a:t>Signal Processing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001000" cy="44964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0368.3464</a:t>
            </a:r>
          </a:p>
          <a:p>
            <a:pPr marL="0" indent="0" algn="ctr">
              <a:buNone/>
            </a:pPr>
            <a:r>
              <a:rPr lang="he-IL" sz="2800" b="1" dirty="0"/>
              <a:t>עיבוד ספרתי של אותות</a:t>
            </a:r>
          </a:p>
          <a:p>
            <a:pPr marL="0" indent="0" algn="ctr">
              <a:buNone/>
            </a:pPr>
            <a:r>
              <a:rPr lang="en-US" sz="2400" b="1" dirty="0"/>
              <a:t>Digital Signal Processing for Computer Science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AKA</a:t>
            </a:r>
          </a:p>
          <a:p>
            <a:pPr marL="0" indent="0" algn="ctr">
              <a:buNone/>
            </a:pPr>
            <a:r>
              <a:rPr lang="en-US" sz="2000" b="1" dirty="0"/>
              <a:t>Digital Signal Processing – Algorithms and Applications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14064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The next simplest graph</a:t>
            </a:r>
          </a:p>
        </p:txBody>
      </p: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558800" y="1192213"/>
            <a:ext cx="8236284" cy="4775450"/>
          </a:xfrm>
          <a:noFill/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The simplest </a:t>
            </a:r>
            <a:r>
              <a:rPr lang="en-US" altLang="en-US" sz="2000" i="1" dirty="0"/>
              <a:t>nontrivial</a:t>
            </a:r>
            <a:r>
              <a:rPr lang="en-US" altLang="en-US" sz="2000" dirty="0"/>
              <a:t> signal flow graph has 2 points and one line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	and it represents signal identity (y = x, i.e., Ɐ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n= -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</a:t>
            </a:r>
            <a:r>
              <a:rPr lang="en-US" altLang="en-US" dirty="0"/>
              <a:t>  </a:t>
            </a:r>
            <a:r>
              <a:rPr lang="en-US" altLang="en-US" dirty="0" err="1"/>
              <a:t>y</a:t>
            </a:r>
            <a:r>
              <a:rPr lang="en-US" altLang="en-US" b="1" baseline="-25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x</a:t>
            </a:r>
            <a:r>
              <a:rPr lang="en-US" altLang="en-US" b="1" baseline="-25000" dirty="0" err="1"/>
              <a:t>n</a:t>
            </a:r>
            <a:r>
              <a:rPr lang="en-US" altLang="en-US" dirty="0"/>
              <a:t>)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  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Of course, due to the topological nature of graphs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	we could have drawn this graph in many other ways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And in this case </a:t>
            </a:r>
            <a:r>
              <a:rPr lang="en-US" altLang="en-US" i="1" dirty="0"/>
              <a:t>only</a:t>
            </a:r>
            <a:r>
              <a:rPr lang="en-US" altLang="en-US" dirty="0"/>
              <a:t> we can also reverse the line direction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dirty="0"/>
              <a:t>Note that we will often neglect to draw the point when it is obvious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	(i.e., at the end of a line)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(we will later only draw points in specific places …)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grpSp>
        <p:nvGrpSpPr>
          <p:cNvPr id="72" name="Group 27"/>
          <p:cNvGrpSpPr>
            <a:grpSpLocks/>
          </p:cNvGrpSpPr>
          <p:nvPr/>
        </p:nvGrpSpPr>
        <p:grpSpPr bwMode="auto">
          <a:xfrm>
            <a:off x="981242" y="3278941"/>
            <a:ext cx="2171700" cy="495300"/>
            <a:chOff x="1352" y="848"/>
            <a:chExt cx="1368" cy="312"/>
          </a:xfrm>
        </p:grpSpPr>
        <p:sp>
          <p:nvSpPr>
            <p:cNvPr id="73" name="Line 4"/>
            <p:cNvSpPr>
              <a:spLocks noChangeShapeType="1"/>
            </p:cNvSpPr>
            <p:nvPr/>
          </p:nvSpPr>
          <p:spPr bwMode="auto">
            <a:xfrm>
              <a:off x="1592" y="1008"/>
              <a:ext cx="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"/>
            <p:cNvSpPr>
              <a:spLocks noChangeShapeType="1"/>
            </p:cNvSpPr>
            <p:nvPr/>
          </p:nvSpPr>
          <p:spPr bwMode="auto">
            <a:xfrm flipH="1">
              <a:off x="1944" y="1006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352" y="84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76" name="Text Box 7"/>
            <p:cNvSpPr txBox="1">
              <a:spLocks noChangeArrowheads="1"/>
            </p:cNvSpPr>
            <p:nvPr/>
          </p:nvSpPr>
          <p:spPr bwMode="auto">
            <a:xfrm>
              <a:off x="2480" y="8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79" name="Group 27"/>
          <p:cNvGrpSpPr>
            <a:grpSpLocks/>
          </p:cNvGrpSpPr>
          <p:nvPr/>
        </p:nvGrpSpPr>
        <p:grpSpPr bwMode="auto">
          <a:xfrm rot="19395745">
            <a:off x="6132072" y="3044582"/>
            <a:ext cx="2171700" cy="495300"/>
            <a:chOff x="1352" y="848"/>
            <a:chExt cx="1368" cy="312"/>
          </a:xfrm>
        </p:grpSpPr>
        <p:sp>
          <p:nvSpPr>
            <p:cNvPr id="80" name="Line 4"/>
            <p:cNvSpPr>
              <a:spLocks noChangeShapeType="1"/>
            </p:cNvSpPr>
            <p:nvPr/>
          </p:nvSpPr>
          <p:spPr bwMode="auto">
            <a:xfrm>
              <a:off x="1592" y="1008"/>
              <a:ext cx="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>
              <a:off x="2008" y="1000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 rot="2204255">
              <a:off x="1352" y="84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 rot="2204255">
              <a:off x="2480" y="8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03358" y="1897099"/>
            <a:ext cx="3263900" cy="749300"/>
            <a:chOff x="2803358" y="1812875"/>
            <a:chExt cx="3263900" cy="749300"/>
          </a:xfrm>
        </p:grpSpPr>
        <p:sp>
          <p:nvSpPr>
            <p:cNvPr id="56388" name="Line 4"/>
            <p:cNvSpPr>
              <a:spLocks noChangeShapeType="1"/>
            </p:cNvSpPr>
            <p:nvPr/>
          </p:nvSpPr>
          <p:spPr bwMode="auto">
            <a:xfrm>
              <a:off x="3184358" y="2320875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Line 5"/>
            <p:cNvSpPr>
              <a:spLocks noChangeShapeType="1"/>
            </p:cNvSpPr>
            <p:nvPr/>
          </p:nvSpPr>
          <p:spPr bwMode="auto">
            <a:xfrm>
              <a:off x="3844758" y="2308175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Text Box 6"/>
            <p:cNvSpPr txBox="1">
              <a:spLocks noChangeArrowheads="1"/>
            </p:cNvSpPr>
            <p:nvPr/>
          </p:nvSpPr>
          <p:spPr bwMode="auto">
            <a:xfrm>
              <a:off x="2803358" y="20668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91" name="Text Box 7"/>
            <p:cNvSpPr txBox="1">
              <a:spLocks noChangeArrowheads="1"/>
            </p:cNvSpPr>
            <p:nvPr/>
          </p:nvSpPr>
          <p:spPr bwMode="auto">
            <a:xfrm>
              <a:off x="4594058" y="21049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6325" name="Text Box 8"/>
            <p:cNvSpPr txBox="1">
              <a:spLocks noChangeArrowheads="1"/>
            </p:cNvSpPr>
            <p:nvPr/>
          </p:nvSpPr>
          <p:spPr bwMode="auto">
            <a:xfrm>
              <a:off x="5038558" y="2104975"/>
              <a:ext cx="1028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 = x</a:t>
              </a:r>
            </a:p>
          </p:txBody>
        </p:sp>
        <p:sp>
          <p:nvSpPr>
            <p:cNvPr id="56341" name="Text Box 77"/>
            <p:cNvSpPr txBox="1">
              <a:spLocks noChangeArrowheads="1"/>
            </p:cNvSpPr>
            <p:nvPr/>
          </p:nvSpPr>
          <p:spPr bwMode="auto">
            <a:xfrm>
              <a:off x="2892258" y="1812875"/>
              <a:ext cx="2146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identity = assignment</a:t>
              </a: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3152942" y="2259379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24947" y="226674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Oval 87"/>
          <p:cNvSpPr/>
          <p:nvPr/>
        </p:nvSpPr>
        <p:spPr bwMode="auto">
          <a:xfrm>
            <a:off x="1342189" y="3465490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633579" y="3478189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569301" y="3651476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673727" y="2852666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47965" y="3393632"/>
            <a:ext cx="2171700" cy="495300"/>
            <a:chOff x="4568658" y="5260927"/>
            <a:chExt cx="2171700" cy="495300"/>
          </a:xfrm>
        </p:grpSpPr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5610058" y="553832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4568658" y="5260927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6359358" y="5299027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918242" y="545343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190247" y="546079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4993105" y="5366084"/>
              <a:ext cx="1239253" cy="240632"/>
            </a:xfrm>
            <a:custGeom>
              <a:avLst/>
              <a:gdLst>
                <a:gd name="connsiteX0" fmla="*/ 0 w 1239253"/>
                <a:gd name="connsiteY0" fmla="*/ 132348 h 240632"/>
                <a:gd name="connsiteX1" fmla="*/ 156411 w 1239253"/>
                <a:gd name="connsiteY1" fmla="*/ 132348 h 240632"/>
                <a:gd name="connsiteX2" fmla="*/ 180474 w 1239253"/>
                <a:gd name="connsiteY2" fmla="*/ 108284 h 240632"/>
                <a:gd name="connsiteX3" fmla="*/ 204537 w 1239253"/>
                <a:gd name="connsiteY3" fmla="*/ 36095 h 240632"/>
                <a:gd name="connsiteX4" fmla="*/ 216569 w 1239253"/>
                <a:gd name="connsiteY4" fmla="*/ 0 h 240632"/>
                <a:gd name="connsiteX5" fmla="*/ 252663 w 1239253"/>
                <a:gd name="connsiteY5" fmla="*/ 12032 h 240632"/>
                <a:gd name="connsiteX6" fmla="*/ 264695 w 1239253"/>
                <a:gd name="connsiteY6" fmla="*/ 48127 h 240632"/>
                <a:gd name="connsiteX7" fmla="*/ 276727 w 1239253"/>
                <a:gd name="connsiteY7" fmla="*/ 96253 h 240632"/>
                <a:gd name="connsiteX8" fmla="*/ 288758 w 1239253"/>
                <a:gd name="connsiteY8" fmla="*/ 132348 h 240632"/>
                <a:gd name="connsiteX9" fmla="*/ 300790 w 1239253"/>
                <a:gd name="connsiteY9" fmla="*/ 180474 h 240632"/>
                <a:gd name="connsiteX10" fmla="*/ 312821 w 1239253"/>
                <a:gd name="connsiteY10" fmla="*/ 216569 h 240632"/>
                <a:gd name="connsiteX11" fmla="*/ 348916 w 1239253"/>
                <a:gd name="connsiteY11" fmla="*/ 228600 h 240632"/>
                <a:gd name="connsiteX12" fmla="*/ 409074 w 1239253"/>
                <a:gd name="connsiteY12" fmla="*/ 120316 h 240632"/>
                <a:gd name="connsiteX13" fmla="*/ 421106 w 1239253"/>
                <a:gd name="connsiteY13" fmla="*/ 60158 h 240632"/>
                <a:gd name="connsiteX14" fmla="*/ 457200 w 1239253"/>
                <a:gd name="connsiteY14" fmla="*/ 72190 h 240632"/>
                <a:gd name="connsiteX15" fmla="*/ 469232 w 1239253"/>
                <a:gd name="connsiteY15" fmla="*/ 108284 h 240632"/>
                <a:gd name="connsiteX16" fmla="*/ 493295 w 1239253"/>
                <a:gd name="connsiteY16" fmla="*/ 144379 h 240632"/>
                <a:gd name="connsiteX17" fmla="*/ 529390 w 1239253"/>
                <a:gd name="connsiteY17" fmla="*/ 168442 h 240632"/>
                <a:gd name="connsiteX18" fmla="*/ 601579 w 1239253"/>
                <a:gd name="connsiteY18" fmla="*/ 192505 h 240632"/>
                <a:gd name="connsiteX19" fmla="*/ 661737 w 1239253"/>
                <a:gd name="connsiteY19" fmla="*/ 180474 h 240632"/>
                <a:gd name="connsiteX20" fmla="*/ 733927 w 1239253"/>
                <a:gd name="connsiteY20" fmla="*/ 156411 h 240632"/>
                <a:gd name="connsiteX21" fmla="*/ 770021 w 1239253"/>
                <a:gd name="connsiteY21" fmla="*/ 132348 h 240632"/>
                <a:gd name="connsiteX22" fmla="*/ 818148 w 1239253"/>
                <a:gd name="connsiteY22" fmla="*/ 84221 h 240632"/>
                <a:gd name="connsiteX23" fmla="*/ 854242 w 1239253"/>
                <a:gd name="connsiteY23" fmla="*/ 96253 h 240632"/>
                <a:gd name="connsiteX24" fmla="*/ 890337 w 1239253"/>
                <a:gd name="connsiteY24" fmla="*/ 168442 h 240632"/>
                <a:gd name="connsiteX25" fmla="*/ 926432 w 1239253"/>
                <a:gd name="connsiteY25" fmla="*/ 240632 h 240632"/>
                <a:gd name="connsiteX26" fmla="*/ 986590 w 1239253"/>
                <a:gd name="connsiteY26" fmla="*/ 228600 h 240632"/>
                <a:gd name="connsiteX27" fmla="*/ 1046748 w 1239253"/>
                <a:gd name="connsiteY27" fmla="*/ 180474 h 240632"/>
                <a:gd name="connsiteX28" fmla="*/ 1106906 w 1239253"/>
                <a:gd name="connsiteY28" fmla="*/ 132348 h 240632"/>
                <a:gd name="connsiteX29" fmla="*/ 1203158 w 1239253"/>
                <a:gd name="connsiteY29" fmla="*/ 168442 h 240632"/>
                <a:gd name="connsiteX30" fmla="*/ 1239253 w 1239253"/>
                <a:gd name="connsiteY30" fmla="*/ 180474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9253" h="240632">
                  <a:moveTo>
                    <a:pt x="0" y="132348"/>
                  </a:moveTo>
                  <a:cubicBezTo>
                    <a:pt x="61526" y="141137"/>
                    <a:pt x="96546" y="154797"/>
                    <a:pt x="156411" y="132348"/>
                  </a:cubicBezTo>
                  <a:cubicBezTo>
                    <a:pt x="167032" y="128365"/>
                    <a:pt x="172453" y="116305"/>
                    <a:pt x="180474" y="108284"/>
                  </a:cubicBezTo>
                  <a:lnTo>
                    <a:pt x="204537" y="36095"/>
                  </a:lnTo>
                  <a:lnTo>
                    <a:pt x="216569" y="0"/>
                  </a:lnTo>
                  <a:cubicBezTo>
                    <a:pt x="228600" y="4011"/>
                    <a:pt x="243695" y="3064"/>
                    <a:pt x="252663" y="12032"/>
                  </a:cubicBezTo>
                  <a:cubicBezTo>
                    <a:pt x="261631" y="21000"/>
                    <a:pt x="261211" y="35932"/>
                    <a:pt x="264695" y="48127"/>
                  </a:cubicBezTo>
                  <a:cubicBezTo>
                    <a:pt x="269238" y="64026"/>
                    <a:pt x="272184" y="80353"/>
                    <a:pt x="276727" y="96253"/>
                  </a:cubicBezTo>
                  <a:cubicBezTo>
                    <a:pt x="280211" y="108447"/>
                    <a:pt x="285274" y="120154"/>
                    <a:pt x="288758" y="132348"/>
                  </a:cubicBezTo>
                  <a:cubicBezTo>
                    <a:pt x="293301" y="148248"/>
                    <a:pt x="296247" y="164574"/>
                    <a:pt x="300790" y="180474"/>
                  </a:cubicBezTo>
                  <a:cubicBezTo>
                    <a:pt x="304274" y="192668"/>
                    <a:pt x="303853" y="207601"/>
                    <a:pt x="312821" y="216569"/>
                  </a:cubicBezTo>
                  <a:cubicBezTo>
                    <a:pt x="321789" y="225537"/>
                    <a:pt x="336884" y="224590"/>
                    <a:pt x="348916" y="228600"/>
                  </a:cubicBezTo>
                  <a:cubicBezTo>
                    <a:pt x="384760" y="174834"/>
                    <a:pt x="396368" y="171140"/>
                    <a:pt x="409074" y="120316"/>
                  </a:cubicBezTo>
                  <a:cubicBezTo>
                    <a:pt x="414034" y="100477"/>
                    <a:pt x="417095" y="80211"/>
                    <a:pt x="421106" y="60158"/>
                  </a:cubicBezTo>
                  <a:cubicBezTo>
                    <a:pt x="433137" y="64169"/>
                    <a:pt x="448232" y="63222"/>
                    <a:pt x="457200" y="72190"/>
                  </a:cubicBezTo>
                  <a:cubicBezTo>
                    <a:pt x="466168" y="81158"/>
                    <a:pt x="463560" y="96941"/>
                    <a:pt x="469232" y="108284"/>
                  </a:cubicBezTo>
                  <a:cubicBezTo>
                    <a:pt x="475699" y="121218"/>
                    <a:pt x="483070" y="134154"/>
                    <a:pt x="493295" y="144379"/>
                  </a:cubicBezTo>
                  <a:cubicBezTo>
                    <a:pt x="503520" y="154604"/>
                    <a:pt x="516176" y="162569"/>
                    <a:pt x="529390" y="168442"/>
                  </a:cubicBezTo>
                  <a:cubicBezTo>
                    <a:pt x="552569" y="178744"/>
                    <a:pt x="601579" y="192505"/>
                    <a:pt x="601579" y="192505"/>
                  </a:cubicBezTo>
                  <a:cubicBezTo>
                    <a:pt x="621632" y="188495"/>
                    <a:pt x="642008" y="185855"/>
                    <a:pt x="661737" y="180474"/>
                  </a:cubicBezTo>
                  <a:cubicBezTo>
                    <a:pt x="686208" y="173800"/>
                    <a:pt x="733927" y="156411"/>
                    <a:pt x="733927" y="156411"/>
                  </a:cubicBezTo>
                  <a:cubicBezTo>
                    <a:pt x="745958" y="148390"/>
                    <a:pt x="759042" y="141758"/>
                    <a:pt x="770021" y="132348"/>
                  </a:cubicBezTo>
                  <a:cubicBezTo>
                    <a:pt x="787246" y="117583"/>
                    <a:pt x="818148" y="84221"/>
                    <a:pt x="818148" y="84221"/>
                  </a:cubicBezTo>
                  <a:cubicBezTo>
                    <a:pt x="830179" y="88232"/>
                    <a:pt x="844339" y="88330"/>
                    <a:pt x="854242" y="96253"/>
                  </a:cubicBezTo>
                  <a:cubicBezTo>
                    <a:pt x="882979" y="119243"/>
                    <a:pt x="875805" y="139378"/>
                    <a:pt x="890337" y="168442"/>
                  </a:cubicBezTo>
                  <a:cubicBezTo>
                    <a:pt x="936986" y="261741"/>
                    <a:pt x="896188" y="149903"/>
                    <a:pt x="926432" y="240632"/>
                  </a:cubicBezTo>
                  <a:cubicBezTo>
                    <a:pt x="946485" y="236621"/>
                    <a:pt x="967442" y="235780"/>
                    <a:pt x="986590" y="228600"/>
                  </a:cubicBezTo>
                  <a:cubicBezTo>
                    <a:pt x="1021439" y="215531"/>
                    <a:pt x="1020840" y="201200"/>
                    <a:pt x="1046748" y="180474"/>
                  </a:cubicBezTo>
                  <a:cubicBezTo>
                    <a:pt x="1122637" y="119763"/>
                    <a:pt x="1048803" y="190449"/>
                    <a:pt x="1106906" y="132348"/>
                  </a:cubicBezTo>
                  <a:cubicBezTo>
                    <a:pt x="1222966" y="155559"/>
                    <a:pt x="1120545" y="127135"/>
                    <a:pt x="1203158" y="168442"/>
                  </a:cubicBezTo>
                  <a:cubicBezTo>
                    <a:pt x="1214502" y="174114"/>
                    <a:pt x="1239253" y="180474"/>
                    <a:pt x="1239253" y="180474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01437" y="4735641"/>
            <a:ext cx="2171700" cy="495300"/>
            <a:chOff x="2803358" y="2066875"/>
            <a:chExt cx="2171700" cy="495300"/>
          </a:xfrm>
        </p:grpSpPr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3184358" y="2320875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>
              <a:off x="3844758" y="2308175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2803358" y="20668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594058" y="21049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152942" y="2259379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424947" y="226674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86812" y="4770744"/>
            <a:ext cx="2171700" cy="495300"/>
            <a:chOff x="2803358" y="2066875"/>
            <a:chExt cx="2171700" cy="495300"/>
          </a:xfrm>
        </p:grpSpPr>
        <p:sp>
          <p:nvSpPr>
            <p:cNvPr id="77" name="Line 4"/>
            <p:cNvSpPr>
              <a:spLocks noChangeShapeType="1"/>
            </p:cNvSpPr>
            <p:nvPr/>
          </p:nvSpPr>
          <p:spPr bwMode="auto">
            <a:xfrm>
              <a:off x="3184358" y="2320875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"/>
            <p:cNvSpPr>
              <a:spLocks noChangeShapeType="1"/>
            </p:cNvSpPr>
            <p:nvPr/>
          </p:nvSpPr>
          <p:spPr bwMode="auto">
            <a:xfrm>
              <a:off x="3844758" y="233223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2803358" y="20668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4594058" y="21049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875395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DSPs?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part of the course DSP = Digital Signal Process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 DSP is a CPU that is used in signal processing applications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Why do we need a DSP? Why not use a </a:t>
            </a:r>
            <a:r>
              <a:rPr lang="en-US" i="1" dirty="0"/>
              <a:t>regular</a:t>
            </a:r>
            <a:r>
              <a:rPr lang="en-US" dirty="0"/>
              <a:t> CPU?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DSPs are optimized for DSP, and thus :</a:t>
            </a:r>
          </a:p>
          <a:p>
            <a:pPr defTabSz="463550">
              <a:spcBef>
                <a:spcPts val="1200"/>
              </a:spcBef>
            </a:pPr>
            <a:r>
              <a:rPr lang="en-US" dirty="0"/>
              <a:t>DSPs are physically small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several millimeters as compared to several centimeters</a:t>
            </a:r>
          </a:p>
          <a:p>
            <a:pPr>
              <a:spcBef>
                <a:spcPts val="1200"/>
              </a:spcBef>
            </a:pPr>
            <a:r>
              <a:rPr lang="en-US" dirty="0"/>
              <a:t>DSPs are much more energy efficient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 DSP may consumes milliwatts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as compared to standard CPUs tens of watts or more</a:t>
            </a:r>
          </a:p>
          <a:p>
            <a:pPr defTabSz="463550">
              <a:spcBef>
                <a:spcPts val="1200"/>
              </a:spcBef>
            </a:pPr>
            <a:r>
              <a:rPr lang="en-US" dirty="0"/>
              <a:t>DSPs are less expensive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 DSP may cost several dollars or less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as compared to a CPUs 10s – 100s of dollars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100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9180905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DSPs are not the only species of special CPUs</a:t>
            </a:r>
          </a:p>
          <a:p>
            <a:pPr>
              <a:spcBef>
                <a:spcPts val="1200"/>
              </a:spcBef>
            </a:pPr>
            <a:r>
              <a:rPr lang="en-US" dirty="0"/>
              <a:t>Array Processors specialize in matrix multiplication</a:t>
            </a:r>
          </a:p>
          <a:p>
            <a:pPr>
              <a:spcBef>
                <a:spcPts val="1200"/>
              </a:spcBef>
            </a:pPr>
            <a:r>
              <a:rPr lang="en-US" dirty="0"/>
              <a:t>FFT chips compute FFT even faster than DSPs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by parallelizing the butterflies (up to a given size)</a:t>
            </a:r>
          </a:p>
          <a:p>
            <a:pPr>
              <a:spcBef>
                <a:spcPts val="1200"/>
              </a:spcBef>
            </a:pPr>
            <a:r>
              <a:rPr lang="en-US" dirty="0"/>
              <a:t>Systolic Arrays have arrays of simple processors to perform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matrix operations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convolutions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image processing</a:t>
            </a:r>
          </a:p>
          <a:p>
            <a:pPr>
              <a:spcBef>
                <a:spcPts val="1200"/>
              </a:spcBef>
            </a:pPr>
            <a:r>
              <a:rPr lang="en-US" dirty="0"/>
              <a:t>Graphics Processing Units were designed for graphics displays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are now used for many parallelizable</a:t>
            </a:r>
            <a:r>
              <a:rPr lang="en-US" b="1" dirty="0"/>
              <a:t> </a:t>
            </a:r>
            <a:r>
              <a:rPr lang="en-US" dirty="0"/>
              <a:t>tasks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such as deep learning</a:t>
            </a:r>
          </a:p>
          <a:p>
            <a:pPr marL="400050">
              <a:spcBef>
                <a:spcPts val="1200"/>
              </a:spcBef>
            </a:pPr>
            <a:r>
              <a:rPr lang="en-US" dirty="0"/>
              <a:t>AI processors, to accelerate neutral network training</a:t>
            </a:r>
          </a:p>
          <a:p>
            <a:pPr marL="400050">
              <a:spcBef>
                <a:spcPts val="1200"/>
              </a:spcBef>
            </a:pPr>
            <a:r>
              <a:rPr lang="en-US" dirty="0"/>
              <a:t>Network processors are optimal for packet forwarding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08312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636C-E818-44C9-BA3A-EEF2EC9306A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102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DSP Processors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090613"/>
            <a:ext cx="8750300" cy="542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have seen that the Multiply and Accumulate (MAC) operation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is very prevalent in DSP computation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computation of energy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MA filters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AR filters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correlation of two signals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DFT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A Digital Signal Processor (DSP) is a CPU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	that can compute MACs very efficiently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In fact, a DSP </a:t>
            </a:r>
            <a:r>
              <a:rPr lang="en-US" altLang="en-US" dirty="0"/>
              <a:t>computes each individual MAC in </a:t>
            </a:r>
            <a:r>
              <a:rPr lang="en-US" altLang="en-US" b="1" dirty="0"/>
              <a:t>1 </a:t>
            </a:r>
            <a:r>
              <a:rPr lang="en-US" altLang="en-US" b="1" i="1" dirty="0"/>
              <a:t>CPU clock cycle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Thus an L coefficient MA takes (about) L clock cycles in a DSP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/>
              <a:t>	and to perform it in real-time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		L must be less than the sample interval (time between 2 inputs)</a:t>
            </a:r>
          </a:p>
        </p:txBody>
      </p:sp>
    </p:spTree>
    <p:extLst>
      <p:ext uri="{BB962C8B-B14F-4D97-AF65-F5344CB8AC3E}">
        <p14:creationId xmlns:p14="http://schemas.microsoft.com/office/powerpoint/2010/main" val="1760024032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076063" cy="479901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The term architecture in CS originated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when IBM designed a series of computers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desired to use the same (assembly) code on all of them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Like in buildings, architecture means the overall design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without quantitative details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A DSP is a CPU with a specific architecture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designed to be efficient in computation of MACs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idea is to remove all architectural elements not needed for MACs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(e.g., cache memory) in order to keep size and power minimal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and add new architectural elements that support MACs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We will start with a simple generic CPU architecture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see what elements we need to  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897873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636C-E818-44C9-BA3A-EEF2EC9306A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simple CPU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090613"/>
            <a:ext cx="8750300" cy="5422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will assume a simplistic model of CPU architecture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the CPU is driven by a crystal (clock)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faster CPUs can use higher frequency clocks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the CPU connects to external memory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over a bus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dirty="0"/>
              <a:t>the CPU has an ALU with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the usual arithmetic operations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dirty="0"/>
              <a:t>the CPU has registers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which are internal memory locations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	upon which the ALU can operate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</p:txBody>
      </p:sp>
      <p:grpSp>
        <p:nvGrpSpPr>
          <p:cNvPr id="72709" name="Group 24"/>
          <p:cNvGrpSpPr>
            <a:grpSpLocks/>
          </p:cNvGrpSpPr>
          <p:nvPr/>
        </p:nvGrpSpPr>
        <p:grpSpPr bwMode="auto">
          <a:xfrm>
            <a:off x="4483100" y="2349500"/>
            <a:ext cx="4254500" cy="2393950"/>
            <a:chOff x="1952" y="2624"/>
            <a:chExt cx="2680" cy="1508"/>
          </a:xfrm>
        </p:grpSpPr>
        <p:sp>
          <p:nvSpPr>
            <p:cNvPr id="72722" name="Line 18"/>
            <p:cNvSpPr>
              <a:spLocks noChangeShapeType="1"/>
            </p:cNvSpPr>
            <p:nvPr/>
          </p:nvSpPr>
          <p:spPr bwMode="auto">
            <a:xfrm>
              <a:off x="2104" y="310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23" name="Text Box 4"/>
            <p:cNvSpPr txBox="1">
              <a:spLocks noChangeArrowheads="1"/>
            </p:cNvSpPr>
            <p:nvPr/>
          </p:nvSpPr>
          <p:spPr bwMode="auto">
            <a:xfrm>
              <a:off x="2848" y="2624"/>
              <a:ext cx="808" cy="9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en-US" altLang="en-US" sz="2800" b="0" dirty="0"/>
            </a:p>
            <a:p>
              <a:pPr algn="ctr" eaLnBrk="1" hangingPunct="1">
                <a:spcBef>
                  <a:spcPct val="10000"/>
                </a:spcBef>
              </a:pPr>
              <a:r>
                <a:rPr lang="en-US" altLang="en-US" sz="2800" b="0" dirty="0"/>
                <a:t>CPU</a:t>
              </a:r>
            </a:p>
            <a:p>
              <a:pPr algn="ctr" eaLnBrk="1" hangingPunct="1">
                <a:spcBef>
                  <a:spcPct val="10000"/>
                </a:spcBef>
              </a:pPr>
              <a:endParaRPr lang="en-US" altLang="en-US" sz="2800" b="0" dirty="0"/>
            </a:p>
          </p:txBody>
        </p:sp>
        <p:sp>
          <p:nvSpPr>
            <p:cNvPr id="72724" name="Text Box 5"/>
            <p:cNvSpPr txBox="1">
              <a:spLocks noChangeArrowheads="1"/>
            </p:cNvSpPr>
            <p:nvPr/>
          </p:nvSpPr>
          <p:spPr bwMode="auto">
            <a:xfrm>
              <a:off x="2424" y="3864"/>
              <a:ext cx="632" cy="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XTAL</a:t>
              </a:r>
            </a:p>
          </p:txBody>
        </p:sp>
        <p:sp>
          <p:nvSpPr>
            <p:cNvPr id="72725" name="Line 6"/>
            <p:cNvSpPr>
              <a:spLocks noChangeShapeType="1"/>
            </p:cNvSpPr>
            <p:nvPr/>
          </p:nvSpPr>
          <p:spPr bwMode="auto">
            <a:xfrm>
              <a:off x="3056" y="4000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26" name="Line 7"/>
            <p:cNvSpPr>
              <a:spLocks noChangeShapeType="1"/>
            </p:cNvSpPr>
            <p:nvPr/>
          </p:nvSpPr>
          <p:spPr bwMode="auto">
            <a:xfrm flipV="1">
              <a:off x="3256" y="3576"/>
              <a:ext cx="0" cy="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27" name="Line 8"/>
            <p:cNvSpPr>
              <a:spLocks noChangeShapeType="1"/>
            </p:cNvSpPr>
            <p:nvPr/>
          </p:nvSpPr>
          <p:spPr bwMode="auto">
            <a:xfrm>
              <a:off x="3312" y="4000"/>
              <a:ext cx="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28" name="Rectangle 9"/>
            <p:cNvSpPr>
              <a:spLocks noChangeArrowheads="1"/>
            </p:cNvSpPr>
            <p:nvPr/>
          </p:nvSpPr>
          <p:spPr bwMode="auto">
            <a:xfrm>
              <a:off x="340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29" name="Rectangle 10"/>
            <p:cNvSpPr>
              <a:spLocks noChangeArrowheads="1"/>
            </p:cNvSpPr>
            <p:nvPr/>
          </p:nvSpPr>
          <p:spPr bwMode="auto">
            <a:xfrm>
              <a:off x="352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0" name="Rectangle 12"/>
            <p:cNvSpPr>
              <a:spLocks noChangeArrowheads="1"/>
            </p:cNvSpPr>
            <p:nvPr/>
          </p:nvSpPr>
          <p:spPr bwMode="auto">
            <a:xfrm>
              <a:off x="364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1" name="Rectangle 13"/>
            <p:cNvSpPr>
              <a:spLocks noChangeArrowheads="1"/>
            </p:cNvSpPr>
            <p:nvPr/>
          </p:nvSpPr>
          <p:spPr bwMode="auto">
            <a:xfrm>
              <a:off x="376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2" name="Rectangle 14"/>
            <p:cNvSpPr>
              <a:spLocks noChangeArrowheads="1"/>
            </p:cNvSpPr>
            <p:nvPr/>
          </p:nvSpPr>
          <p:spPr bwMode="auto">
            <a:xfrm>
              <a:off x="388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3" name="Rectangle 15"/>
            <p:cNvSpPr>
              <a:spLocks noChangeArrowheads="1"/>
            </p:cNvSpPr>
            <p:nvPr/>
          </p:nvSpPr>
          <p:spPr bwMode="auto">
            <a:xfrm>
              <a:off x="400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4" name="Rectangle 16"/>
            <p:cNvSpPr>
              <a:spLocks noChangeArrowheads="1"/>
            </p:cNvSpPr>
            <p:nvPr/>
          </p:nvSpPr>
          <p:spPr bwMode="auto">
            <a:xfrm>
              <a:off x="4120" y="3840"/>
              <a:ext cx="56" cy="16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35" name="Text Box 17"/>
            <p:cNvSpPr txBox="1">
              <a:spLocks noChangeArrowheads="1"/>
            </p:cNvSpPr>
            <p:nvPr/>
          </p:nvSpPr>
          <p:spPr bwMode="auto">
            <a:xfrm>
              <a:off x="4280" y="3880"/>
              <a:ext cx="1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0" dirty="0"/>
                <a:t>t</a:t>
              </a:r>
            </a:p>
          </p:txBody>
        </p:sp>
        <p:sp>
          <p:nvSpPr>
            <p:cNvPr id="72736" name="Line 20"/>
            <p:cNvSpPr>
              <a:spLocks noChangeShapeType="1"/>
            </p:cNvSpPr>
            <p:nvPr/>
          </p:nvSpPr>
          <p:spPr bwMode="auto">
            <a:xfrm>
              <a:off x="2432" y="3096"/>
              <a:ext cx="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37" name="Line 21"/>
            <p:cNvSpPr>
              <a:spLocks noChangeShapeType="1"/>
            </p:cNvSpPr>
            <p:nvPr/>
          </p:nvSpPr>
          <p:spPr bwMode="auto">
            <a:xfrm>
              <a:off x="3944" y="3096"/>
              <a:ext cx="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38" name="Text Box 22"/>
            <p:cNvSpPr txBox="1">
              <a:spLocks noChangeArrowheads="1"/>
            </p:cNvSpPr>
            <p:nvPr/>
          </p:nvSpPr>
          <p:spPr bwMode="auto">
            <a:xfrm>
              <a:off x="1952" y="2976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/>
                <a:t>x</a:t>
              </a:r>
            </a:p>
          </p:txBody>
        </p:sp>
        <p:sp>
          <p:nvSpPr>
            <p:cNvPr id="72739" name="Text Box 23"/>
            <p:cNvSpPr txBox="1">
              <a:spLocks noChangeArrowheads="1"/>
            </p:cNvSpPr>
            <p:nvPr/>
          </p:nvSpPr>
          <p:spPr bwMode="auto">
            <a:xfrm>
              <a:off x="4448" y="2968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/>
                <a:t>y</a:t>
              </a:r>
            </a:p>
          </p:txBody>
        </p:sp>
      </p:grpSp>
      <p:grpSp>
        <p:nvGrpSpPr>
          <p:cNvPr id="72710" name="Group 39"/>
          <p:cNvGrpSpPr>
            <a:grpSpLocks/>
          </p:cNvGrpSpPr>
          <p:nvPr/>
        </p:nvGrpSpPr>
        <p:grpSpPr bwMode="auto">
          <a:xfrm>
            <a:off x="5473700" y="4914900"/>
            <a:ext cx="3479800" cy="1790700"/>
            <a:chOff x="3448" y="3096"/>
            <a:chExt cx="2192" cy="1128"/>
          </a:xfrm>
        </p:grpSpPr>
        <p:sp>
          <p:nvSpPr>
            <p:cNvPr id="72711" name="Rectangle 25"/>
            <p:cNvSpPr>
              <a:spLocks noChangeArrowheads="1"/>
            </p:cNvSpPr>
            <p:nvPr/>
          </p:nvSpPr>
          <p:spPr bwMode="auto">
            <a:xfrm>
              <a:off x="3448" y="3096"/>
              <a:ext cx="1008" cy="11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2712" name="Line 26"/>
            <p:cNvSpPr>
              <a:spLocks noChangeShapeType="1"/>
            </p:cNvSpPr>
            <p:nvPr/>
          </p:nvSpPr>
          <p:spPr bwMode="auto">
            <a:xfrm>
              <a:off x="4464" y="3560"/>
              <a:ext cx="5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13" name="Text Box 28"/>
            <p:cNvSpPr txBox="1">
              <a:spLocks noChangeArrowheads="1"/>
            </p:cNvSpPr>
            <p:nvPr/>
          </p:nvSpPr>
          <p:spPr bwMode="auto">
            <a:xfrm>
              <a:off x="4968" y="3432"/>
              <a:ext cx="67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72714" name="Text Box 29"/>
            <p:cNvSpPr txBox="1">
              <a:spLocks noChangeArrowheads="1"/>
            </p:cNvSpPr>
            <p:nvPr/>
          </p:nvSpPr>
          <p:spPr bwMode="auto">
            <a:xfrm>
              <a:off x="4552" y="3344"/>
              <a:ext cx="4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2715" name="Text Box 30"/>
            <p:cNvSpPr txBox="1">
              <a:spLocks noChangeArrowheads="1"/>
            </p:cNvSpPr>
            <p:nvPr/>
          </p:nvSpPr>
          <p:spPr bwMode="auto">
            <a:xfrm>
              <a:off x="3552" y="3184"/>
              <a:ext cx="760" cy="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 dirty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 dirty="0"/>
                <a:t>ADD, MULT, </a:t>
              </a:r>
              <a:r>
                <a:rPr lang="en-US" altLang="en-US" sz="1400" b="0" dirty="0" err="1"/>
                <a:t>etc</a:t>
              </a:r>
              <a:endParaRPr lang="en-US" altLang="en-US" sz="1400" b="0" dirty="0"/>
            </a:p>
          </p:txBody>
        </p:sp>
        <p:sp>
          <p:nvSpPr>
            <p:cNvPr id="72716" name="Text Box 31"/>
            <p:cNvSpPr txBox="1">
              <a:spLocks noChangeArrowheads="1"/>
            </p:cNvSpPr>
            <p:nvPr/>
          </p:nvSpPr>
          <p:spPr bwMode="auto">
            <a:xfrm>
              <a:off x="3528" y="3768"/>
              <a:ext cx="280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2717" name="Text Box 32"/>
            <p:cNvSpPr txBox="1">
              <a:spLocks noChangeArrowheads="1"/>
            </p:cNvSpPr>
            <p:nvPr/>
          </p:nvSpPr>
          <p:spPr bwMode="auto">
            <a:xfrm>
              <a:off x="3856" y="3768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  <p:sp>
          <p:nvSpPr>
            <p:cNvPr id="72718" name="Text Box 33"/>
            <p:cNvSpPr txBox="1">
              <a:spLocks noChangeArrowheads="1"/>
            </p:cNvSpPr>
            <p:nvPr/>
          </p:nvSpPr>
          <p:spPr bwMode="auto">
            <a:xfrm>
              <a:off x="3848" y="3624"/>
              <a:ext cx="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2719" name="Text Box 34"/>
            <p:cNvSpPr txBox="1">
              <a:spLocks noChangeArrowheads="1"/>
            </p:cNvSpPr>
            <p:nvPr/>
          </p:nvSpPr>
          <p:spPr bwMode="auto">
            <a:xfrm>
              <a:off x="4096" y="3768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2720" name="Text Box 35"/>
            <p:cNvSpPr txBox="1">
              <a:spLocks noChangeArrowheads="1"/>
            </p:cNvSpPr>
            <p:nvPr/>
          </p:nvSpPr>
          <p:spPr bwMode="auto">
            <a:xfrm>
              <a:off x="3856" y="3992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2721" name="Text Box 38"/>
            <p:cNvSpPr txBox="1">
              <a:spLocks noChangeArrowheads="1"/>
            </p:cNvSpPr>
            <p:nvPr/>
          </p:nvSpPr>
          <p:spPr bwMode="auto">
            <a:xfrm>
              <a:off x="4096" y="3992"/>
              <a:ext cx="216" cy="1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z</a:t>
              </a:r>
            </a:p>
          </p:txBody>
        </p:sp>
      </p:grp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XTAL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8" y="1487606"/>
            <a:ext cx="8212541" cy="4954137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All CPUs are driven by an oscillator (usually a piezoelectric crystal)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supplies periodic pulses </a:t>
            </a:r>
            <a:r>
              <a:rPr lang="en-US" sz="1800" dirty="0"/>
              <a:t>(we often say </a:t>
            </a:r>
            <a:r>
              <a:rPr lang="en-US" sz="1800" i="1" dirty="0"/>
              <a:t>clocks </a:t>
            </a:r>
            <a:r>
              <a:rPr lang="en-US" sz="1800" dirty="0"/>
              <a:t>or </a:t>
            </a:r>
            <a:r>
              <a:rPr lang="en-US" sz="1800" i="1" dirty="0"/>
              <a:t>cycles </a:t>
            </a:r>
            <a:r>
              <a:rPr lang="en-US" sz="1800" dirty="0"/>
              <a:t>or </a:t>
            </a:r>
            <a:r>
              <a:rPr lang="en-US" sz="1800" i="1" dirty="0"/>
              <a:t>ticks</a:t>
            </a:r>
            <a:r>
              <a:rPr lang="en-US" sz="1800" dirty="0"/>
              <a:t>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We quantify efficiency of an operation by the number of ticks it requires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CPUs are rated according to the maximum frequency of the crystal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So, a 3 GHz CPU can compute 3 times as fast as a 1 GHZ CPU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if it is fed by a 3 GHZ crystal </a:t>
            </a:r>
            <a:r>
              <a:rPr lang="en-US" sz="1800" dirty="0"/>
              <a:t>(but will be the same if fed by 1 GHz </a:t>
            </a:r>
            <a:r>
              <a:rPr lang="en-US" sz="1800" dirty="0" err="1"/>
              <a:t>xtal</a:t>
            </a:r>
            <a:r>
              <a:rPr lang="en-US" sz="1800" dirty="0"/>
              <a:t>!)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To increase yield, fabricated CPUs dies are tested for speed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	and the CPUs rated according to the speed attained</a:t>
            </a:r>
          </a:p>
          <a:p>
            <a:pPr marL="0" indent="0" defTabSz="463550">
              <a:buNone/>
            </a:pPr>
            <a:r>
              <a:rPr lang="en-US" dirty="0"/>
              <a:t>Modern CPUs use microcode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their op-codes do not directly translate into hardware operations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are actually subroutines in a lower level language 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Each individual microcode instruction takes place in on pulse time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Most op-codes require multiple microcode instructions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(e.g., the multiplication op-code might be </a:t>
            </a:r>
            <a:r>
              <a:rPr lang="en-US" dirty="0" err="1"/>
              <a:t>microcoded</a:t>
            </a:r>
            <a:r>
              <a:rPr lang="en-US" dirty="0"/>
              <a:t> Toom-Cook)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321159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registers?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30654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CPUs are classified based on the number of addresses in an op-code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3 address CPUs:  A1 = A2 </a:t>
            </a:r>
            <a:r>
              <a:rPr lang="en-US" sz="1800" b="1" dirty="0"/>
              <a:t>op</a:t>
            </a:r>
            <a:r>
              <a:rPr lang="en-US" sz="1800" dirty="0"/>
              <a:t> A3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2 address CPUs:  A1 = A1 </a:t>
            </a:r>
            <a:r>
              <a:rPr lang="en-US" sz="1800" b="1" dirty="0"/>
              <a:t>op</a:t>
            </a:r>
            <a:r>
              <a:rPr lang="en-US" sz="1800" dirty="0"/>
              <a:t> A2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0 address CPUs (stack machines):  </a:t>
            </a:r>
            <a:r>
              <a:rPr lang="en-US" sz="1800" b="1" dirty="0"/>
              <a:t>op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Early computers allowed arithmetic operations on memory locations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this severely limits memory space</a:t>
            </a:r>
          </a:p>
          <a:p>
            <a:pPr marL="0" indent="0" defTabSz="463550">
              <a:buNone/>
            </a:pPr>
            <a:r>
              <a:rPr lang="en-US" sz="1800" dirty="0"/>
              <a:t>So a full 3-address architecture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	needs an opcode that contains 3 addresses in memory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For example, a computer with 1 MB of memory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	requires 3*20bits = 60 bits just to specify memory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sz="1800" dirty="0"/>
              <a:t>		and more bits to describe the operation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alternative is to enable arithmetic only on registers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which are special memory locations internal to the CPU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So, if we have 16 registers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 a full 3-address architecture only requires 3*4=12 bits + operation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cost is the need to </a:t>
            </a:r>
            <a:r>
              <a:rPr lang="en-US" b="1" dirty="0"/>
              <a:t>load</a:t>
            </a:r>
            <a:r>
              <a:rPr lang="en-US" dirty="0"/>
              <a:t> from and </a:t>
            </a:r>
            <a:r>
              <a:rPr lang="en-US" b="1" dirty="0"/>
              <a:t>store</a:t>
            </a:r>
            <a:r>
              <a:rPr lang="en-US" dirty="0"/>
              <a:t> to external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135895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85245" cy="5188234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Not all registers are created equal!</a:t>
            </a:r>
          </a:p>
          <a:p>
            <a:pPr marL="0" indent="0" defTabSz="463550">
              <a:buNone/>
            </a:pPr>
            <a:r>
              <a:rPr lang="en-US" dirty="0"/>
              <a:t>In addition to general purpose registers all CPUs have special ones</a:t>
            </a:r>
          </a:p>
          <a:p>
            <a:pPr marL="0" indent="0" defTabSz="463550">
              <a:buNone/>
            </a:pPr>
            <a:r>
              <a:rPr lang="en-US" dirty="0"/>
              <a:t>There is one special register called the </a:t>
            </a:r>
            <a:r>
              <a:rPr lang="en-US" b="1" dirty="0"/>
              <a:t>P</a:t>
            </a:r>
            <a:r>
              <a:rPr lang="en-US" dirty="0"/>
              <a:t>rogram </a:t>
            </a:r>
            <a:r>
              <a:rPr lang="en-US" b="1" dirty="0"/>
              <a:t>C</a:t>
            </a:r>
            <a:r>
              <a:rPr lang="en-US" dirty="0"/>
              <a:t>ounter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always holds the address of the next op-code to be performed</a:t>
            </a:r>
          </a:p>
          <a:p>
            <a:pPr marL="0" indent="0" defTabSz="463550">
              <a:buNone/>
            </a:pPr>
            <a:r>
              <a:rPr lang="en-US" dirty="0"/>
              <a:t>It is auto-incremented each operation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can be overwritten by </a:t>
            </a:r>
            <a:r>
              <a:rPr lang="en-US" i="1" dirty="0" err="1"/>
              <a:t>goto</a:t>
            </a:r>
            <a:r>
              <a:rPr lang="en-US" dirty="0"/>
              <a:t> and </a:t>
            </a:r>
            <a:r>
              <a:rPr lang="en-US" i="1" dirty="0"/>
              <a:t>conditional</a:t>
            </a:r>
            <a:r>
              <a:rPr lang="en-US" dirty="0"/>
              <a:t> </a:t>
            </a:r>
            <a:r>
              <a:rPr lang="en-US" i="1" dirty="0"/>
              <a:t>branch</a:t>
            </a:r>
            <a:r>
              <a:rPr lang="en-US" dirty="0"/>
              <a:t> op-codes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In DSPs some registers are </a:t>
            </a:r>
            <a:r>
              <a:rPr lang="en-US" i="1" dirty="0"/>
              <a:t>accumulators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Accumulators hold larger numbers than regular registers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(e.g., a regular register may be 16 bits in length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an accumulator 24 bits – 8 </a:t>
            </a:r>
            <a:r>
              <a:rPr lang="en-US" i="1" dirty="0"/>
              <a:t>guard bits</a:t>
            </a:r>
            <a:r>
              <a:rPr lang="en-US" dirty="0"/>
              <a:t>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Accumulators are used for accumulating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need the longer length in order not to overflow!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Many CPUs have other special registers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such as stack pointers, loop counters, pointer registers,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76200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33B0-D54B-4EAF-84C7-A1ADEFC7497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High-level MAC loop</a:t>
            </a:r>
          </a:p>
        </p:txBody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3200" y="1405719"/>
            <a:ext cx="8674100" cy="5285594"/>
          </a:xfrm>
        </p:spPr>
        <p:txBody>
          <a:bodyPr/>
          <a:lstStyle/>
          <a:p>
            <a:pPr marL="419100" indent="-41910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en-US" dirty="0"/>
              <a:t>T</a:t>
            </a:r>
            <a:r>
              <a:rPr lang="en-US" altLang="en-US" sz="2000" dirty="0"/>
              <a:t>he basic </a:t>
            </a:r>
            <a:r>
              <a:rPr lang="en-US" altLang="en-US" sz="2000" i="1" dirty="0"/>
              <a:t>MAC loop </a:t>
            </a:r>
            <a:r>
              <a:rPr lang="en-US" altLang="en-US" sz="2000" dirty="0"/>
              <a:t>in high level languages is</a:t>
            </a:r>
          </a:p>
          <a:p>
            <a:pPr marL="419100" indent="-41910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/>
              <a:t>	(assuming that a and x are in static buffers)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initialize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 0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 over i from 1 to number of coefficients (L)</a:t>
            </a: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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*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1800" dirty="0">
                <a:cs typeface="Times New Roman" panose="02020603050405020304" pitchFamily="18" charset="0"/>
                <a:sym typeface="Symbol" panose="05050102010706020507" pitchFamily="18" charset="2"/>
              </a:rPr>
              <a:t>(j </a:t>
            </a:r>
            <a:r>
              <a:rPr lang="en-US" altLang="en-US" sz="1800" i="1" dirty="0">
                <a:cs typeface="Times New Roman" panose="02020603050405020304" pitchFamily="18" charset="0"/>
                <a:sym typeface="Symbol" panose="05050102010706020507" pitchFamily="18" charset="2"/>
              </a:rPr>
              <a:t>somehow</a:t>
            </a:r>
            <a:r>
              <a:rPr lang="en-US" altLang="en-US" sz="1800" dirty="0">
                <a:cs typeface="Times New Roman" panose="02020603050405020304" pitchFamily="18" charset="0"/>
                <a:sym typeface="Symbol" panose="05050102010706020507" pitchFamily="18" charset="2"/>
              </a:rPr>
              <a:t> related to i)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output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altLang="en-US" sz="18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18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dirty="0"/>
              <a:t>E</a:t>
            </a:r>
            <a:r>
              <a:rPr lang="en-US" altLang="en-US" sz="2000" dirty="0"/>
              <a:t>fficient low level programming always uses (read) pointers </a:t>
            </a:r>
          </a:p>
          <a:p>
            <a:pPr marL="0" indent="0" defTabSz="463550" eaLnBrk="1" hangingPunct="1">
              <a:spcBef>
                <a:spcPct val="10000"/>
              </a:spcBef>
              <a:buNone/>
            </a:pPr>
            <a:r>
              <a:rPr lang="en-US" altLang="en-US" dirty="0"/>
              <a:t>	since a</a:t>
            </a:r>
            <a:r>
              <a:rPr lang="en-US" altLang="en-US" sz="2000" dirty="0"/>
              <a:t>rray indexing requires </a:t>
            </a:r>
            <a:r>
              <a:rPr lang="en-US" altLang="en-US" dirty="0"/>
              <a:t>wasteful </a:t>
            </a:r>
            <a:r>
              <a:rPr lang="en-US" altLang="en-US" sz="2000" dirty="0"/>
              <a:t>offset calculations </a:t>
            </a:r>
          </a:p>
          <a:p>
            <a:pPr marL="0" indent="0" defTabSz="463550" eaLnBrk="1" hangingPunct="1">
              <a:spcBef>
                <a:spcPct val="10000"/>
              </a:spcBef>
              <a:buNone/>
            </a:pPr>
            <a:r>
              <a:rPr lang="en-US" altLang="en-US" dirty="0"/>
              <a:t>	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ADDR(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a[i]) = ADDR(a[0]) + i * word-length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/>
              <a:t>To</a:t>
            </a:r>
            <a:r>
              <a:rPr lang="en-US" altLang="en-US" sz="2000" dirty="0"/>
              <a:t> explicitly increment the pointers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ADDR(a[i+1]) = ADDR(a[i]) + word-length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672646" y="3439235"/>
            <a:ext cx="4447771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400" b="0" dirty="0">
                <a:latin typeface="+mn-lt"/>
              </a:rPr>
              <a:t>For </a:t>
            </a:r>
            <a:r>
              <a:rPr lang="en-US" altLang="en-US" sz="1400" b="0" i="1" dirty="0">
                <a:latin typeface="+mn-lt"/>
              </a:rPr>
              <a:t>energy</a:t>
            </a:r>
            <a:r>
              <a:rPr lang="en-US" altLang="en-US" sz="1400" b="0" dirty="0">
                <a:latin typeface="+mn-lt"/>
              </a:rPr>
              <a:t> and </a:t>
            </a:r>
            <a:r>
              <a:rPr lang="en-US" altLang="en-US" sz="1400" b="0" i="1" dirty="0">
                <a:latin typeface="+mn-lt"/>
              </a:rPr>
              <a:t>correlation</a:t>
            </a:r>
            <a:r>
              <a:rPr lang="en-US" altLang="en-US" sz="1400" b="0" dirty="0">
                <a:latin typeface="+mn-lt"/>
              </a:rPr>
              <a:t> i and j increase together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400" b="0" dirty="0">
                <a:latin typeface="+mn-lt"/>
              </a:rPr>
              <a:t>For </a:t>
            </a:r>
            <a:r>
              <a:rPr lang="en-US" altLang="en-US" sz="1400" b="0" i="1" dirty="0">
                <a:latin typeface="+mn-lt"/>
              </a:rPr>
              <a:t>convolution</a:t>
            </a:r>
            <a:r>
              <a:rPr lang="en-US" altLang="en-US" sz="1400" b="0" dirty="0">
                <a:latin typeface="+mn-lt"/>
              </a:rPr>
              <a:t> i increases and j decreases</a:t>
            </a:r>
            <a:endParaRPr lang="en-US" sz="3600" b="0" dirty="0"/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33B0-D54B-4EAF-84C7-A1ADEFC7497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Intermediate level MAC loop</a:t>
            </a:r>
          </a:p>
        </p:txBody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1194" y="1501255"/>
            <a:ext cx="8536106" cy="5190058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So, in some imaginary assembly level language</a:t>
            </a:r>
          </a:p>
          <a:p>
            <a:pPr marL="419100" indent="-419100" eaLnBrk="1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dirty="0"/>
              <a:t>	our MAC loop looks like this:</a:t>
            </a:r>
            <a:endParaRPr lang="en-US" altLang="en-US" sz="2000" dirty="0"/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clear y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set number-of-iterations to L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decrement number-of-iterations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number-of-iterations = 0 then terminate loop</a:t>
            </a: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a pointer</a:t>
            </a: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x pointer</a:t>
            </a:r>
          </a:p>
          <a:p>
            <a:pPr marL="1333500" lvl="2" indent="-419100" defTabSz="4572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multiply z  a * x 		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(3-address addressing)</a:t>
            </a:r>
          </a:p>
          <a:p>
            <a:pPr marL="1333500" lvl="2" indent="-419100" defTabSz="4572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increment y  y + z	 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(2-address addressing)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output y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6240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75563" y="6618288"/>
            <a:ext cx="1458912" cy="239712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What does this mean?</a:t>
            </a:r>
          </a:p>
        </p:txBody>
      </p: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373981" y="2710780"/>
            <a:ext cx="8291201" cy="3718595"/>
          </a:xfrm>
          <a:noFill/>
        </p:spPr>
        <p:txBody>
          <a:bodyPr/>
          <a:lstStyle/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sz="2000" dirty="0"/>
              <a:t>We can figure this out by naming the unlabeled point w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and breaking the graph down </a:t>
            </a:r>
            <a:r>
              <a:rPr lang="en-US" altLang="en-US" sz="2000" dirty="0"/>
              <a:t>into three parts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sz="2000" dirty="0"/>
              <a:t>So w = x and y = w = x and also z = w = x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WARNING! Do not think of this as electrical currents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	in which case y=x/2 and z=x/2 !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This graph is called the splitter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en-US" dirty="0">
                <a:solidFill>
                  <a:srgbClr val="7030A0"/>
                </a:solidFill>
              </a:rPr>
              <a:t>Note that the splitter always has 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7030A0"/>
                </a:solidFill>
              </a:rPr>
              <a:t>	1 signal going in and 2 signals coming out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48275" y="4263859"/>
            <a:ext cx="3146592" cy="1866900"/>
            <a:chOff x="5200650" y="4949659"/>
            <a:chExt cx="3146592" cy="1866900"/>
          </a:xfrm>
        </p:grpSpPr>
        <p:grpSp>
          <p:nvGrpSpPr>
            <p:cNvPr id="72" name="Group 28"/>
            <p:cNvGrpSpPr>
              <a:grpSpLocks/>
            </p:cNvGrpSpPr>
            <p:nvPr/>
          </p:nvGrpSpPr>
          <p:grpSpPr bwMode="auto">
            <a:xfrm>
              <a:off x="5200650" y="4949659"/>
              <a:ext cx="2298700" cy="1866900"/>
              <a:chOff x="1648" y="1440"/>
              <a:chExt cx="1448" cy="1176"/>
            </a:xfrm>
          </p:grpSpPr>
          <p:sp>
            <p:nvSpPr>
              <p:cNvPr id="73" name="Line 15"/>
              <p:cNvSpPr>
                <a:spLocks noChangeShapeType="1"/>
              </p:cNvSpPr>
              <p:nvPr/>
            </p:nvSpPr>
            <p:spPr bwMode="auto">
              <a:xfrm>
                <a:off x="1832" y="2016"/>
                <a:ext cx="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"/>
              <p:cNvSpPr>
                <a:spLocks noChangeShapeType="1"/>
              </p:cNvSpPr>
              <p:nvPr/>
            </p:nvSpPr>
            <p:spPr bwMode="auto">
              <a:xfrm>
                <a:off x="2160" y="2016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 Box 17"/>
              <p:cNvSpPr txBox="1">
                <a:spLocks noChangeArrowheads="1"/>
              </p:cNvSpPr>
              <p:nvPr/>
            </p:nvSpPr>
            <p:spPr bwMode="auto">
              <a:xfrm>
                <a:off x="1648" y="187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76" name="Line 19"/>
              <p:cNvSpPr>
                <a:spLocks noChangeShapeType="1"/>
              </p:cNvSpPr>
              <p:nvPr/>
            </p:nvSpPr>
            <p:spPr bwMode="auto">
              <a:xfrm flipV="1">
                <a:off x="2440" y="1600"/>
                <a:ext cx="416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0"/>
              <p:cNvSpPr>
                <a:spLocks noChangeShapeType="1"/>
              </p:cNvSpPr>
              <p:nvPr/>
            </p:nvSpPr>
            <p:spPr bwMode="auto">
              <a:xfrm>
                <a:off x="2440" y="2008"/>
                <a:ext cx="416" cy="4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1"/>
              <p:cNvSpPr>
                <a:spLocks noChangeShapeType="1"/>
              </p:cNvSpPr>
              <p:nvPr/>
            </p:nvSpPr>
            <p:spPr bwMode="auto">
              <a:xfrm flipV="1">
                <a:off x="2648" y="1760"/>
                <a:ext cx="56" cy="5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>
                <a:off x="2644" y="2201"/>
                <a:ext cx="68" cy="7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2856" y="232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/>
            </p:nvSpPr>
            <p:spPr bwMode="auto">
              <a:xfrm>
                <a:off x="2824" y="144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</a:p>
            </p:txBody>
          </p:sp>
        </p:grp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7356642" y="5389813"/>
              <a:ext cx="990600" cy="11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 = x  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2000" b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 = x</a:t>
              </a:r>
            </a:p>
          </p:txBody>
        </p:sp>
        <p:sp>
          <p:nvSpPr>
            <p:cNvPr id="83" name="Text Box 74"/>
            <p:cNvSpPr txBox="1">
              <a:spLocks noChangeArrowheads="1"/>
            </p:cNvSpPr>
            <p:nvPr/>
          </p:nvSpPr>
          <p:spPr bwMode="auto">
            <a:xfrm>
              <a:off x="5248442" y="6050213"/>
              <a:ext cx="14859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splitter =        tee connector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46854" y="823660"/>
            <a:ext cx="2344156" cy="1890964"/>
            <a:chOff x="3246854" y="1195135"/>
            <a:chExt cx="2344156" cy="1890964"/>
          </a:xfrm>
        </p:grpSpPr>
        <p:sp>
          <p:nvSpPr>
            <p:cNvPr id="56375" name="Line 15"/>
            <p:cNvSpPr>
              <a:spLocks noChangeShapeType="1"/>
            </p:cNvSpPr>
            <p:nvPr/>
          </p:nvSpPr>
          <p:spPr bwMode="auto">
            <a:xfrm>
              <a:off x="3575050" y="2133599"/>
              <a:ext cx="952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Line 16"/>
            <p:cNvSpPr>
              <a:spLocks noChangeShapeType="1"/>
            </p:cNvSpPr>
            <p:nvPr/>
          </p:nvSpPr>
          <p:spPr bwMode="auto">
            <a:xfrm>
              <a:off x="4095750" y="21335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17"/>
            <p:cNvSpPr txBox="1">
              <a:spLocks noChangeArrowheads="1"/>
            </p:cNvSpPr>
            <p:nvPr/>
          </p:nvSpPr>
          <p:spPr bwMode="auto">
            <a:xfrm>
              <a:off x="3246854" y="1868903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78" name="Line 19"/>
            <p:cNvSpPr>
              <a:spLocks noChangeShapeType="1"/>
            </p:cNvSpPr>
            <p:nvPr/>
          </p:nvSpPr>
          <p:spPr bwMode="auto">
            <a:xfrm flipV="1">
              <a:off x="4540250" y="1473199"/>
              <a:ext cx="660400" cy="66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Line 20"/>
            <p:cNvSpPr>
              <a:spLocks noChangeShapeType="1"/>
            </p:cNvSpPr>
            <p:nvPr/>
          </p:nvSpPr>
          <p:spPr bwMode="auto">
            <a:xfrm>
              <a:off x="4540250" y="2120899"/>
              <a:ext cx="660400" cy="66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Line 21"/>
            <p:cNvSpPr>
              <a:spLocks noChangeShapeType="1"/>
            </p:cNvSpPr>
            <p:nvPr/>
          </p:nvSpPr>
          <p:spPr bwMode="auto">
            <a:xfrm flipV="1">
              <a:off x="4806950" y="1714499"/>
              <a:ext cx="139700" cy="117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Line 22"/>
            <p:cNvSpPr>
              <a:spLocks noChangeShapeType="1"/>
            </p:cNvSpPr>
            <p:nvPr/>
          </p:nvSpPr>
          <p:spPr bwMode="auto">
            <a:xfrm>
              <a:off x="4806950" y="2422524"/>
              <a:ext cx="165100" cy="1174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Text Box 23"/>
            <p:cNvSpPr txBox="1">
              <a:spLocks noChangeArrowheads="1"/>
            </p:cNvSpPr>
            <p:nvPr/>
          </p:nvSpPr>
          <p:spPr bwMode="auto">
            <a:xfrm>
              <a:off x="5200650" y="2628899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56383" name="Text Box 24"/>
            <p:cNvSpPr txBox="1">
              <a:spLocks noChangeArrowheads="1"/>
            </p:cNvSpPr>
            <p:nvPr/>
          </p:nvSpPr>
          <p:spPr bwMode="auto">
            <a:xfrm>
              <a:off x="5210010" y="119513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467726" y="2066147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520239" y="2066147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5104731" y="142691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104730" y="2690536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0555" y="3432713"/>
            <a:ext cx="1683086" cy="464951"/>
            <a:chOff x="720555" y="4066880"/>
            <a:chExt cx="1683086" cy="464951"/>
          </a:xfrm>
        </p:grpSpPr>
        <p:sp>
          <p:nvSpPr>
            <p:cNvPr id="89" name="Line 15"/>
            <p:cNvSpPr>
              <a:spLocks noChangeShapeType="1"/>
            </p:cNvSpPr>
            <p:nvPr/>
          </p:nvSpPr>
          <p:spPr bwMode="auto">
            <a:xfrm>
              <a:off x="1048751" y="4331576"/>
              <a:ext cx="952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1569451" y="4331576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720555" y="406688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1941427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993940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17"/>
            <p:cNvSpPr txBox="1">
              <a:spLocks noChangeArrowheads="1"/>
            </p:cNvSpPr>
            <p:nvPr/>
          </p:nvSpPr>
          <p:spPr bwMode="auto">
            <a:xfrm>
              <a:off x="2022641" y="407463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66689" y="2129225"/>
            <a:ext cx="1803483" cy="1291429"/>
            <a:chOff x="6877050" y="2889185"/>
            <a:chExt cx="1803483" cy="1291429"/>
          </a:xfrm>
        </p:grpSpPr>
        <p:sp>
          <p:nvSpPr>
            <p:cNvPr id="106" name="Line 15"/>
            <p:cNvSpPr>
              <a:spLocks noChangeShapeType="1"/>
            </p:cNvSpPr>
            <p:nvPr/>
          </p:nvSpPr>
          <p:spPr bwMode="auto">
            <a:xfrm>
              <a:off x="7199958" y="3631633"/>
              <a:ext cx="6920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>
              <a:off x="7578271" y="3631633"/>
              <a:ext cx="64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17"/>
            <p:cNvSpPr txBox="1">
              <a:spLocks noChangeArrowheads="1"/>
            </p:cNvSpPr>
            <p:nvPr/>
          </p:nvSpPr>
          <p:spPr bwMode="auto">
            <a:xfrm>
              <a:off x="6877050" y="3404161"/>
              <a:ext cx="276814" cy="31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09" name="Line 19"/>
            <p:cNvSpPr>
              <a:spLocks noChangeShapeType="1"/>
            </p:cNvSpPr>
            <p:nvPr/>
          </p:nvSpPr>
          <p:spPr bwMode="auto">
            <a:xfrm flipV="1">
              <a:off x="7901222" y="3176689"/>
              <a:ext cx="479812" cy="454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20"/>
            <p:cNvSpPr>
              <a:spLocks noChangeShapeType="1"/>
            </p:cNvSpPr>
            <p:nvPr/>
          </p:nvSpPr>
          <p:spPr bwMode="auto">
            <a:xfrm>
              <a:off x="7901222" y="3622884"/>
              <a:ext cx="479812" cy="4549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 flipV="1">
              <a:off x="8094992" y="3342919"/>
              <a:ext cx="101499" cy="80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>
              <a:off x="8094992" y="3830671"/>
              <a:ext cx="119953" cy="809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8403719" y="3865653"/>
              <a:ext cx="276814" cy="31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114" name="Text Box 24"/>
            <p:cNvSpPr txBox="1">
              <a:spLocks noChangeArrowheads="1"/>
            </p:cNvSpPr>
            <p:nvPr/>
          </p:nvSpPr>
          <p:spPr bwMode="auto">
            <a:xfrm>
              <a:off x="8398729" y="2889185"/>
              <a:ext cx="276814" cy="31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848530" y="3585166"/>
              <a:ext cx="104413" cy="9293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160135" y="3585166"/>
              <a:ext cx="104413" cy="9293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8311344" y="3144802"/>
              <a:ext cx="104413" cy="9293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311343" y="4015302"/>
              <a:ext cx="104413" cy="9293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 Box 23"/>
            <p:cNvSpPr txBox="1">
              <a:spLocks noChangeArrowheads="1"/>
            </p:cNvSpPr>
            <p:nvPr/>
          </p:nvSpPr>
          <p:spPr bwMode="auto">
            <a:xfrm>
              <a:off x="7626523" y="3561468"/>
              <a:ext cx="2768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 rot="20577598">
            <a:off x="2525597" y="3440464"/>
            <a:ext cx="1743246" cy="464951"/>
            <a:chOff x="660395" y="4066880"/>
            <a:chExt cx="1743246" cy="464951"/>
          </a:xfrm>
        </p:grpSpPr>
        <p:sp>
          <p:nvSpPr>
            <p:cNvPr id="122" name="Line 15"/>
            <p:cNvSpPr>
              <a:spLocks noChangeShapeType="1"/>
            </p:cNvSpPr>
            <p:nvPr/>
          </p:nvSpPr>
          <p:spPr bwMode="auto">
            <a:xfrm>
              <a:off x="1048751" y="4331576"/>
              <a:ext cx="952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6"/>
            <p:cNvSpPr>
              <a:spLocks noChangeShapeType="1"/>
            </p:cNvSpPr>
            <p:nvPr/>
          </p:nvSpPr>
          <p:spPr bwMode="auto">
            <a:xfrm>
              <a:off x="1569451" y="4331576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Text Box 17"/>
            <p:cNvSpPr txBox="1">
              <a:spLocks noChangeArrowheads="1"/>
            </p:cNvSpPr>
            <p:nvPr/>
          </p:nvSpPr>
          <p:spPr bwMode="auto">
            <a:xfrm>
              <a:off x="660395" y="406688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1941427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993940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7"/>
            <p:cNvSpPr txBox="1">
              <a:spLocks noChangeArrowheads="1"/>
            </p:cNvSpPr>
            <p:nvPr/>
          </p:nvSpPr>
          <p:spPr bwMode="auto">
            <a:xfrm>
              <a:off x="2022641" y="407463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 rot="1247525">
            <a:off x="4426261" y="3424962"/>
            <a:ext cx="1743246" cy="464951"/>
            <a:chOff x="660395" y="4066880"/>
            <a:chExt cx="1743246" cy="464951"/>
          </a:xfrm>
        </p:grpSpPr>
        <p:sp>
          <p:nvSpPr>
            <p:cNvPr id="129" name="Line 15"/>
            <p:cNvSpPr>
              <a:spLocks noChangeShapeType="1"/>
            </p:cNvSpPr>
            <p:nvPr/>
          </p:nvSpPr>
          <p:spPr bwMode="auto">
            <a:xfrm>
              <a:off x="1048751" y="4331576"/>
              <a:ext cx="952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6"/>
            <p:cNvSpPr>
              <a:spLocks noChangeShapeType="1"/>
            </p:cNvSpPr>
            <p:nvPr/>
          </p:nvSpPr>
          <p:spPr bwMode="auto">
            <a:xfrm>
              <a:off x="1569451" y="4331576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17"/>
            <p:cNvSpPr txBox="1">
              <a:spLocks noChangeArrowheads="1"/>
            </p:cNvSpPr>
            <p:nvPr/>
          </p:nvSpPr>
          <p:spPr bwMode="auto">
            <a:xfrm>
              <a:off x="660395" y="406688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1941427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993940" y="42641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7"/>
            <p:cNvSpPr txBox="1">
              <a:spLocks noChangeArrowheads="1"/>
            </p:cNvSpPr>
            <p:nvPr/>
          </p:nvSpPr>
          <p:spPr bwMode="auto">
            <a:xfrm>
              <a:off x="2022641" y="407463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285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7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F4233B0-D54B-4EAF-84C7-A1ADEFC7497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Low level MAC loop</a:t>
            </a:r>
          </a:p>
        </p:txBody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1194" y="1501255"/>
            <a:ext cx="8536106" cy="5190058"/>
          </a:xfrm>
        </p:spPr>
        <p:txBody>
          <a:bodyPr/>
          <a:lstStyle/>
          <a:p>
            <a:pPr marL="419100" indent="-4191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dirty="0"/>
              <a:t>Now let’s use registers! (remember we have a, x, and y registers)</a:t>
            </a:r>
            <a:endParaRPr lang="en-US" altLang="en-US" sz="2000" dirty="0"/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clear y register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set number-of-iterations to L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decrement number-of-iterations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if number-of-iterations = 0 then terminate loop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a pointer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	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memory addressed by a into register a</a:t>
            </a: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x pointer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memory addressed by x into register x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multiply z  a * x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(register operation!)</a:t>
            </a:r>
          </a:p>
          <a:p>
            <a:pPr marL="1333500" lvl="2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increment y  y + z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(register operation!)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store y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43699740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487606"/>
            <a:ext cx="8516203" cy="46195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DSPs, like many CPUs, have a </a:t>
            </a:r>
            <a:r>
              <a:rPr lang="en-US" b="1" dirty="0"/>
              <a:t>zero-overhead loop</a:t>
            </a:r>
          </a:p>
          <a:p>
            <a:pPr marL="0" indent="0">
              <a:buNone/>
            </a:pPr>
            <a:r>
              <a:rPr lang="en-US" dirty="0"/>
              <a:t>This means that we can configure a special </a:t>
            </a:r>
            <a:r>
              <a:rPr lang="en-US" i="1" dirty="0"/>
              <a:t>loop counter </a:t>
            </a:r>
            <a:r>
              <a:rPr lang="en-US" dirty="0"/>
              <a:t>register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auto-decrements and is tested implicitly </a:t>
            </a:r>
          </a:p>
          <a:p>
            <a:pPr marL="419100" indent="-419100" eaLnBrk="1" hangingPunct="1"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loop over all times n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clear y register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loop number-of-iterations times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(zero overhead loop)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a pointer</a:t>
            </a:r>
          </a:p>
          <a:p>
            <a:pPr marL="0" indent="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	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memory addressed by a into register a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x pointer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memory addressed by x into register x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multiply z  a * x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(register operation!)</a:t>
            </a:r>
          </a:p>
          <a:p>
            <a:pPr marL="1333500" lvl="2" indent="-419100" eaLnBrk="1" hangingPunct="1">
              <a:spcBef>
                <a:spcPct val="10000"/>
              </a:spcBef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increment y  y + z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(register operation!)</a:t>
            </a:r>
          </a:p>
          <a:p>
            <a:pPr marL="876300" lvl="1" indent="-419100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store y</a:t>
            </a:r>
            <a:endParaRPr lang="en-US" altLang="en-US" sz="1800" dirty="0"/>
          </a:p>
          <a:p>
            <a:pPr marL="0" indent="0" defTabSz="463550">
              <a:buNone/>
            </a:pPr>
            <a:r>
              <a:rPr lang="en-US" dirty="0"/>
              <a:t>Why do we no longer care about the decrement and testing?</a:t>
            </a:r>
          </a:p>
          <a:p>
            <a:pPr marL="0" indent="0" defTabSz="463550">
              <a:buNone/>
            </a:pPr>
            <a:r>
              <a:rPr lang="en-US" dirty="0"/>
              <a:t>Since additional hardware (</a:t>
            </a:r>
            <a:r>
              <a:rPr lang="en-US" i="1" dirty="0"/>
              <a:t>silicon</a:t>
            </a:r>
            <a:r>
              <a:rPr lang="en-US" dirty="0"/>
              <a:t>) takes care of this task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i="1" dirty="0"/>
              <a:t>in parallel to </a:t>
            </a:r>
            <a:r>
              <a:rPr lang="en-US" dirty="0"/>
              <a:t>other operations!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86962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E89E028-1AC3-4431-AE18-36E2981843EB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Cycle counting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43013"/>
            <a:ext cx="8727440" cy="52451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/>
              <a:t>We still can’t count clock ticks</a:t>
            </a:r>
          </a:p>
          <a:p>
            <a:pPr marL="0" indent="0" defTabSz="46355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000" dirty="0"/>
              <a:t>	since really low level (hardware) operations</a:t>
            </a:r>
          </a:p>
          <a:p>
            <a:pPr marL="0" indent="0" defTabSz="463550" eaLnBrk="1" hangingPunct="1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dirty="0"/>
              <a:t>		</a:t>
            </a:r>
            <a:r>
              <a:rPr lang="en-US" altLang="en-US" sz="2000" dirty="0"/>
              <a:t>need to take the op-code fetch and decode into account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So the clocks operations </a:t>
            </a:r>
            <a:r>
              <a:rPr lang="en-US" altLang="en-US" sz="2000" i="1" dirty="0"/>
              <a:t>inside</a:t>
            </a:r>
            <a:r>
              <a:rPr lang="en-US" altLang="en-US" sz="2000" dirty="0"/>
              <a:t> the outer loop look something like this:	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a</a:t>
            </a:r>
            <a:r>
              <a:rPr lang="en-US" alt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(MULT)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(MULT)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MULT a*x with result in register z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(MULT really takes &gt;1 clock!)</a:t>
            </a: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(INC)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(INC)</a:t>
            </a:r>
          </a:p>
          <a:p>
            <a:pPr marL="419100" indent="-419100" eaLnBrk="1" hangingPunct="1">
              <a:spcBef>
                <a:spcPts val="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INC register y by contents of register z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So, it takes at least 10 cycles to perform each MAC using a </a:t>
            </a:r>
            <a:r>
              <a:rPr lang="en-US" altLang="en-US" sz="2000" b="1" i="1" dirty="0">
                <a:sym typeface="Symbol" panose="05050102010706020507" pitchFamily="18" charset="2"/>
              </a:rPr>
              <a:t>regular</a:t>
            </a:r>
            <a:r>
              <a:rPr lang="en-US" altLang="en-US" sz="2000" dirty="0">
                <a:sym typeface="Symbol" panose="05050102010706020507" pitchFamily="18" charset="2"/>
              </a:rPr>
              <a:t> CPU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Our mission (and we have decided to accept it!)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	is to reduce this to 1 clock cycle</a:t>
            </a:r>
            <a:r>
              <a:rPr lang="en-US" altLang="en-US" dirty="0">
                <a:sym typeface="Symbol" panose="05050102010706020507" pitchFamily="18" charset="2"/>
              </a:rPr>
              <a:t> by adding new silicon</a:t>
            </a:r>
            <a:endParaRPr lang="en-US" altLang="en-US" sz="2000" dirty="0">
              <a:sym typeface="Symbol" panose="05050102010706020507" pitchFamily="18" charset="2"/>
            </a:endParaRP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really isn’t right!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3140"/>
            <a:ext cx="7772400" cy="4523973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>
                <a:sym typeface="Symbol" panose="05050102010706020507" pitchFamily="18" charset="2"/>
              </a:rPr>
              <a:t>W</a:t>
            </a:r>
            <a:r>
              <a:rPr lang="en-US" altLang="en-US" dirty="0"/>
              <a:t>e ridiculously assumed each operation takes only 1 cycle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we know multiplication takes many more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addition frequently takes a few cycles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even fetch really requires at least 2 cycles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1 to send an address to external memory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1 to retrieve the value from the memory</a:t>
            </a:r>
          </a:p>
          <a:p>
            <a:pPr marL="57150" indent="0" eaLnBrk="1" hangingPunct="1">
              <a:spcBef>
                <a:spcPts val="1200"/>
              </a:spcBef>
              <a:buNone/>
            </a:pPr>
            <a:r>
              <a:rPr lang="en-US" altLang="en-US" dirty="0"/>
              <a:t>So we are radically underestimating </a:t>
            </a:r>
          </a:p>
          <a:p>
            <a:pPr marL="5715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the number of cycles a regular CPU needs</a:t>
            </a:r>
          </a:p>
          <a:p>
            <a:pPr marL="57150" indent="0" eaLnBrk="1" hangingPunct="1">
              <a:spcBef>
                <a:spcPts val="1200"/>
              </a:spcBef>
              <a:buNone/>
            </a:pPr>
            <a:r>
              <a:rPr lang="en-US" altLang="en-US" dirty="0"/>
              <a:t>But we don’t care since this will happen in any CPU</a:t>
            </a:r>
          </a:p>
          <a:p>
            <a:pPr marL="57150" indent="0" defTabSz="463550" eaLnBrk="1" hangingPunct="1">
              <a:spcBef>
                <a:spcPts val="0"/>
              </a:spcBef>
              <a:buNone/>
            </a:pPr>
            <a:r>
              <a:rPr lang="en-US" altLang="en-US" dirty="0"/>
              <a:t>	even a DSP!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165762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7DCAC4B-8CAA-4C78-AD2A-924487EA151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Step 1 - new </a:t>
            </a:r>
            <a:r>
              <a:rPr lang="en-US" dirty="0" err="1"/>
              <a:t>opcode</a:t>
            </a:r>
            <a:endParaRPr lang="en-US" dirty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16013"/>
            <a:ext cx="8483600" cy="55880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To build a DSP (a 1-cycle MAC CPU)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	we need to enhance the basic CPU with new hardware (silicon)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The easiest step is to define a new opcode called MAC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which is what Intel did in the </a:t>
            </a:r>
            <a:r>
              <a:rPr lang="en-US" altLang="en-US" i="1" dirty="0"/>
              <a:t>MMX extensions</a:t>
            </a:r>
            <a:endParaRPr lang="en-US" altLang="en-US" sz="2000" i="1" dirty="0"/>
          </a:p>
          <a:p>
            <a:pPr marL="419100" indent="-41910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buFont typeface="Wingdings" pitchFamily="2" charset="2"/>
              <a:buNone/>
            </a:pPr>
            <a:endParaRPr lang="en-US" altLang="en-US" dirty="0"/>
          </a:p>
          <a:p>
            <a:pPr marL="419100" indent="-419100"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The upgraded code now looks like this:</a:t>
            </a:r>
          </a:p>
          <a:p>
            <a:pPr marL="419100" indent="-419100" eaLnBrk="1" hangingPunct="1"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contents of a</a:t>
            </a:r>
            <a:r>
              <a:rPr lang="en-US" alt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contents of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However 7 &gt; 1, so this is still NOT a DSP 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6200" y="2552700"/>
            <a:ext cx="3746500" cy="1905000"/>
            <a:chOff x="5156200" y="2552700"/>
            <a:chExt cx="3746500" cy="1905000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5219700" y="2552700"/>
              <a:ext cx="1803400" cy="1905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782" name="Line 6"/>
            <p:cNvSpPr>
              <a:spLocks noChangeShapeType="1"/>
            </p:cNvSpPr>
            <p:nvPr/>
          </p:nvSpPr>
          <p:spPr bwMode="auto">
            <a:xfrm>
              <a:off x="7035800" y="32893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7835900" y="30861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7175500" y="29464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5346700" y="2641600"/>
              <a:ext cx="1346200" cy="631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ADD, MULT, MAC, etc</a:t>
              </a: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5308600" y="3505200"/>
              <a:ext cx="4445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6146800" y="40894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6146800" y="3860800"/>
              <a:ext cx="825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5789" name="Text Box 13"/>
            <p:cNvSpPr txBox="1">
              <a:spLocks noChangeArrowheads="1"/>
            </p:cNvSpPr>
            <p:nvPr/>
          </p:nvSpPr>
          <p:spPr bwMode="auto">
            <a:xfrm>
              <a:off x="6591300" y="40894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5790" name="Text Box 15"/>
            <p:cNvSpPr txBox="1">
              <a:spLocks noChangeArrowheads="1"/>
            </p:cNvSpPr>
            <p:nvPr/>
          </p:nvSpPr>
          <p:spPr bwMode="auto">
            <a:xfrm>
              <a:off x="5156200" y="3848100"/>
              <a:ext cx="1130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accumulator</a:t>
              </a:r>
            </a:p>
          </p:txBody>
        </p:sp>
        <p:sp>
          <p:nvSpPr>
            <p:cNvPr id="75791" name="Text Box 17"/>
            <p:cNvSpPr txBox="1">
              <a:spLocks noChangeArrowheads="1"/>
            </p:cNvSpPr>
            <p:nvPr/>
          </p:nvSpPr>
          <p:spPr bwMode="auto">
            <a:xfrm>
              <a:off x="5384800" y="40767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5792" name="Text Box 21"/>
            <p:cNvSpPr txBox="1">
              <a:spLocks noChangeArrowheads="1"/>
            </p:cNvSpPr>
            <p:nvPr/>
          </p:nvSpPr>
          <p:spPr bwMode="auto">
            <a:xfrm>
              <a:off x="6134100" y="3505200"/>
              <a:ext cx="3810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pa</a:t>
              </a:r>
            </a:p>
          </p:txBody>
        </p:sp>
        <p:sp>
          <p:nvSpPr>
            <p:cNvPr id="75793" name="Text Box 22"/>
            <p:cNvSpPr txBox="1">
              <a:spLocks noChangeArrowheads="1"/>
            </p:cNvSpPr>
            <p:nvPr/>
          </p:nvSpPr>
          <p:spPr bwMode="auto">
            <a:xfrm>
              <a:off x="6146800" y="3276600"/>
              <a:ext cx="952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p-registers</a:t>
              </a:r>
            </a:p>
          </p:txBody>
        </p:sp>
        <p:sp>
          <p:nvSpPr>
            <p:cNvPr id="75794" name="Text Box 23"/>
            <p:cNvSpPr txBox="1">
              <a:spLocks noChangeArrowheads="1"/>
            </p:cNvSpPr>
            <p:nvPr/>
          </p:nvSpPr>
          <p:spPr bwMode="auto">
            <a:xfrm>
              <a:off x="6578600" y="3505200"/>
              <a:ext cx="3937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6CB2E37-48A8-4A7E-A26E-BC4832BAA40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0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Step 2 - register arithmetic</a:t>
            </a:r>
          </a:p>
        </p:txBody>
      </p:sp>
      <p:sp>
        <p:nvSpPr>
          <p:cNvPr id="7680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03200" y="1077913"/>
            <a:ext cx="4584700" cy="35941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The two operations</a:t>
            </a:r>
          </a:p>
          <a:p>
            <a:pPr marL="419100" indent="-419100" eaLnBrk="1" hangingPunct="1"/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i="1" dirty="0"/>
              <a:t>could</a:t>
            </a:r>
            <a:r>
              <a:rPr lang="en-US" altLang="en-US" sz="2000" dirty="0"/>
              <a:t> be performed in parallel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but both are performed by the ALU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So we add pointer arithmetic units 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one for each </a:t>
            </a:r>
            <a:r>
              <a:rPr lang="en-US" altLang="en-US" sz="2000" i="1" dirty="0"/>
              <a:t>pointer register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Special sign || used in DSP assembler</a:t>
            </a:r>
          </a:p>
          <a:p>
            <a:pPr marL="876300" lvl="1" indent="-419100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to mean operations in parallel</a:t>
            </a:r>
          </a:p>
        </p:txBody>
      </p:sp>
      <p:sp>
        <p:nvSpPr>
          <p:cNvPr id="76818" name="Text Box 2075"/>
          <p:cNvSpPr txBox="1">
            <a:spLocks noChangeArrowheads="1"/>
          </p:cNvSpPr>
          <p:nvPr/>
        </p:nvSpPr>
        <p:spPr bwMode="auto">
          <a:xfrm>
            <a:off x="228600" y="4470400"/>
            <a:ext cx="7747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="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a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a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contents of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register 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However 6 &gt; 1, so this is still NOT a DSP 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0600" y="1663700"/>
            <a:ext cx="3860800" cy="2362200"/>
            <a:chOff x="4800600" y="1663700"/>
            <a:chExt cx="3860800" cy="2362200"/>
          </a:xfrm>
        </p:grpSpPr>
        <p:sp>
          <p:nvSpPr>
            <p:cNvPr id="76805" name="Rectangle 2053"/>
            <p:cNvSpPr>
              <a:spLocks noChangeArrowheads="1"/>
            </p:cNvSpPr>
            <p:nvPr/>
          </p:nvSpPr>
          <p:spPr bwMode="auto">
            <a:xfrm>
              <a:off x="4800600" y="1663700"/>
              <a:ext cx="1981200" cy="2362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06" name="Line 2054"/>
            <p:cNvSpPr>
              <a:spLocks noChangeShapeType="1"/>
            </p:cNvSpPr>
            <p:nvPr/>
          </p:nvSpPr>
          <p:spPr bwMode="auto">
            <a:xfrm>
              <a:off x="6794500" y="24003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Text Box 2055"/>
            <p:cNvSpPr txBox="1">
              <a:spLocks noChangeArrowheads="1"/>
            </p:cNvSpPr>
            <p:nvPr/>
          </p:nvSpPr>
          <p:spPr bwMode="auto">
            <a:xfrm>
              <a:off x="7594600" y="21971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memory</a:t>
              </a:r>
            </a:p>
          </p:txBody>
        </p:sp>
        <p:sp>
          <p:nvSpPr>
            <p:cNvPr id="76808" name="Text Box 2056"/>
            <p:cNvSpPr txBox="1">
              <a:spLocks noChangeArrowheads="1"/>
            </p:cNvSpPr>
            <p:nvPr/>
          </p:nvSpPr>
          <p:spPr bwMode="auto">
            <a:xfrm>
              <a:off x="6934200" y="20574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6809" name="Text Box 2057"/>
            <p:cNvSpPr txBox="1">
              <a:spLocks noChangeArrowheads="1"/>
            </p:cNvSpPr>
            <p:nvPr/>
          </p:nvSpPr>
          <p:spPr bwMode="auto">
            <a:xfrm>
              <a:off x="5105400" y="1752600"/>
              <a:ext cx="1346200" cy="631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ADD, MULT, MAC, etc</a:t>
              </a:r>
            </a:p>
          </p:txBody>
        </p:sp>
        <p:sp>
          <p:nvSpPr>
            <p:cNvPr id="76810" name="Text Box 2058"/>
            <p:cNvSpPr txBox="1">
              <a:spLocks noChangeArrowheads="1"/>
            </p:cNvSpPr>
            <p:nvPr/>
          </p:nvSpPr>
          <p:spPr bwMode="auto">
            <a:xfrm>
              <a:off x="4876800" y="2616200"/>
              <a:ext cx="4445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6811" name="Text Box 2062"/>
            <p:cNvSpPr txBox="1">
              <a:spLocks noChangeArrowheads="1"/>
            </p:cNvSpPr>
            <p:nvPr/>
          </p:nvSpPr>
          <p:spPr bwMode="auto">
            <a:xfrm>
              <a:off x="4813300" y="3289300"/>
              <a:ext cx="1130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accumulator</a:t>
              </a:r>
            </a:p>
          </p:txBody>
        </p:sp>
        <p:sp>
          <p:nvSpPr>
            <p:cNvPr id="76812" name="Text Box 2063"/>
            <p:cNvSpPr txBox="1">
              <a:spLocks noChangeArrowheads="1"/>
            </p:cNvSpPr>
            <p:nvPr/>
          </p:nvSpPr>
          <p:spPr bwMode="auto">
            <a:xfrm>
              <a:off x="4953000" y="35687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6813" name="Line 2066"/>
            <p:cNvSpPr>
              <a:spLocks noChangeShapeType="1"/>
            </p:cNvSpPr>
            <p:nvPr/>
          </p:nvSpPr>
          <p:spPr bwMode="auto">
            <a:xfrm flipV="1">
              <a:off x="6083300" y="29337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Line 2067"/>
            <p:cNvSpPr>
              <a:spLocks noChangeShapeType="1"/>
            </p:cNvSpPr>
            <p:nvPr/>
          </p:nvSpPr>
          <p:spPr bwMode="auto">
            <a:xfrm flipV="1">
              <a:off x="6527800" y="29337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Rectangle 2065"/>
            <p:cNvSpPr>
              <a:spLocks noChangeArrowheads="1"/>
            </p:cNvSpPr>
            <p:nvPr/>
          </p:nvSpPr>
          <p:spPr bwMode="auto">
            <a:xfrm>
              <a:off x="6464300" y="30226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6" name="Rectangle 2064"/>
            <p:cNvSpPr>
              <a:spLocks noChangeArrowheads="1"/>
            </p:cNvSpPr>
            <p:nvPr/>
          </p:nvSpPr>
          <p:spPr bwMode="auto">
            <a:xfrm>
              <a:off x="6019800" y="30226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17" name="Text Box 2069"/>
            <p:cNvSpPr txBox="1">
              <a:spLocks noChangeArrowheads="1"/>
            </p:cNvSpPr>
            <p:nvPr/>
          </p:nvSpPr>
          <p:spPr bwMode="auto">
            <a:xfrm>
              <a:off x="5283200" y="2971800"/>
              <a:ext cx="812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INC/DEC</a:t>
              </a:r>
            </a:p>
          </p:txBody>
        </p:sp>
        <p:sp>
          <p:nvSpPr>
            <p:cNvPr id="76819" name="Text Box 2077"/>
            <p:cNvSpPr txBox="1">
              <a:spLocks noChangeArrowheads="1"/>
            </p:cNvSpPr>
            <p:nvPr/>
          </p:nvSpPr>
          <p:spPr bwMode="auto">
            <a:xfrm>
              <a:off x="6032500" y="35560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6820" name="Text Box 2078"/>
            <p:cNvSpPr txBox="1">
              <a:spLocks noChangeArrowheads="1"/>
            </p:cNvSpPr>
            <p:nvPr/>
          </p:nvSpPr>
          <p:spPr bwMode="auto">
            <a:xfrm>
              <a:off x="5943600" y="3289300"/>
              <a:ext cx="825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6821" name="Text Box 2079"/>
            <p:cNvSpPr txBox="1">
              <a:spLocks noChangeArrowheads="1"/>
            </p:cNvSpPr>
            <p:nvPr/>
          </p:nvSpPr>
          <p:spPr bwMode="auto">
            <a:xfrm>
              <a:off x="6400800" y="35560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z</a:t>
              </a:r>
            </a:p>
          </p:txBody>
        </p:sp>
        <p:sp>
          <p:nvSpPr>
            <p:cNvPr id="76822" name="Text Box 2080"/>
            <p:cNvSpPr txBox="1">
              <a:spLocks noChangeArrowheads="1"/>
            </p:cNvSpPr>
            <p:nvPr/>
          </p:nvSpPr>
          <p:spPr bwMode="auto">
            <a:xfrm>
              <a:off x="5892800" y="2616200"/>
              <a:ext cx="3810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pa</a:t>
              </a:r>
            </a:p>
          </p:txBody>
        </p:sp>
        <p:sp>
          <p:nvSpPr>
            <p:cNvPr id="76823" name="Text Box 2081"/>
            <p:cNvSpPr txBox="1">
              <a:spLocks noChangeArrowheads="1"/>
            </p:cNvSpPr>
            <p:nvPr/>
          </p:nvSpPr>
          <p:spPr bwMode="auto">
            <a:xfrm>
              <a:off x="5905500" y="2374900"/>
              <a:ext cx="952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p-registers</a:t>
              </a:r>
            </a:p>
          </p:txBody>
        </p:sp>
        <p:sp>
          <p:nvSpPr>
            <p:cNvPr id="76824" name="Text Box 2082"/>
            <p:cNvSpPr txBox="1">
              <a:spLocks noChangeArrowheads="1"/>
            </p:cNvSpPr>
            <p:nvPr/>
          </p:nvSpPr>
          <p:spPr bwMode="auto">
            <a:xfrm>
              <a:off x="6337300" y="2616200"/>
              <a:ext cx="3937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px</a:t>
              </a:r>
            </a:p>
          </p:txBody>
        </p:sp>
        <p:sp>
          <p:nvSpPr>
            <p:cNvPr id="76825" name="Text Box 2077"/>
            <p:cNvSpPr txBox="1">
              <a:spLocks noChangeArrowheads="1"/>
            </p:cNvSpPr>
            <p:nvPr/>
          </p:nvSpPr>
          <p:spPr bwMode="auto">
            <a:xfrm>
              <a:off x="5664200" y="35560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430DB6A-4D9A-4ED0-BAAE-38C4F65BFC3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Step 3 - memory banks and buses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255713"/>
            <a:ext cx="7975600" cy="4940300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We would like to perform the </a:t>
            </a:r>
            <a:r>
              <a:rPr lang="en-US" altLang="en-US" sz="2000" b="1" dirty="0"/>
              <a:t>load</a:t>
            </a:r>
            <a:r>
              <a:rPr lang="en-US" altLang="en-US" sz="2000" dirty="0"/>
              <a:t>s in parallel</a:t>
            </a:r>
          </a:p>
          <a:p>
            <a:pPr marL="876300" lvl="1" indent="-419100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but we can't since they both have to go over the same bus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2000" dirty="0"/>
              <a:t>So we add another bus</a:t>
            </a:r>
          </a:p>
          <a:p>
            <a:pPr marL="876300" lvl="1" indent="-419100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and segment into </a:t>
            </a:r>
            <a:r>
              <a:rPr lang="en-US" altLang="en-US" sz="2000" i="1" dirty="0"/>
              <a:t>memory banks</a:t>
            </a:r>
          </a:p>
          <a:p>
            <a:pPr marL="876300" lvl="1" indent="-419100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/>
              <a:t>so that there </a:t>
            </a:r>
            <a:r>
              <a:rPr lang="en-US" altLang="en-US" dirty="0"/>
              <a:t>is </a:t>
            </a:r>
            <a:r>
              <a:rPr lang="en-US" altLang="en-US" sz="2000" dirty="0"/>
              <a:t>no contention !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sz="1800" dirty="0"/>
              <a:t>There </a:t>
            </a:r>
            <a:r>
              <a:rPr lang="en-US" altLang="en-US" sz="1800" b="1" i="1" dirty="0"/>
              <a:t>is</a:t>
            </a:r>
            <a:r>
              <a:rPr lang="en-US" altLang="en-US" sz="1800" dirty="0"/>
              <a:t> </a:t>
            </a:r>
            <a:r>
              <a:rPr lang="en-US" altLang="en-US" sz="1800" i="1" dirty="0"/>
              <a:t>dual-port memory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800" dirty="0"/>
              <a:t>	but it has an </a:t>
            </a:r>
            <a:r>
              <a:rPr lang="en-US" altLang="en-US" sz="1800" i="1" dirty="0"/>
              <a:t>arbitrator</a:t>
            </a:r>
            <a:r>
              <a:rPr lang="en-US" altLang="en-US" sz="1800" dirty="0"/>
              <a:t> which adds delay</a:t>
            </a: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/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19100" indent="-419100" eaLnBrk="1" hangingPunct="1">
              <a:lnSpc>
                <a:spcPct val="80000"/>
              </a:lnSpc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a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x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Fetch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Decode operation (MAC)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SzPct val="100000"/>
              <a:buFont typeface="Wingdings" pitchFamily="2" charset="2"/>
              <a:buAutoNum type="arabicPeriod"/>
            </a:pP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marL="419100" indent="-419100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7030A0"/>
                </a:solidFill>
                <a:sym typeface="Symbol" panose="05050102010706020507" pitchFamily="18" charset="2"/>
              </a:rPr>
              <a:t>However 5 &gt; 1, so this is still NOT a DSP !</a:t>
            </a:r>
            <a:endParaRPr lang="en-US" altLang="en-US" sz="2000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08600" y="2082800"/>
            <a:ext cx="3721100" cy="2298700"/>
            <a:chOff x="5308600" y="2082800"/>
            <a:chExt cx="3721100" cy="2298700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5346700" y="2082800"/>
              <a:ext cx="1803400" cy="22987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830" name="Line 6"/>
            <p:cNvSpPr>
              <a:spLocks noChangeShapeType="1"/>
            </p:cNvSpPr>
            <p:nvPr/>
          </p:nvSpPr>
          <p:spPr bwMode="auto">
            <a:xfrm>
              <a:off x="7162800" y="29210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7962900" y="27178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bank 1</a:t>
              </a:r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7302500" y="25781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5473700" y="2171700"/>
              <a:ext cx="1346200" cy="631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ADD, MULT, MAC, etc</a:t>
              </a:r>
            </a:p>
          </p:txBody>
        </p:sp>
        <p:sp>
          <p:nvSpPr>
            <p:cNvPr id="77834" name="Line 21"/>
            <p:cNvSpPr>
              <a:spLocks noChangeShapeType="1"/>
            </p:cNvSpPr>
            <p:nvPr/>
          </p:nvSpPr>
          <p:spPr bwMode="auto">
            <a:xfrm>
              <a:off x="7150100" y="36703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Text Box 22"/>
            <p:cNvSpPr txBox="1">
              <a:spLocks noChangeArrowheads="1"/>
            </p:cNvSpPr>
            <p:nvPr/>
          </p:nvSpPr>
          <p:spPr bwMode="auto">
            <a:xfrm>
              <a:off x="7950200" y="34671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bank 2</a:t>
              </a:r>
            </a:p>
          </p:txBody>
        </p:sp>
        <p:sp>
          <p:nvSpPr>
            <p:cNvPr id="77836" name="Text Box 23"/>
            <p:cNvSpPr txBox="1">
              <a:spLocks noChangeArrowheads="1"/>
            </p:cNvSpPr>
            <p:nvPr/>
          </p:nvSpPr>
          <p:spPr bwMode="auto">
            <a:xfrm>
              <a:off x="7289800" y="33274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7837" name="Text Box 25"/>
            <p:cNvSpPr txBox="1">
              <a:spLocks noChangeArrowheads="1"/>
            </p:cNvSpPr>
            <p:nvPr/>
          </p:nvSpPr>
          <p:spPr bwMode="auto">
            <a:xfrm>
              <a:off x="5397500" y="3060700"/>
              <a:ext cx="4445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7838" name="Text Box 26"/>
            <p:cNvSpPr txBox="1">
              <a:spLocks noChangeArrowheads="1"/>
            </p:cNvSpPr>
            <p:nvPr/>
          </p:nvSpPr>
          <p:spPr bwMode="auto">
            <a:xfrm>
              <a:off x="5308600" y="3733800"/>
              <a:ext cx="1130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accumulator</a:t>
              </a:r>
            </a:p>
          </p:txBody>
        </p:sp>
        <p:sp>
          <p:nvSpPr>
            <p:cNvPr id="77839" name="Text Box 27"/>
            <p:cNvSpPr txBox="1">
              <a:spLocks noChangeArrowheads="1"/>
            </p:cNvSpPr>
            <p:nvPr/>
          </p:nvSpPr>
          <p:spPr bwMode="auto">
            <a:xfrm>
              <a:off x="5473700" y="40132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7840" name="Line 28"/>
            <p:cNvSpPr>
              <a:spLocks noChangeShapeType="1"/>
            </p:cNvSpPr>
            <p:nvPr/>
          </p:nvSpPr>
          <p:spPr bwMode="auto">
            <a:xfrm flipV="1">
              <a:off x="6413500" y="3378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1" name="Line 29"/>
            <p:cNvSpPr>
              <a:spLocks noChangeShapeType="1"/>
            </p:cNvSpPr>
            <p:nvPr/>
          </p:nvSpPr>
          <p:spPr bwMode="auto">
            <a:xfrm flipV="1">
              <a:off x="6858000" y="3378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2" name="Rectangle 30"/>
            <p:cNvSpPr>
              <a:spLocks noChangeArrowheads="1"/>
            </p:cNvSpPr>
            <p:nvPr/>
          </p:nvSpPr>
          <p:spPr bwMode="auto">
            <a:xfrm>
              <a:off x="6794500" y="34671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843" name="Rectangle 31"/>
            <p:cNvSpPr>
              <a:spLocks noChangeArrowheads="1"/>
            </p:cNvSpPr>
            <p:nvPr/>
          </p:nvSpPr>
          <p:spPr bwMode="auto">
            <a:xfrm>
              <a:off x="6350000" y="34671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844" name="Text Box 32"/>
            <p:cNvSpPr txBox="1">
              <a:spLocks noChangeArrowheads="1"/>
            </p:cNvSpPr>
            <p:nvPr/>
          </p:nvSpPr>
          <p:spPr bwMode="auto">
            <a:xfrm>
              <a:off x="5613400" y="3416300"/>
              <a:ext cx="812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INC/DEC</a:t>
              </a:r>
            </a:p>
          </p:txBody>
        </p:sp>
        <p:sp>
          <p:nvSpPr>
            <p:cNvPr id="77845" name="Text Box 33"/>
            <p:cNvSpPr txBox="1">
              <a:spLocks noChangeArrowheads="1"/>
            </p:cNvSpPr>
            <p:nvPr/>
          </p:nvSpPr>
          <p:spPr bwMode="auto">
            <a:xfrm>
              <a:off x="6273800" y="40005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  <p:sp>
          <p:nvSpPr>
            <p:cNvPr id="77846" name="Text Box 34"/>
            <p:cNvSpPr txBox="1">
              <a:spLocks noChangeArrowheads="1"/>
            </p:cNvSpPr>
            <p:nvPr/>
          </p:nvSpPr>
          <p:spPr bwMode="auto">
            <a:xfrm>
              <a:off x="6273800" y="3733800"/>
              <a:ext cx="825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7847" name="Text Box 35"/>
            <p:cNvSpPr txBox="1">
              <a:spLocks noChangeArrowheads="1"/>
            </p:cNvSpPr>
            <p:nvPr/>
          </p:nvSpPr>
          <p:spPr bwMode="auto">
            <a:xfrm>
              <a:off x="6718300" y="40005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7848" name="Text Box 36"/>
            <p:cNvSpPr txBox="1">
              <a:spLocks noChangeArrowheads="1"/>
            </p:cNvSpPr>
            <p:nvPr/>
          </p:nvSpPr>
          <p:spPr bwMode="auto">
            <a:xfrm>
              <a:off x="6223000" y="3060700"/>
              <a:ext cx="3810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pa</a:t>
              </a:r>
            </a:p>
          </p:txBody>
        </p:sp>
        <p:sp>
          <p:nvSpPr>
            <p:cNvPr id="77849" name="Text Box 37"/>
            <p:cNvSpPr txBox="1">
              <a:spLocks noChangeArrowheads="1"/>
            </p:cNvSpPr>
            <p:nvPr/>
          </p:nvSpPr>
          <p:spPr bwMode="auto">
            <a:xfrm>
              <a:off x="6235700" y="2819400"/>
              <a:ext cx="952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p-registers</a:t>
              </a:r>
            </a:p>
          </p:txBody>
        </p:sp>
        <p:sp>
          <p:nvSpPr>
            <p:cNvPr id="77850" name="Text Box 38"/>
            <p:cNvSpPr txBox="1">
              <a:spLocks noChangeArrowheads="1"/>
            </p:cNvSpPr>
            <p:nvPr/>
          </p:nvSpPr>
          <p:spPr bwMode="auto">
            <a:xfrm>
              <a:off x="6667500" y="3060700"/>
              <a:ext cx="3937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487607"/>
            <a:ext cx="8270543" cy="4230806"/>
          </a:xfrm>
        </p:spPr>
        <p:txBody>
          <a:bodyPr/>
          <a:lstStyle/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One of the first digital computers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was the </a:t>
            </a:r>
            <a:r>
              <a:rPr lang="en-US" b="1" dirty="0"/>
              <a:t>A</a:t>
            </a:r>
            <a:r>
              <a:rPr lang="en-US" dirty="0"/>
              <a:t>utomatic </a:t>
            </a:r>
            <a:r>
              <a:rPr lang="en-US" b="1" dirty="0"/>
              <a:t>S</a:t>
            </a:r>
            <a:r>
              <a:rPr lang="en-US" dirty="0"/>
              <a:t>equence </a:t>
            </a:r>
            <a:r>
              <a:rPr lang="en-US" b="1" dirty="0"/>
              <a:t>C</a:t>
            </a:r>
            <a:r>
              <a:rPr lang="en-US" dirty="0"/>
              <a:t>ontrolled </a:t>
            </a:r>
            <a:r>
              <a:rPr lang="en-US" b="1" dirty="0"/>
              <a:t>C</a:t>
            </a:r>
            <a:r>
              <a:rPr lang="en-US" dirty="0"/>
              <a:t>alculator (the Mark I)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that was designed in Harvard by Howard Aiken (and built by IBM)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employed &gt;750,000 electromechanical components</a:t>
            </a:r>
          </a:p>
          <a:p>
            <a:pPr marL="0" indent="0" defTabSz="463550">
              <a:buNone/>
            </a:pPr>
            <a:r>
              <a:rPr lang="en-US" dirty="0"/>
              <a:t>It was funded by the US Navy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later enhanced to become the Harvard Mark II, III, and IV</a:t>
            </a:r>
          </a:p>
          <a:p>
            <a:pPr marL="0" indent="0" defTabSz="463550">
              <a:buNone/>
            </a:pPr>
            <a:r>
              <a:rPr lang="en-US" dirty="0"/>
              <a:t>The Harvard computers were used by John von Neumann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for calculations related to the Manhattan project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and was programmed by Grace Hopper (the originator of the word </a:t>
            </a:r>
            <a:r>
              <a:rPr lang="en-US" i="1" dirty="0"/>
              <a:t>bug</a:t>
            </a:r>
            <a:r>
              <a:rPr lang="en-US" dirty="0"/>
              <a:t>)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overall architecture of the Harvard computers included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a central processing unit 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program memory (that is immutable during run-time)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data memory (that can be read and written during run-time)</a:t>
            </a:r>
          </a:p>
          <a:p>
            <a:pPr defTabSz="463550"/>
            <a:endParaRPr lang="en-US" dirty="0"/>
          </a:p>
          <a:p>
            <a:pPr defTabSz="4635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52257"/>
      </p:ext>
    </p:extLst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9" y="1308100"/>
            <a:ext cx="8284190" cy="51199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</a:t>
            </a:r>
            <a:r>
              <a:rPr lang="en-US" dirty="0"/>
              <a:t>lectronic </a:t>
            </a:r>
            <a:r>
              <a:rPr lang="en-US" b="1" dirty="0"/>
              <a:t>N</a:t>
            </a:r>
            <a:r>
              <a:rPr lang="en-US" dirty="0"/>
              <a:t>umerical </a:t>
            </a:r>
            <a:r>
              <a:rPr lang="en-US" b="1" dirty="0"/>
              <a:t>I</a:t>
            </a:r>
            <a:r>
              <a:rPr lang="en-US" dirty="0"/>
              <a:t>ntegrator and </a:t>
            </a:r>
            <a:r>
              <a:rPr lang="en-US" b="1" dirty="0"/>
              <a:t>C</a:t>
            </a:r>
            <a:r>
              <a:rPr lang="en-US" dirty="0"/>
              <a:t>omputer is often called the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0" indent="0" defTabSz="463550">
              <a:buNone/>
            </a:pPr>
            <a:r>
              <a:rPr lang="en-US" dirty="0"/>
              <a:t>	fully programmable, general-purpose, digital computer</a:t>
            </a:r>
          </a:p>
          <a:p>
            <a:pPr marL="0" indent="0" defTabSz="463550">
              <a:buNone/>
            </a:pPr>
            <a:r>
              <a:rPr lang="en-US" dirty="0"/>
              <a:t>It was designed by John </a:t>
            </a:r>
            <a:r>
              <a:rPr lang="en-US" dirty="0" err="1"/>
              <a:t>Mauchly</a:t>
            </a:r>
            <a:r>
              <a:rPr lang="en-US" dirty="0"/>
              <a:t> and J. </a:t>
            </a:r>
            <a:r>
              <a:rPr lang="en-US" dirty="0" err="1"/>
              <a:t>Presper</a:t>
            </a:r>
            <a:r>
              <a:rPr lang="en-US" dirty="0"/>
              <a:t> Eckert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at the University of Pennsylvania, funded by the US army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based on principles described in 1945 by John von Neumann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overall architecture of the ENIAC included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a central processing unit 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a single memory that holds both program op-codes and data</a:t>
            </a:r>
          </a:p>
          <a:p>
            <a:pPr marL="0" indent="0" defTabSz="463550">
              <a:buNone/>
            </a:pPr>
            <a:r>
              <a:rPr lang="en-US" dirty="0"/>
              <a:t>Von Neumann merged program and data memory not only to simplify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to enable changing the program during run-time (</a:t>
            </a:r>
            <a:r>
              <a:rPr lang="en-US" i="1" dirty="0"/>
              <a:t>learning</a:t>
            </a:r>
            <a:r>
              <a:rPr lang="en-US" dirty="0"/>
              <a:t>)</a:t>
            </a:r>
          </a:p>
          <a:p>
            <a:pPr marL="0" indent="0" defTabSz="463550">
              <a:buNone/>
            </a:pPr>
            <a:r>
              <a:rPr lang="en-US" dirty="0"/>
              <a:t>Turing, after reading von Neumann’s paper,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abstracted these principles into what is called the </a:t>
            </a:r>
            <a:r>
              <a:rPr lang="en-US" i="1" dirty="0"/>
              <a:t>Turing machine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von Neumann architecture is used in all modern computers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i="1" dirty="0"/>
              <a:t>	except DSPs!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8167"/>
      </p:ext>
    </p:extLst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DDC22CB-BB9B-489C-88B7-E76E7FFD781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Step 4 - Harvard architecture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460310"/>
            <a:ext cx="8496300" cy="326250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By adopting Harvard architecture with yet another bus to another memory</a:t>
            </a:r>
          </a:p>
          <a:p>
            <a:pPr defTabSz="46355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we needn't count fetch since it is performed in parallel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/>
              <a:t>We can remove the decode cycle as well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dirty="0"/>
              <a:t> (we’ll see why later)</a:t>
            </a:r>
          </a:p>
        </p:txBody>
      </p:sp>
      <p:sp>
        <p:nvSpPr>
          <p:cNvPr id="78864" name="Text Box 28"/>
          <p:cNvSpPr txBox="1">
            <a:spLocks noChangeArrowheads="1"/>
          </p:cNvSpPr>
          <p:nvPr/>
        </p:nvSpPr>
        <p:spPr bwMode="auto">
          <a:xfrm>
            <a:off x="304800" y="4870450"/>
            <a:ext cx="8382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Update pointer to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Update pointer to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endParaRPr lang="en-US" altLang="en-US" sz="2000" b="0" baseline="-250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a</a:t>
            </a:r>
            <a:r>
              <a:rPr lang="en-US" altLang="en-US" sz="2000" b="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a </a:t>
            </a:r>
            <a:r>
              <a:rPr lang="en-US" alt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|| 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LOAD </a:t>
            </a:r>
            <a:r>
              <a:rPr lang="en-US" altLang="en-US" sz="2000" b="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</a:t>
            </a:r>
            <a:r>
              <a:rPr lang="en-US" altLang="en-US" sz="2000" b="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into 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100000"/>
              <a:buFont typeface="Wingdings" panose="05000000000000000000" pitchFamily="2" charset="2"/>
              <a:buAutoNum type="arabicPeriod"/>
            </a:pPr>
            <a:r>
              <a:rPr lang="en-US" altLang="en-US" sz="2000" b="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MAC a*x with incremented to accumulator y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However 3 &gt; 1, so this is still NOT a DSP !</a:t>
            </a:r>
            <a:endParaRPr lang="en-US" altLang="en-US" b="0" dirty="0">
              <a:solidFill>
                <a:srgbClr val="7030A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06988" y="2363788"/>
            <a:ext cx="3771900" cy="2273300"/>
            <a:chOff x="5308600" y="2184400"/>
            <a:chExt cx="3771900" cy="2273300"/>
          </a:xfrm>
        </p:grpSpPr>
        <p:sp>
          <p:nvSpPr>
            <p:cNvPr id="78853" name="Rectangle 5"/>
            <p:cNvSpPr>
              <a:spLocks noChangeArrowheads="1"/>
            </p:cNvSpPr>
            <p:nvPr/>
          </p:nvSpPr>
          <p:spPr bwMode="auto">
            <a:xfrm>
              <a:off x="5397500" y="2184400"/>
              <a:ext cx="1803400" cy="2273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7213600" y="25654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8013700" y="23622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data 1</a:t>
              </a: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7353300" y="22225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5524500" y="2273300"/>
              <a:ext cx="1346200" cy="631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ALU with</a:t>
              </a:r>
            </a:p>
            <a:p>
              <a:pPr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 sz="1400" b="0"/>
                <a:t>ADD, MULT, MAC, etc</a:t>
              </a:r>
            </a:p>
          </p:txBody>
        </p:sp>
        <p:sp>
          <p:nvSpPr>
            <p:cNvPr id="78858" name="Line 21"/>
            <p:cNvSpPr>
              <a:spLocks noChangeShapeType="1"/>
            </p:cNvSpPr>
            <p:nvPr/>
          </p:nvSpPr>
          <p:spPr bwMode="auto">
            <a:xfrm>
              <a:off x="7200900" y="33147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Text Box 22"/>
            <p:cNvSpPr txBox="1">
              <a:spLocks noChangeArrowheads="1"/>
            </p:cNvSpPr>
            <p:nvPr/>
          </p:nvSpPr>
          <p:spPr bwMode="auto">
            <a:xfrm>
              <a:off x="8001000" y="31115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data 2</a:t>
              </a:r>
            </a:p>
          </p:txBody>
        </p:sp>
        <p:sp>
          <p:nvSpPr>
            <p:cNvPr id="78860" name="Text Box 23"/>
            <p:cNvSpPr txBox="1">
              <a:spLocks noChangeArrowheads="1"/>
            </p:cNvSpPr>
            <p:nvPr/>
          </p:nvSpPr>
          <p:spPr bwMode="auto">
            <a:xfrm>
              <a:off x="7340600" y="29718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8861" name="Line 24"/>
            <p:cNvSpPr>
              <a:spLocks noChangeShapeType="1"/>
            </p:cNvSpPr>
            <p:nvPr/>
          </p:nvSpPr>
          <p:spPr bwMode="auto">
            <a:xfrm>
              <a:off x="7213600" y="4038600"/>
              <a:ext cx="800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Text Box 25"/>
            <p:cNvSpPr txBox="1">
              <a:spLocks noChangeArrowheads="1"/>
            </p:cNvSpPr>
            <p:nvPr/>
          </p:nvSpPr>
          <p:spPr bwMode="auto">
            <a:xfrm>
              <a:off x="8001000" y="3848100"/>
              <a:ext cx="1066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program</a:t>
              </a:r>
            </a:p>
          </p:txBody>
        </p:sp>
        <p:sp>
          <p:nvSpPr>
            <p:cNvPr id="78863" name="Text Box 26"/>
            <p:cNvSpPr txBox="1">
              <a:spLocks noChangeArrowheads="1"/>
            </p:cNvSpPr>
            <p:nvPr/>
          </p:nvSpPr>
          <p:spPr bwMode="auto">
            <a:xfrm>
              <a:off x="7340600" y="3708400"/>
              <a:ext cx="723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latin typeface="Arial" panose="020B0604020202020204" pitchFamily="34" charset="0"/>
                  <a:cs typeface="Arial" panose="020B0604020202020204" pitchFamily="34" charset="0"/>
                </a:rPr>
                <a:t>bus</a:t>
              </a:r>
            </a:p>
          </p:txBody>
        </p:sp>
        <p:sp>
          <p:nvSpPr>
            <p:cNvPr id="78865" name="Text Box 29"/>
            <p:cNvSpPr txBox="1">
              <a:spLocks noChangeArrowheads="1"/>
            </p:cNvSpPr>
            <p:nvPr/>
          </p:nvSpPr>
          <p:spPr bwMode="auto">
            <a:xfrm>
              <a:off x="5461000" y="3124200"/>
              <a:ext cx="4445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PC</a:t>
              </a:r>
            </a:p>
          </p:txBody>
        </p:sp>
        <p:sp>
          <p:nvSpPr>
            <p:cNvPr id="78866" name="Text Box 30"/>
            <p:cNvSpPr txBox="1">
              <a:spLocks noChangeArrowheads="1"/>
            </p:cNvSpPr>
            <p:nvPr/>
          </p:nvSpPr>
          <p:spPr bwMode="auto">
            <a:xfrm>
              <a:off x="5308600" y="3797300"/>
              <a:ext cx="11303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accumulator</a:t>
              </a:r>
            </a:p>
          </p:txBody>
        </p:sp>
        <p:sp>
          <p:nvSpPr>
            <p:cNvPr id="78867" name="Text Box 31"/>
            <p:cNvSpPr txBox="1">
              <a:spLocks noChangeArrowheads="1"/>
            </p:cNvSpPr>
            <p:nvPr/>
          </p:nvSpPr>
          <p:spPr bwMode="auto">
            <a:xfrm>
              <a:off x="5524500" y="40767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y</a:t>
              </a:r>
            </a:p>
          </p:txBody>
        </p:sp>
        <p:sp>
          <p:nvSpPr>
            <p:cNvPr id="78868" name="Line 32"/>
            <p:cNvSpPr>
              <a:spLocks noChangeShapeType="1"/>
            </p:cNvSpPr>
            <p:nvPr/>
          </p:nvSpPr>
          <p:spPr bwMode="auto">
            <a:xfrm flipV="1">
              <a:off x="6413500" y="34417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33"/>
            <p:cNvSpPr>
              <a:spLocks noChangeShapeType="1"/>
            </p:cNvSpPr>
            <p:nvPr/>
          </p:nvSpPr>
          <p:spPr bwMode="auto">
            <a:xfrm flipV="1">
              <a:off x="6858000" y="34417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Rectangle 34"/>
            <p:cNvSpPr>
              <a:spLocks noChangeArrowheads="1"/>
            </p:cNvSpPr>
            <p:nvPr/>
          </p:nvSpPr>
          <p:spPr bwMode="auto">
            <a:xfrm>
              <a:off x="6794500" y="35306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1" name="Rectangle 35"/>
            <p:cNvSpPr>
              <a:spLocks noChangeArrowheads="1"/>
            </p:cNvSpPr>
            <p:nvPr/>
          </p:nvSpPr>
          <p:spPr bwMode="auto">
            <a:xfrm>
              <a:off x="6350000" y="3530600"/>
              <a:ext cx="127000" cy="1397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872" name="Text Box 36"/>
            <p:cNvSpPr txBox="1">
              <a:spLocks noChangeArrowheads="1"/>
            </p:cNvSpPr>
            <p:nvPr/>
          </p:nvSpPr>
          <p:spPr bwMode="auto">
            <a:xfrm>
              <a:off x="5613400" y="3479800"/>
              <a:ext cx="812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INC/DEC</a:t>
              </a:r>
            </a:p>
          </p:txBody>
        </p:sp>
        <p:sp>
          <p:nvSpPr>
            <p:cNvPr id="78873" name="Text Box 37"/>
            <p:cNvSpPr txBox="1">
              <a:spLocks noChangeArrowheads="1"/>
            </p:cNvSpPr>
            <p:nvPr/>
          </p:nvSpPr>
          <p:spPr bwMode="auto">
            <a:xfrm>
              <a:off x="6273800" y="40640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a</a:t>
              </a:r>
            </a:p>
          </p:txBody>
        </p:sp>
        <p:sp>
          <p:nvSpPr>
            <p:cNvPr id="78874" name="Text Box 38"/>
            <p:cNvSpPr txBox="1">
              <a:spLocks noChangeArrowheads="1"/>
            </p:cNvSpPr>
            <p:nvPr/>
          </p:nvSpPr>
          <p:spPr bwMode="auto">
            <a:xfrm>
              <a:off x="6273800" y="3797300"/>
              <a:ext cx="825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78875" name="Text Box 39"/>
            <p:cNvSpPr txBox="1">
              <a:spLocks noChangeArrowheads="1"/>
            </p:cNvSpPr>
            <p:nvPr/>
          </p:nvSpPr>
          <p:spPr bwMode="auto">
            <a:xfrm>
              <a:off x="6718300" y="4064000"/>
              <a:ext cx="3429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0"/>
                <a:t>x</a:t>
              </a:r>
            </a:p>
          </p:txBody>
        </p:sp>
        <p:sp>
          <p:nvSpPr>
            <p:cNvPr id="78876" name="Text Box 40"/>
            <p:cNvSpPr txBox="1">
              <a:spLocks noChangeArrowheads="1"/>
            </p:cNvSpPr>
            <p:nvPr/>
          </p:nvSpPr>
          <p:spPr bwMode="auto">
            <a:xfrm>
              <a:off x="6223000" y="3124200"/>
              <a:ext cx="3810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pa</a:t>
              </a:r>
            </a:p>
          </p:txBody>
        </p:sp>
        <p:sp>
          <p:nvSpPr>
            <p:cNvPr id="78877" name="Text Box 41"/>
            <p:cNvSpPr txBox="1">
              <a:spLocks noChangeArrowheads="1"/>
            </p:cNvSpPr>
            <p:nvPr/>
          </p:nvSpPr>
          <p:spPr bwMode="auto">
            <a:xfrm>
              <a:off x="6235700" y="2882900"/>
              <a:ext cx="952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>
                  <a:latin typeface="Arial" panose="020B0604020202020204" pitchFamily="34" charset="0"/>
                  <a:cs typeface="Arial" panose="020B0604020202020204" pitchFamily="34" charset="0"/>
                </a:rPr>
                <a:t>p-registers</a:t>
              </a:r>
            </a:p>
          </p:txBody>
        </p:sp>
        <p:sp>
          <p:nvSpPr>
            <p:cNvPr id="78878" name="Text Box 42"/>
            <p:cNvSpPr txBox="1">
              <a:spLocks noChangeArrowheads="1"/>
            </p:cNvSpPr>
            <p:nvPr/>
          </p:nvSpPr>
          <p:spPr bwMode="auto">
            <a:xfrm>
              <a:off x="6667500" y="3124200"/>
              <a:ext cx="393700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0"/>
                <a:t>px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Gain</a:t>
            </a:r>
          </a:p>
        </p:txBody>
      </p: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292769" y="1192213"/>
            <a:ext cx="8722895" cy="4787482"/>
          </a:xfrm>
          <a:noFill/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The simplest signal processing is the gain y = g x (</a:t>
            </a:r>
            <a:r>
              <a:rPr lang="en-US" altLang="en-US" dirty="0"/>
              <a:t>Ɐ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n= -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</a:t>
            </a:r>
            <a:r>
              <a:rPr lang="en-US" altLang="en-US" dirty="0"/>
              <a:t>  </a:t>
            </a:r>
            <a:r>
              <a:rPr lang="en-US" altLang="en-US" dirty="0" err="1"/>
              <a:t>y</a:t>
            </a:r>
            <a:r>
              <a:rPr lang="en-US" altLang="en-US" b="1" baseline="-25000" dirty="0" err="1"/>
              <a:t>n</a:t>
            </a:r>
            <a:r>
              <a:rPr lang="en-US" altLang="en-US" dirty="0"/>
              <a:t> = g </a:t>
            </a:r>
            <a:r>
              <a:rPr lang="en-US" altLang="en-US" dirty="0" err="1"/>
              <a:t>x</a:t>
            </a:r>
            <a:r>
              <a:rPr lang="en-US" altLang="en-US" b="1" baseline="-25000" dirty="0" err="1"/>
              <a:t>n</a:t>
            </a:r>
            <a:r>
              <a:rPr lang="en-US" altLang="en-US" sz="2000" dirty="0"/>
              <a:t>)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/>
              <a:t>We draw this by putting the letter </a:t>
            </a:r>
            <a:r>
              <a:rPr lang="en-US" altLang="en-US" b="1" dirty="0"/>
              <a:t>g</a:t>
            </a:r>
            <a:r>
              <a:rPr lang="en-US" altLang="en-US" dirty="0"/>
              <a:t> next to the arrow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sz="2000" dirty="0"/>
              <a:t>Note that </a:t>
            </a:r>
            <a:r>
              <a:rPr lang="en-US" altLang="en-US" sz="1600" dirty="0"/>
              <a:t>(for g ≠1) </a:t>
            </a:r>
            <a:r>
              <a:rPr lang="en-US" altLang="en-US" dirty="0"/>
              <a:t>this </a:t>
            </a:r>
            <a:r>
              <a:rPr lang="en-US" altLang="en-US" sz="2000" dirty="0"/>
              <a:t>is very different from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sz="2000" dirty="0"/>
              <a:t>but the same as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Be careful! 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>
                <a:solidFill>
                  <a:srgbClr val="7030A0"/>
                </a:solidFill>
              </a:rPr>
              <a:t>A letter near a point tells you the signal’s name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	but a letter near an arrow represents a gain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36800" y="1830975"/>
            <a:ext cx="3403600" cy="895353"/>
            <a:chOff x="2336800" y="1830975"/>
            <a:chExt cx="3403600" cy="895353"/>
          </a:xfrm>
        </p:grpSpPr>
        <p:sp>
          <p:nvSpPr>
            <p:cNvPr id="56384" name="Line 9"/>
            <p:cNvSpPr>
              <a:spLocks noChangeShapeType="1"/>
            </p:cNvSpPr>
            <p:nvPr/>
          </p:nvSpPr>
          <p:spPr bwMode="auto">
            <a:xfrm>
              <a:off x="2717800" y="2275478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Line 10"/>
            <p:cNvSpPr>
              <a:spLocks noChangeShapeType="1"/>
            </p:cNvSpPr>
            <p:nvPr/>
          </p:nvSpPr>
          <p:spPr bwMode="auto">
            <a:xfrm>
              <a:off x="3378200" y="2262778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Text Box 11"/>
            <p:cNvSpPr txBox="1">
              <a:spLocks noChangeArrowheads="1"/>
            </p:cNvSpPr>
            <p:nvPr/>
          </p:nvSpPr>
          <p:spPr bwMode="auto">
            <a:xfrm>
              <a:off x="2336800" y="202147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87" name="Text Box 12"/>
            <p:cNvSpPr txBox="1">
              <a:spLocks noChangeArrowheads="1"/>
            </p:cNvSpPr>
            <p:nvPr/>
          </p:nvSpPr>
          <p:spPr bwMode="auto">
            <a:xfrm>
              <a:off x="4127500" y="205957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6327" name="Text Box 13"/>
            <p:cNvSpPr txBox="1">
              <a:spLocks noChangeArrowheads="1"/>
            </p:cNvSpPr>
            <p:nvPr/>
          </p:nvSpPr>
          <p:spPr bwMode="auto">
            <a:xfrm>
              <a:off x="3003550" y="1830975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56328" name="Text Box 14"/>
            <p:cNvSpPr txBox="1">
              <a:spLocks noChangeArrowheads="1"/>
            </p:cNvSpPr>
            <p:nvPr/>
          </p:nvSpPr>
          <p:spPr bwMode="auto">
            <a:xfrm>
              <a:off x="4597400" y="2059578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 = g x</a:t>
              </a:r>
            </a:p>
          </p:txBody>
        </p:sp>
        <p:sp>
          <p:nvSpPr>
            <p:cNvPr id="56342" name="Text Box 78"/>
            <p:cNvSpPr txBox="1">
              <a:spLocks noChangeArrowheads="1"/>
            </p:cNvSpPr>
            <p:nvPr/>
          </p:nvSpPr>
          <p:spPr bwMode="auto">
            <a:xfrm>
              <a:off x="3048000" y="2389778"/>
              <a:ext cx="6477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gain</a:t>
              </a: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690395" y="2208026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3971757" y="2208330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36800" y="3107412"/>
            <a:ext cx="3403600" cy="685803"/>
            <a:chOff x="2336800" y="3107412"/>
            <a:chExt cx="3403600" cy="685803"/>
          </a:xfrm>
        </p:grpSpPr>
        <p:sp>
          <p:nvSpPr>
            <p:cNvPr id="73" name="Line 9"/>
            <p:cNvSpPr>
              <a:spLocks noChangeShapeType="1"/>
            </p:cNvSpPr>
            <p:nvPr/>
          </p:nvSpPr>
          <p:spPr bwMode="auto">
            <a:xfrm>
              <a:off x="2717800" y="3551915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3378200" y="356692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2336800" y="329791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4127500" y="333601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" name="Text Box 13"/>
            <p:cNvSpPr txBox="1">
              <a:spLocks noChangeArrowheads="1"/>
            </p:cNvSpPr>
            <p:nvPr/>
          </p:nvSpPr>
          <p:spPr bwMode="auto">
            <a:xfrm>
              <a:off x="3003550" y="3107412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78" name="Text Box 14"/>
            <p:cNvSpPr txBox="1">
              <a:spLocks noChangeArrowheads="1"/>
            </p:cNvSpPr>
            <p:nvPr/>
          </p:nvSpPr>
          <p:spPr bwMode="auto">
            <a:xfrm>
              <a:off x="4597400" y="333601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 = g y</a:t>
              </a: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645108" y="348446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971757" y="349716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89462" y="4131632"/>
            <a:ext cx="4304632" cy="723629"/>
            <a:chOff x="1783345" y="4131632"/>
            <a:chExt cx="4304632" cy="723629"/>
          </a:xfrm>
        </p:grpSpPr>
        <p:sp>
          <p:nvSpPr>
            <p:cNvPr id="81" name="Line 9"/>
            <p:cNvSpPr>
              <a:spLocks noChangeShapeType="1"/>
            </p:cNvSpPr>
            <p:nvPr/>
          </p:nvSpPr>
          <p:spPr bwMode="auto">
            <a:xfrm>
              <a:off x="2164091" y="4613961"/>
              <a:ext cx="3118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"/>
            <p:cNvSpPr>
              <a:spLocks noChangeShapeType="1"/>
            </p:cNvSpPr>
            <p:nvPr/>
          </p:nvSpPr>
          <p:spPr bwMode="auto">
            <a:xfrm>
              <a:off x="3582856" y="4619733"/>
              <a:ext cx="17621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1783345" y="4359961"/>
              <a:ext cx="75519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5332778" y="4398061"/>
              <a:ext cx="75519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3280282" y="4131632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2067063" y="454180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172128" y="454180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83552" y="3269171"/>
            <a:ext cx="736600" cy="2175723"/>
            <a:chOff x="6876059" y="3666215"/>
            <a:chExt cx="736600" cy="2175723"/>
          </a:xfrm>
        </p:grpSpPr>
        <p:sp>
          <p:nvSpPr>
            <p:cNvPr id="89" name="Line 9"/>
            <p:cNvSpPr>
              <a:spLocks noChangeShapeType="1"/>
            </p:cNvSpPr>
            <p:nvPr/>
          </p:nvSpPr>
          <p:spPr bwMode="auto">
            <a:xfrm rot="5400000">
              <a:off x="6349234" y="4783075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 rot="5400000">
              <a:off x="6996933" y="477271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6892828" y="366621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2" name="Text Box 12"/>
            <p:cNvSpPr txBox="1">
              <a:spLocks noChangeArrowheads="1"/>
            </p:cNvSpPr>
            <p:nvPr/>
          </p:nvSpPr>
          <p:spPr bwMode="auto">
            <a:xfrm>
              <a:off x="6892828" y="538473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93" name="Text Box 13"/>
            <p:cNvSpPr txBox="1">
              <a:spLocks noChangeArrowheads="1"/>
            </p:cNvSpPr>
            <p:nvPr/>
          </p:nvSpPr>
          <p:spPr bwMode="auto">
            <a:xfrm>
              <a:off x="6876059" y="4477477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969528" y="408074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969528" y="5328417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9" name="Line 9"/>
          <p:cNvSpPr>
            <a:spLocks noChangeShapeType="1"/>
          </p:cNvSpPr>
          <p:nvPr/>
        </p:nvSpPr>
        <p:spPr bwMode="auto">
          <a:xfrm rot="5400000">
            <a:off x="6902238" y="4386031"/>
            <a:ext cx="138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0"/>
          <p:cNvSpPr>
            <a:spLocks noChangeShapeType="1"/>
          </p:cNvSpPr>
          <p:nvPr/>
        </p:nvSpPr>
        <p:spPr bwMode="auto">
          <a:xfrm rot="16200000" flipV="1">
            <a:off x="7549937" y="4255347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/>
        </p:nvSpPr>
        <p:spPr bwMode="auto">
          <a:xfrm>
            <a:off x="7445832" y="326917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12" name="Text Box 12"/>
          <p:cNvSpPr txBox="1">
            <a:spLocks noChangeArrowheads="1"/>
          </p:cNvSpPr>
          <p:nvPr/>
        </p:nvSpPr>
        <p:spPr bwMode="auto">
          <a:xfrm>
            <a:off x="7445832" y="498769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3" name="Text Box 13"/>
          <p:cNvSpPr txBox="1">
            <a:spLocks noChangeArrowheads="1"/>
          </p:cNvSpPr>
          <p:nvPr/>
        </p:nvSpPr>
        <p:spPr bwMode="auto">
          <a:xfrm>
            <a:off x="7485437" y="4080433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14" name="Oval 113"/>
          <p:cNvSpPr/>
          <p:nvPr/>
        </p:nvSpPr>
        <p:spPr bwMode="auto">
          <a:xfrm>
            <a:off x="7522532" y="3683700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7522532" y="4931373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725" y="4171679"/>
            <a:ext cx="2148275" cy="647703"/>
            <a:chOff x="328725" y="4111519"/>
            <a:chExt cx="2148275" cy="647703"/>
          </a:xfrm>
        </p:grpSpPr>
        <p:sp>
          <p:nvSpPr>
            <p:cNvPr id="125" name="Line 9"/>
            <p:cNvSpPr>
              <a:spLocks noChangeShapeType="1"/>
            </p:cNvSpPr>
            <p:nvPr/>
          </p:nvSpPr>
          <p:spPr bwMode="auto">
            <a:xfrm>
              <a:off x="709725" y="4556022"/>
              <a:ext cx="1384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0"/>
            <p:cNvSpPr>
              <a:spLocks noChangeShapeType="1"/>
            </p:cNvSpPr>
            <p:nvPr/>
          </p:nvSpPr>
          <p:spPr bwMode="auto">
            <a:xfrm flipH="1">
              <a:off x="1237775" y="4561794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11"/>
            <p:cNvSpPr txBox="1">
              <a:spLocks noChangeArrowheads="1"/>
            </p:cNvSpPr>
            <p:nvPr/>
          </p:nvSpPr>
          <p:spPr bwMode="auto">
            <a:xfrm>
              <a:off x="328725" y="4302022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28" name="Text Box 12"/>
            <p:cNvSpPr txBox="1">
              <a:spLocks noChangeArrowheads="1"/>
            </p:cNvSpPr>
            <p:nvPr/>
          </p:nvSpPr>
          <p:spPr bwMode="auto">
            <a:xfrm>
              <a:off x="2096000" y="4299907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995475" y="4111519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682320" y="4488570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1963682" y="448887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213468" y="4077154"/>
            <a:ext cx="81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092414788"/>
      </p:ext>
    </p:extLst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B039359-853E-4A0C-B6A3-21DB81D3CCE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165100"/>
            <a:ext cx="7969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Step 5 - pipelines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435098"/>
            <a:ext cx="8258412" cy="275590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We seem to be stuck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Update MUST be before Load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Load MUST be before MAC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But we can use a </a:t>
            </a:r>
            <a:r>
              <a:rPr lang="en-US" altLang="en-US" i="1" dirty="0"/>
              <a:t>pipelined</a:t>
            </a:r>
            <a:r>
              <a:rPr lang="en-US" altLang="en-US" dirty="0"/>
              <a:t> approach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It takes 1 tick per tap as long as the pipeline is </a:t>
            </a:r>
            <a:r>
              <a:rPr lang="en-US" altLang="en-US" i="1" dirty="0"/>
              <a:t>full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altogether it takes n+2 clocks (which is n for large n!)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dirty="0"/>
              <a:t>More generally, a pipeline of depth D takes n+D-1 ticks</a:t>
            </a:r>
          </a:p>
        </p:txBody>
      </p:sp>
      <p:graphicFrame>
        <p:nvGraphicFramePr>
          <p:cNvPr id="471078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500073"/>
              </p:ext>
            </p:extLst>
          </p:nvPr>
        </p:nvGraphicFramePr>
        <p:xfrm>
          <a:off x="1130300" y="4610100"/>
          <a:ext cx="6096000" cy="1397001"/>
        </p:xfrm>
        <a:graphic>
          <a:graphicData uri="http://schemas.openxmlformats.org/drawingml/2006/table">
            <a:tbl>
              <a:tblPr/>
              <a:tblGrid>
                <a:gridCol w="8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6300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911" name="Line 39"/>
          <p:cNvSpPr>
            <a:spLocks noChangeShapeType="1"/>
          </p:cNvSpPr>
          <p:nvPr/>
        </p:nvSpPr>
        <p:spPr bwMode="auto">
          <a:xfrm>
            <a:off x="863600" y="6134100"/>
            <a:ext cx="6845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7670800" y="5892800"/>
            <a:ext cx="39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t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 flipV="1">
            <a:off x="863600" y="4559300"/>
            <a:ext cx="0" cy="156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Text Box 42"/>
          <p:cNvSpPr txBox="1">
            <a:spLocks noChangeArrowheads="1"/>
          </p:cNvSpPr>
          <p:nvPr/>
        </p:nvSpPr>
        <p:spPr bwMode="auto">
          <a:xfrm>
            <a:off x="647700" y="4165600"/>
            <a:ext cx="55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op</a:t>
            </a:r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15367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6" name="Text Box 44"/>
          <p:cNvSpPr txBox="1">
            <a:spLocks noChangeArrowheads="1"/>
          </p:cNvSpPr>
          <p:nvPr/>
        </p:nvSpPr>
        <p:spPr bwMode="auto">
          <a:xfrm>
            <a:off x="13589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1</a:t>
            </a:r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>
            <a:off x="24130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22352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2</a:t>
            </a:r>
          </a:p>
        </p:txBody>
      </p:sp>
      <p:sp>
        <p:nvSpPr>
          <p:cNvPr id="79919" name="Line 47"/>
          <p:cNvSpPr>
            <a:spLocks noChangeShapeType="1"/>
          </p:cNvSpPr>
          <p:nvPr/>
        </p:nvSpPr>
        <p:spPr bwMode="auto">
          <a:xfrm>
            <a:off x="33020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0" name="Text Box 48"/>
          <p:cNvSpPr txBox="1">
            <a:spLocks noChangeArrowheads="1"/>
          </p:cNvSpPr>
          <p:nvPr/>
        </p:nvSpPr>
        <p:spPr bwMode="auto">
          <a:xfrm>
            <a:off x="31242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3</a:t>
            </a:r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41656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Text Box 50"/>
          <p:cNvSpPr txBox="1">
            <a:spLocks noChangeArrowheads="1"/>
          </p:cNvSpPr>
          <p:nvPr/>
        </p:nvSpPr>
        <p:spPr bwMode="auto">
          <a:xfrm>
            <a:off x="39878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4</a:t>
            </a:r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>
            <a:off x="5054600" y="6070600"/>
            <a:ext cx="0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4" name="Text Box 52"/>
          <p:cNvSpPr txBox="1">
            <a:spLocks noChangeArrowheads="1"/>
          </p:cNvSpPr>
          <p:nvPr/>
        </p:nvSpPr>
        <p:spPr bwMode="auto">
          <a:xfrm>
            <a:off x="4876800" y="61976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5</a:t>
            </a:r>
          </a:p>
        </p:txBody>
      </p:sp>
      <p:sp>
        <p:nvSpPr>
          <p:cNvPr id="79925" name="Line 53"/>
          <p:cNvSpPr>
            <a:spLocks noChangeShapeType="1"/>
          </p:cNvSpPr>
          <p:nvPr/>
        </p:nvSpPr>
        <p:spPr bwMode="auto">
          <a:xfrm>
            <a:off x="5930900" y="6057900"/>
            <a:ext cx="1588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6" name="Text Box 54"/>
          <p:cNvSpPr txBox="1">
            <a:spLocks noChangeArrowheads="1"/>
          </p:cNvSpPr>
          <p:nvPr/>
        </p:nvSpPr>
        <p:spPr bwMode="auto">
          <a:xfrm>
            <a:off x="5753100" y="61849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6</a:t>
            </a:r>
          </a:p>
        </p:txBody>
      </p:sp>
      <p:sp>
        <p:nvSpPr>
          <p:cNvPr id="79927" name="Line 55"/>
          <p:cNvSpPr>
            <a:spLocks noChangeShapeType="1"/>
          </p:cNvSpPr>
          <p:nvPr/>
        </p:nvSpPr>
        <p:spPr bwMode="auto">
          <a:xfrm>
            <a:off x="6781800" y="6057900"/>
            <a:ext cx="1588" cy="16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Text Box 56"/>
          <p:cNvSpPr txBox="1">
            <a:spLocks noChangeArrowheads="1"/>
          </p:cNvSpPr>
          <p:nvPr/>
        </p:nvSpPr>
        <p:spPr bwMode="auto">
          <a:xfrm>
            <a:off x="6604000" y="6184900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/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1" grpId="0" animBg="1"/>
      <p:bldP spid="79912" grpId="0"/>
      <p:bldP spid="79913" grpId="0" animBg="1"/>
      <p:bldP spid="79914" grpId="0"/>
      <p:bldP spid="79915" grpId="0" animBg="1"/>
      <p:bldP spid="79916" grpId="0"/>
      <p:bldP spid="79917" grpId="0" animBg="1"/>
      <p:bldP spid="79918" grpId="0"/>
      <p:bldP spid="79919" grpId="0" animBg="1"/>
      <p:bldP spid="79920" grpId="0"/>
      <p:bldP spid="79921" grpId="0" animBg="1"/>
      <p:bldP spid="79922" grpId="0"/>
      <p:bldP spid="79923" grpId="0" animBg="1"/>
      <p:bldP spid="79924" grpId="0"/>
      <p:bldP spid="79925" grpId="0" animBg="1"/>
      <p:bldP spid="79926" grpId="0"/>
      <p:bldP spid="79927" grpId="0" animBg="1"/>
      <p:bldP spid="7992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7" y="165100"/>
            <a:ext cx="7806022" cy="1143000"/>
          </a:xfrm>
        </p:spPr>
        <p:txBody>
          <a:bodyPr/>
          <a:lstStyle/>
          <a:p>
            <a:r>
              <a:rPr lang="en-US" dirty="0"/>
              <a:t>Why do we need longer pipelines?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5719"/>
            <a:ext cx="7772400" cy="4701394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Why would we want D&gt;3 ?</a:t>
            </a:r>
          </a:p>
          <a:p>
            <a:pPr marL="0" indent="0" defTabSz="463550">
              <a:buNone/>
            </a:pPr>
            <a:r>
              <a:rPr lang="en-US" dirty="0"/>
              <a:t>Remember that we said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we don’t have to count ticks for fetch and decode?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These are actually performed in parallel using a pipeline</a:t>
            </a:r>
          </a:p>
          <a:p>
            <a:pPr marL="0" indent="0" defTabSz="463550">
              <a:buNone/>
            </a:pPr>
            <a:r>
              <a:rPr lang="en-US" dirty="0"/>
              <a:t>Doesn’t a MAC op-code have to multiply before adding?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Yes, but the DSP chip pipelines them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Remember we said that multiplication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really takes many more than 1 cycle?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We can pipeline these cycles to reduce overall execution time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Of course, adding to the pipeline’s depth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increases the delay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makes filling the pipeline more challenging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is subject to diminishing returns (Amdahl’s law)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120781"/>
      </p:ext>
    </p:extLst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 in other CPUs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037786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modern CPUs employ pipelines – how are DSPs different?</a:t>
            </a:r>
          </a:p>
          <a:p>
            <a:pPr>
              <a:spcBef>
                <a:spcPts val="1200"/>
              </a:spcBef>
            </a:pPr>
            <a:r>
              <a:rPr lang="en-US" dirty="0"/>
              <a:t>DSPs employ pipelining as a </a:t>
            </a:r>
            <a:r>
              <a:rPr lang="en-US" i="1" dirty="0"/>
              <a:t>last resort </a:t>
            </a:r>
            <a:r>
              <a:rPr lang="en-US" dirty="0"/>
              <a:t>(when logically </a:t>
            </a:r>
            <a:r>
              <a:rPr lang="en-US" i="1" dirty="0"/>
              <a:t>stuck</a:t>
            </a:r>
            <a:r>
              <a:rPr lang="en-US" dirty="0"/>
              <a:t>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other CPUs use pipelining as the main (only) parallelization </a:t>
            </a:r>
          </a:p>
          <a:p>
            <a:pPr marL="346075" indent="0" defTabSz="461963">
              <a:buNone/>
            </a:pPr>
            <a:r>
              <a:rPr lang="en-US" dirty="0"/>
              <a:t>Thus, non-DSP CPUs </a:t>
            </a:r>
            <a:r>
              <a:rPr lang="en-US" i="1" dirty="0"/>
              <a:t>can</a:t>
            </a:r>
            <a:r>
              <a:rPr lang="en-US" dirty="0"/>
              <a:t> pipeline </a:t>
            </a:r>
            <a:r>
              <a:rPr lang="en-US" i="1" dirty="0"/>
              <a:t>all </a:t>
            </a:r>
            <a:r>
              <a:rPr lang="en-US" dirty="0"/>
              <a:t>stages of a MAC</a:t>
            </a:r>
          </a:p>
          <a:p>
            <a:pPr marL="346075" indent="0" defTabSz="461963">
              <a:spcBef>
                <a:spcPts val="0"/>
              </a:spcBef>
              <a:buNone/>
            </a:pPr>
            <a:r>
              <a:rPr lang="en-US" dirty="0"/>
              <a:t>	resulting in lower ticks/tap</a:t>
            </a:r>
          </a:p>
          <a:p>
            <a:pPr marL="346075" indent="0" defTabSz="461963">
              <a:spcBef>
                <a:spcPts val="0"/>
              </a:spcBef>
              <a:buNone/>
            </a:pPr>
            <a:r>
              <a:rPr lang="en-US" dirty="0"/>
              <a:t>		but more delay and less determinism</a:t>
            </a:r>
          </a:p>
          <a:p>
            <a:pPr marL="346075" indent="0" defTabSz="461963">
              <a:spcBef>
                <a:spcPts val="0"/>
              </a:spcBef>
              <a:buNone/>
            </a:pPr>
            <a:r>
              <a:rPr lang="en-US" dirty="0"/>
              <a:t>Advanced non-DSP CPUs even employ speculative </a:t>
            </a:r>
            <a:r>
              <a:rPr lang="en-US" dirty="0" err="1"/>
              <a:t>lookahead</a:t>
            </a:r>
            <a:endParaRPr lang="en-US" dirty="0"/>
          </a:p>
          <a:p>
            <a:pPr marL="346075" indent="0" defTabSz="461963">
              <a:spcBef>
                <a:spcPts val="0"/>
              </a:spcBef>
              <a:buNone/>
            </a:pPr>
            <a:r>
              <a:rPr lang="en-US" dirty="0"/>
              <a:t>	to attempt to keep the pipeline full with conditional branches</a:t>
            </a:r>
            <a:endParaRPr lang="en-US" sz="1800" dirty="0"/>
          </a:p>
          <a:p>
            <a:pPr defTabSz="461963">
              <a:spcBef>
                <a:spcPts val="1200"/>
              </a:spcBef>
            </a:pPr>
            <a:r>
              <a:rPr lang="en-US" dirty="0"/>
              <a:t>DSPs allow programmers to monitor and manipulate the pipeline</a:t>
            </a:r>
          </a:p>
          <a:p>
            <a:pPr marL="0" indent="0" defTabSz="461963">
              <a:buNone/>
            </a:pPr>
            <a:r>
              <a:rPr lang="en-US" dirty="0"/>
              <a:t>	for other CPUs pipelining is basically transparent</a:t>
            </a:r>
          </a:p>
          <a:p>
            <a:pPr defTabSz="461963">
              <a:spcBef>
                <a:spcPts val="1200"/>
              </a:spcBef>
            </a:pPr>
            <a:r>
              <a:rPr lang="en-US" dirty="0"/>
              <a:t>DSPs actually get more from pipelining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due to memory banks and Harvard architecture</a:t>
            </a:r>
          </a:p>
          <a:p>
            <a:pPr defTabSz="4619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25906"/>
      </p:ext>
    </p:extLst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programming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076063" cy="4799013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DSP programming is harder than regular programming</a:t>
            </a:r>
          </a:p>
          <a:p>
            <a:pPr marL="0" indent="0" defTabSz="463550">
              <a:buNone/>
            </a:pPr>
            <a:r>
              <a:rPr lang="en-US" dirty="0"/>
              <a:t>	(which is why it is today mostly done in India and eastern Europe)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For maximal efficiency :</a:t>
            </a:r>
          </a:p>
          <a:p>
            <a:pPr defTabSz="463550"/>
            <a:r>
              <a:rPr lang="en-US" dirty="0"/>
              <a:t>one needs to program in assembly</a:t>
            </a:r>
          </a:p>
          <a:p>
            <a:pPr defTabSz="463550"/>
            <a:r>
              <a:rPr lang="en-US" dirty="0"/>
              <a:t>one needs to know the DSP’s architecture</a:t>
            </a:r>
          </a:p>
          <a:p>
            <a:pPr defTabSz="463550"/>
            <a:r>
              <a:rPr lang="en-US" dirty="0"/>
              <a:t>one needs to program in </a:t>
            </a:r>
            <a:r>
              <a:rPr lang="en-US" i="1" dirty="0"/>
              <a:t>parallel</a:t>
            </a:r>
            <a:r>
              <a:rPr lang="en-US" dirty="0"/>
              <a:t> assembly</a:t>
            </a:r>
          </a:p>
          <a:p>
            <a:pPr defTabSz="463550"/>
            <a:r>
              <a:rPr lang="en-US" dirty="0"/>
              <a:t>one needs to place data in the correct memory banks</a:t>
            </a:r>
          </a:p>
          <a:p>
            <a:pPr defTabSz="463550"/>
            <a:r>
              <a:rPr lang="en-US" dirty="0"/>
              <a:t>one needs to keep the pipeline full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last portion often requires painstakingly rewriting and reordering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The usual technique is to start with many NOPs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iteratively improve the program eliminating pipeline </a:t>
            </a:r>
            <a:r>
              <a:rPr lang="en-US" i="1" dirty="0"/>
              <a:t>holes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9875"/>
      </p:ext>
    </p:extLst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DSP programmers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5845"/>
            <a:ext cx="7772400" cy="45512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types of DSP programmers</a:t>
            </a:r>
          </a:p>
          <a:p>
            <a:pPr marL="0" indent="0">
              <a:buNone/>
            </a:pPr>
            <a:r>
              <a:rPr lang="en-US" dirty="0"/>
              <a:t>1. algorithm designers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 floating point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care more about theory than real-time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usually code in MATLAB, Python, C++</a:t>
            </a:r>
          </a:p>
          <a:p>
            <a:pPr marL="57150" indent="0">
              <a:spcBef>
                <a:spcPts val="1200"/>
              </a:spcBef>
              <a:buNone/>
            </a:pPr>
            <a:r>
              <a:rPr lang="en-US" dirty="0"/>
              <a:t>2. low-level coders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structure code for real-time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convert algorithms from floating point to fixed point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usually code in C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3. DSP coders</a:t>
            </a:r>
          </a:p>
          <a:p>
            <a:pPr lvl="1" indent="-342900">
              <a:spcBef>
                <a:spcPts val="0"/>
              </a:spcBef>
            </a:pPr>
            <a:r>
              <a:rPr lang="en-US" dirty="0"/>
              <a:t>convert real-time oriented C to parallel assembly</a:t>
            </a:r>
          </a:p>
          <a:p>
            <a:pPr lvl="1" indent="-342900">
              <a:spcBef>
                <a:spcPts val="0"/>
              </a:spcBef>
            </a:pPr>
            <a:r>
              <a:rPr lang="en-US" dirty="0"/>
              <a:t>work directly on the silicon</a:t>
            </a:r>
          </a:p>
          <a:p>
            <a:pPr lvl="1" indent="-342900">
              <a:spcBef>
                <a:spcPts val="0"/>
              </a:spcBef>
            </a:pPr>
            <a:r>
              <a:rPr lang="en-US" dirty="0"/>
              <a:t>program critical routines in DSP assembly language </a:t>
            </a:r>
          </a:p>
          <a:p>
            <a:pPr lvl="1" indent="-342900">
              <a:spcBef>
                <a:spcPts val="0"/>
              </a:spcBef>
            </a:pPr>
            <a:r>
              <a:rPr lang="en-US" dirty="0"/>
              <a:t>program non-critical routines in C with pragmas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42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1308100"/>
            <a:ext cx="8325133" cy="45649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the input sample values get into the buffers?</a:t>
            </a:r>
          </a:p>
          <a:p>
            <a:pPr marL="0" indent="0" defTabSz="463550">
              <a:buNone/>
            </a:pPr>
            <a:r>
              <a:rPr lang="en-US" dirty="0"/>
              <a:t>All CPUs have (serial or parallel) I/O ports 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with memory for one value (bit or byte or whatever)</a:t>
            </a:r>
          </a:p>
          <a:p>
            <a:pPr marL="0" indent="0" defTabSz="463550">
              <a:buNone/>
            </a:pPr>
            <a:r>
              <a:rPr lang="en-US" dirty="0"/>
              <a:t>There are two methods for transferring from an input port to the buffer:</a:t>
            </a:r>
          </a:p>
          <a:p>
            <a:pPr marL="0" indent="0" defTabSz="463550">
              <a:buSzPct val="100000"/>
              <a:buNone/>
            </a:pPr>
            <a:r>
              <a:rPr lang="en-US" dirty="0"/>
              <a:t>1. Polling – the CPU repeatedly checks if something is in port memory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this is very inefficient since we need to check overly frequently</a:t>
            </a:r>
          </a:p>
          <a:p>
            <a:pPr marL="0" indent="0" defTabSz="463550">
              <a:buNone/>
            </a:pPr>
            <a:r>
              <a:rPr lang="en-US" dirty="0"/>
              <a:t>2. Interrupts – when the input port is ready it raises an </a:t>
            </a:r>
            <a:r>
              <a:rPr lang="en-US" i="1" dirty="0"/>
              <a:t>interrupt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causing the CPU to perform a </a:t>
            </a:r>
            <a:r>
              <a:rPr lang="en-US" i="1" dirty="0"/>
              <a:t>context switch</a:t>
            </a:r>
          </a:p>
          <a:p>
            <a:pPr marL="0" indent="0" defTabSz="463550">
              <a:buNone/>
            </a:pPr>
            <a:r>
              <a:rPr lang="en-US" dirty="0"/>
              <a:t>Context switches are very expensive on regular CPUs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since all registers need to be saved and later restored</a:t>
            </a:r>
          </a:p>
          <a:p>
            <a:pPr marL="0" indent="0" defTabSz="463550">
              <a:buNone/>
            </a:pPr>
            <a:r>
              <a:rPr lang="en-US" dirty="0"/>
              <a:t>Most DSPs have a limited zero-overhead interrupt mechanism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where certain registers are copied into shadow registers in 1 cycle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and restored when returning form the interrupt handler</a:t>
            </a:r>
          </a:p>
          <a:p>
            <a:pPr marL="0" indent="0" defTabSz="463550">
              <a:buNone/>
            </a:pPr>
            <a:r>
              <a:rPr lang="en-US" dirty="0"/>
              <a:t>Such handlers are usually limited to a small number of instructions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(just enough to copy and increment the buffer length)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are themselves non-</a:t>
            </a:r>
            <a:r>
              <a:rPr lang="en-US" dirty="0" err="1"/>
              <a:t>interruptable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586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939088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real world signal values are real numbers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that can be well approximated by rational numbers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but not usually by integers</a:t>
            </a:r>
          </a:p>
          <a:p>
            <a:pPr marL="0" indent="0" defTabSz="463550">
              <a:buNone/>
            </a:pPr>
            <a:r>
              <a:rPr lang="en-US" i="1" dirty="0"/>
              <a:t>Fixed point </a:t>
            </a:r>
            <a:r>
              <a:rPr lang="en-US" dirty="0"/>
              <a:t>representation represents a rational number as a integer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by </a:t>
            </a:r>
            <a:r>
              <a:rPr lang="en-US" i="1" dirty="0"/>
              <a:t>fixing</a:t>
            </a:r>
            <a:r>
              <a:rPr lang="en-US" dirty="0"/>
              <a:t> the (binary) decimal </a:t>
            </a:r>
            <a:r>
              <a:rPr lang="en-US" i="1" dirty="0"/>
              <a:t>point, </a:t>
            </a:r>
            <a:r>
              <a:rPr lang="en-US" dirty="0"/>
              <a:t>described as </a:t>
            </a:r>
            <a:r>
              <a:rPr lang="en-US" dirty="0" err="1"/>
              <a:t>Qm.n</a:t>
            </a:r>
            <a:r>
              <a:rPr lang="en-US" dirty="0"/>
              <a:t> notation</a:t>
            </a:r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We often take m=0 and use </a:t>
            </a:r>
            <a:r>
              <a:rPr lang="en-US" dirty="0" err="1"/>
              <a:t>Qn</a:t>
            </a:r>
            <a:r>
              <a:rPr lang="en-US" dirty="0"/>
              <a:t> (scientific) notation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in which the integer value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represents the rational </a:t>
            </a:r>
            <a:r>
              <a:rPr lang="en-US" b="1" dirty="0"/>
              <a:t>Q</a:t>
            </a:r>
            <a:r>
              <a:rPr lang="en-US" dirty="0"/>
              <a:t>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/ 2</a:t>
            </a:r>
            <a:r>
              <a:rPr lang="en-US" b="1" baseline="30000" dirty="0"/>
              <a:t>n</a:t>
            </a:r>
          </a:p>
          <a:p>
            <a:pPr marL="0" indent="0" defTabSz="463550">
              <a:buNone/>
            </a:pPr>
            <a:r>
              <a:rPr lang="en-US" dirty="0"/>
              <a:t>In each part of the program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all values are represented in the same </a:t>
            </a:r>
            <a:r>
              <a:rPr lang="en-US" dirty="0" err="1"/>
              <a:t>Qn</a:t>
            </a:r>
            <a:r>
              <a:rPr lang="en-US" dirty="0"/>
              <a:t> 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but in different parts different </a:t>
            </a:r>
            <a:r>
              <a:rPr lang="en-US" dirty="0" err="1"/>
              <a:t>Qn</a:t>
            </a:r>
            <a:r>
              <a:rPr lang="en-US" dirty="0"/>
              <a:t> are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126</a:t>
            </a:fld>
            <a:endParaRPr lang="en-US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69513" y="3202636"/>
            <a:ext cx="7373735" cy="1572568"/>
            <a:chOff x="869513" y="3693958"/>
            <a:chExt cx="7373735" cy="1572568"/>
          </a:xfrm>
        </p:grpSpPr>
        <p:sp>
          <p:nvSpPr>
            <p:cNvPr id="5" name="Rectangle 4"/>
            <p:cNvSpPr/>
            <p:nvPr/>
          </p:nvSpPr>
          <p:spPr bwMode="auto">
            <a:xfrm>
              <a:off x="914400" y="3693958"/>
              <a:ext cx="7328848" cy="58685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>
              <a:off x="4578824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5495499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12174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326573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40174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756849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71248" y="3693958"/>
              <a:ext cx="0" cy="5868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869513" y="3707606"/>
              <a:ext cx="955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sign</a:t>
              </a:r>
            </a:p>
            <a:p>
              <a:pPr algn="ctr"/>
              <a:r>
                <a:rPr lang="en-US" sz="1600" dirty="0">
                  <a:latin typeface="+mn-lt"/>
                </a:rPr>
                <a:t>bit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462639" y="3875964"/>
              <a:ext cx="249250" cy="24566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ight Brace 19"/>
            <p:cNvSpPr/>
            <p:nvPr/>
          </p:nvSpPr>
          <p:spPr bwMode="auto">
            <a:xfrm rot="5400000">
              <a:off x="2924211" y="3232991"/>
              <a:ext cx="555613" cy="2753612"/>
            </a:xfrm>
            <a:prstGeom prst="rightBrac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ight Brace 20"/>
            <p:cNvSpPr/>
            <p:nvPr/>
          </p:nvSpPr>
          <p:spPr bwMode="auto">
            <a:xfrm rot="5400000">
              <a:off x="6137449" y="2781807"/>
              <a:ext cx="555613" cy="3655984"/>
            </a:xfrm>
            <a:prstGeom prst="rightBrac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0005" y="4804861"/>
              <a:ext cx="464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m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34754" y="4796864"/>
              <a:ext cx="464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n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751080"/>
      </p:ext>
    </p:extLst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representation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958"/>
            <a:ext cx="7772400" cy="50386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a machine with 16 bit registers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since</a:t>
            </a:r>
          </a:p>
          <a:p>
            <a:pPr marL="0" indent="0">
              <a:buNone/>
            </a:pPr>
            <a:r>
              <a:rPr lang="en-US" sz="1800" dirty="0"/>
              <a:t>0.100000000000000 = 0.5</a:t>
            </a:r>
          </a:p>
          <a:p>
            <a:pPr marL="0" indent="0">
              <a:buNone/>
            </a:pPr>
            <a:r>
              <a:rPr lang="en-US" sz="1800" dirty="0"/>
              <a:t>01000000.00000000 = 64.0</a:t>
            </a:r>
          </a:p>
          <a:p>
            <a:pPr marL="0" indent="0">
              <a:buNone/>
            </a:pPr>
            <a:r>
              <a:rPr lang="en-US" sz="1800" dirty="0"/>
              <a:t>010000000000.0000 = 1024.0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00950"/>
              </p:ext>
            </p:extLst>
          </p:nvPr>
        </p:nvGraphicFramePr>
        <p:xfrm>
          <a:off x="1050881" y="2307175"/>
          <a:ext cx="724696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Q15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Q8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Q4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0001000000000000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1100000000000000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-1024.0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-512.0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1001000000000000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-256.0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712668"/>
      </p:ext>
    </p:extLst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B4318C-CF03-44B5-B693-8D8EA6A5212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Saturation Arithmetic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1113"/>
            <a:ext cx="8623300" cy="5130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sz="2000" dirty="0"/>
              <a:t>Many DSPs are fixed point, i.e. handle </a:t>
            </a:r>
            <a:r>
              <a:rPr lang="en-US" altLang="en-US" dirty="0"/>
              <a:t>(2s complement)</a:t>
            </a:r>
            <a:r>
              <a:rPr lang="en-US" altLang="en-US" sz="2800" dirty="0"/>
              <a:t> </a:t>
            </a:r>
            <a:r>
              <a:rPr lang="en-US" altLang="en-US" sz="2000" dirty="0"/>
              <a:t>integers only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Floating point is more expensive and slower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(because of the need to renormalize after calculation)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Floating point numbers can underflow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Fixed point numbers can overflow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saw that </a:t>
            </a:r>
            <a:r>
              <a:rPr lang="en-US" altLang="en-US" sz="2000" i="1" dirty="0"/>
              <a:t>accumulators</a:t>
            </a:r>
            <a:r>
              <a:rPr lang="en-US" altLang="en-US" sz="2000" dirty="0"/>
              <a:t> have guard bits to protect against overflow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When regular fixed point CPUs overflow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numbers greater than MAXINT become negative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numbers smaller than -MAXINT become positive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Fixed point DSPs have a </a:t>
            </a:r>
            <a:r>
              <a:rPr lang="en-US" altLang="en-US" sz="2000" i="1" dirty="0"/>
              <a:t>saturation arithmetic </a:t>
            </a:r>
            <a:r>
              <a:rPr lang="en-US" altLang="en-US" sz="2000" dirty="0"/>
              <a:t>mode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numbers larger than MAXINT become MAXINT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numbers smaller than -MAXINT become -MAXINT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this is still an error, but a smaller error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There is a tradeoff between safety from overflow and SNR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special?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308100"/>
            <a:ext cx="8243248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already mentioned that DSPs support bit-reversed addressing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which speeds calculation of FFTs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However, it is important to consider what DSPs don’t have: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most DSPs run at modest clock rates compared to modern CPUs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(50MHz, 100 MHz, 200 MHz)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many DSPs are fixed point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many DSPs have modest word sizes (16/24 bits, 32/40 bits)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DSPs do not have program or data cache memory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DSPs do not use modern accelerations, e.g., speculative execution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most DSPs do not have a division op-code</a:t>
            </a:r>
          </a:p>
          <a:p>
            <a:pPr defTabSz="463550">
              <a:spcBef>
                <a:spcPts val="300"/>
              </a:spcBef>
            </a:pPr>
            <a:r>
              <a:rPr lang="en-US" dirty="0"/>
              <a:t>DSPs do not have a square-root op-code</a:t>
            </a:r>
          </a:p>
          <a:p>
            <a:pPr marL="0" indent="0" defTabSz="463550">
              <a:spcBef>
                <a:spcPts val="1200"/>
              </a:spcBef>
              <a:buNone/>
            </a:pPr>
            <a:r>
              <a:rPr lang="en-US" dirty="0"/>
              <a:t>That’s why DSPs are amazing at DSP tasks (	but miserable at others)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can be small and require little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98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35" name="Text Box 65"/>
              <p:cNvSpPr txBox="1">
                <a:spLocks noChangeArrowheads="1"/>
              </p:cNvSpPr>
              <p:nvPr/>
            </p:nvSpPr>
            <p:spPr bwMode="auto">
              <a:xfrm>
                <a:off x="4170948" y="1974686"/>
                <a:ext cx="48768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sz="2400" b="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z</m:t>
                            </m:r>
                          </m:e>
                        </m:acc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en-US" sz="2400" b="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alt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2000" b="0" dirty="0">
                    <a:latin typeface="+mn-lt"/>
                    <a:cs typeface="+mj-cs"/>
                  </a:rPr>
                  <a:t>Ɐ</a:t>
                </a:r>
                <a:r>
                  <a:rPr lang="en-US" altLang="en-US" sz="2000" b="0" dirty="0">
                    <a:latin typeface="+mn-lt"/>
                    <a:cs typeface="Arial" panose="020B0604020202020204" pitchFamily="34" charset="0"/>
                  </a:rPr>
                  <a:t>n= -</a:t>
                </a:r>
                <a:r>
                  <a:rPr lang="en-US" altLang="en-US" sz="2000" b="0" dirty="0"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 … + </a:t>
                </a:r>
                <a:r>
                  <a:rPr lang="en-US" altLang="en-US" sz="2000" b="0" dirty="0">
                    <a:latin typeface="+mn-lt"/>
                  </a:rPr>
                  <a:t>  y</a:t>
                </a:r>
                <a:r>
                  <a:rPr lang="en-US" altLang="en-US" sz="2000" b="0" baseline="-25000" dirty="0">
                    <a:latin typeface="+mn-lt"/>
                  </a:rPr>
                  <a:t>n</a:t>
                </a:r>
                <a:r>
                  <a:rPr lang="en-US" altLang="en-US" sz="2000" b="0" dirty="0">
                    <a:latin typeface="+mn-lt"/>
                  </a:rPr>
                  <a:t> = x</a:t>
                </a:r>
                <a:r>
                  <a:rPr lang="en-US" altLang="en-US" sz="2000" b="0" baseline="-25000" dirty="0">
                    <a:latin typeface="+mn-lt"/>
                  </a:rPr>
                  <a:t>n-1</a:t>
                </a:r>
                <a:r>
                  <a:rPr lang="en-US" altLang="en-US" sz="2000" b="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6335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0948" y="1974686"/>
                <a:ext cx="487680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75" t="-1316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526671" y="1243706"/>
            <a:ext cx="8216275" cy="5374582"/>
          </a:xfrm>
          <a:noFill/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We have seen that the unit delay is very important in DSP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	and so it deserves its own graphical symbol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and as usual we can draw this in various orientations, such as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is                                           the same as                                           ?    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30109" y="1898067"/>
            <a:ext cx="2857500" cy="909638"/>
            <a:chOff x="1860550" y="1898067"/>
            <a:chExt cx="2857500" cy="909638"/>
          </a:xfrm>
        </p:grpSpPr>
        <p:sp>
          <p:nvSpPr>
            <p:cNvPr id="56343" name="Line 61"/>
            <p:cNvSpPr>
              <a:spLocks noChangeShapeType="1"/>
            </p:cNvSpPr>
            <p:nvPr/>
          </p:nvSpPr>
          <p:spPr bwMode="auto">
            <a:xfrm>
              <a:off x="2203450" y="2202867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Line 62"/>
            <p:cNvSpPr>
              <a:spLocks noChangeShapeType="1"/>
            </p:cNvSpPr>
            <p:nvPr/>
          </p:nvSpPr>
          <p:spPr bwMode="auto">
            <a:xfrm>
              <a:off x="2647950" y="22021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Text Box 63"/>
            <p:cNvSpPr txBox="1">
              <a:spLocks noChangeArrowheads="1"/>
            </p:cNvSpPr>
            <p:nvPr/>
          </p:nvSpPr>
          <p:spPr bwMode="auto">
            <a:xfrm>
              <a:off x="1860550" y="1948867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6346" name="Text Box 64"/>
            <p:cNvSpPr txBox="1">
              <a:spLocks noChangeArrowheads="1"/>
            </p:cNvSpPr>
            <p:nvPr/>
          </p:nvSpPr>
          <p:spPr bwMode="auto">
            <a:xfrm>
              <a:off x="4337050" y="193817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6347" name="Oval 66"/>
            <p:cNvSpPr>
              <a:spLocks noChangeArrowheads="1"/>
            </p:cNvSpPr>
            <p:nvPr/>
          </p:nvSpPr>
          <p:spPr bwMode="auto">
            <a:xfrm>
              <a:off x="3054350" y="1898067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48" name="Text Box 68"/>
            <p:cNvSpPr txBox="1">
              <a:spLocks noChangeArrowheads="1"/>
            </p:cNvSpPr>
            <p:nvPr/>
          </p:nvSpPr>
          <p:spPr bwMode="auto">
            <a:xfrm>
              <a:off x="3105150" y="1986967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56349" name="Line 69"/>
            <p:cNvSpPr>
              <a:spLocks noChangeShapeType="1"/>
            </p:cNvSpPr>
            <p:nvPr/>
          </p:nvSpPr>
          <p:spPr bwMode="auto">
            <a:xfrm>
              <a:off x="3600450" y="2202867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Line 70"/>
            <p:cNvSpPr>
              <a:spLocks noChangeShapeType="1"/>
            </p:cNvSpPr>
            <p:nvPr/>
          </p:nvSpPr>
          <p:spPr bwMode="auto">
            <a:xfrm>
              <a:off x="3981450" y="22021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Text Box 75"/>
            <p:cNvSpPr txBox="1">
              <a:spLocks noChangeArrowheads="1"/>
            </p:cNvSpPr>
            <p:nvPr/>
          </p:nvSpPr>
          <p:spPr bwMode="auto">
            <a:xfrm>
              <a:off x="2844800" y="2471155"/>
              <a:ext cx="1092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/>
                <a:t>unit delay</a:t>
              </a: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165350" y="213608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259178" y="213608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6491" y="3522121"/>
            <a:ext cx="2880729" cy="596900"/>
            <a:chOff x="1076491" y="3522121"/>
            <a:chExt cx="2880729" cy="596900"/>
          </a:xfrm>
        </p:grpSpPr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1076491" y="357292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3576220" y="357292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2740191" y="3826921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3070391" y="383327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 flipH="1">
              <a:off x="2206791" y="3522121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 flipH="1">
              <a:off x="2252915" y="3574925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67" name="Line 69"/>
            <p:cNvSpPr>
              <a:spLocks noChangeShapeType="1"/>
            </p:cNvSpPr>
            <p:nvPr/>
          </p:nvSpPr>
          <p:spPr bwMode="auto">
            <a:xfrm flipH="1">
              <a:off x="1419391" y="3826921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0"/>
            <p:cNvSpPr>
              <a:spLocks noChangeShapeType="1"/>
            </p:cNvSpPr>
            <p:nvPr/>
          </p:nvSpPr>
          <p:spPr bwMode="auto">
            <a:xfrm flipH="1">
              <a:off x="1736891" y="383327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485148" y="3759469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1390651" y="376260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5693" y="3059965"/>
            <a:ext cx="670789" cy="2512683"/>
            <a:chOff x="5234568" y="3248991"/>
            <a:chExt cx="670789" cy="2512683"/>
          </a:xfrm>
        </p:grpSpPr>
        <p:sp>
          <p:nvSpPr>
            <p:cNvPr id="77" name="Text Box 63"/>
            <p:cNvSpPr txBox="1">
              <a:spLocks noChangeArrowheads="1"/>
            </p:cNvSpPr>
            <p:nvPr/>
          </p:nvSpPr>
          <p:spPr bwMode="auto">
            <a:xfrm>
              <a:off x="5234568" y="530447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78" name="Text Box 64"/>
            <p:cNvSpPr txBox="1">
              <a:spLocks noChangeArrowheads="1"/>
            </p:cNvSpPr>
            <p:nvPr/>
          </p:nvSpPr>
          <p:spPr bwMode="auto">
            <a:xfrm>
              <a:off x="5255960" y="324899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2" name="Line 61"/>
            <p:cNvSpPr>
              <a:spLocks noChangeShapeType="1"/>
            </p:cNvSpPr>
            <p:nvPr/>
          </p:nvSpPr>
          <p:spPr bwMode="auto">
            <a:xfrm rot="16200000" flipH="1">
              <a:off x="5172660" y="3883321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2"/>
            <p:cNvSpPr>
              <a:spLocks noChangeShapeType="1"/>
            </p:cNvSpPr>
            <p:nvPr/>
          </p:nvSpPr>
          <p:spPr bwMode="auto">
            <a:xfrm rot="16200000" flipH="1">
              <a:off x="5559342" y="39885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66"/>
            <p:cNvSpPr>
              <a:spLocks noChangeArrowheads="1"/>
            </p:cNvSpPr>
            <p:nvPr/>
          </p:nvSpPr>
          <p:spPr bwMode="auto">
            <a:xfrm rot="16200000" flipH="1">
              <a:off x="5325060" y="4277021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Text Box 68"/>
            <p:cNvSpPr txBox="1">
              <a:spLocks noChangeArrowheads="1"/>
            </p:cNvSpPr>
            <p:nvPr/>
          </p:nvSpPr>
          <p:spPr bwMode="auto">
            <a:xfrm flipH="1">
              <a:off x="5371957" y="4331664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86" name="Line 69"/>
            <p:cNvSpPr>
              <a:spLocks noChangeShapeType="1"/>
            </p:cNvSpPr>
            <p:nvPr/>
          </p:nvSpPr>
          <p:spPr bwMode="auto">
            <a:xfrm rot="16200000" flipH="1">
              <a:off x="5210760" y="5242221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0"/>
            <p:cNvSpPr>
              <a:spLocks noChangeShapeType="1"/>
            </p:cNvSpPr>
            <p:nvPr/>
          </p:nvSpPr>
          <p:spPr bwMode="auto">
            <a:xfrm rot="16200000" flipH="1">
              <a:off x="5559342" y="522584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 rot="16200000">
              <a:off x="5532603" y="343085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 rot="16200000">
              <a:off x="5535735" y="552535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41424" y="5579054"/>
            <a:ext cx="2857500" cy="780909"/>
            <a:chOff x="1073773" y="5547702"/>
            <a:chExt cx="2857500" cy="780909"/>
          </a:xfrm>
        </p:grpSpPr>
        <p:sp>
          <p:nvSpPr>
            <p:cNvPr id="89" name="Line 61"/>
            <p:cNvSpPr>
              <a:spLocks noChangeShapeType="1"/>
            </p:cNvSpPr>
            <p:nvPr/>
          </p:nvSpPr>
          <p:spPr bwMode="auto">
            <a:xfrm>
              <a:off x="1416673" y="6036511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62"/>
            <p:cNvSpPr>
              <a:spLocks noChangeShapeType="1"/>
            </p:cNvSpPr>
            <p:nvPr/>
          </p:nvSpPr>
          <p:spPr bwMode="auto">
            <a:xfrm>
              <a:off x="1861173" y="603584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Box 63"/>
            <p:cNvSpPr txBox="1">
              <a:spLocks noChangeArrowheads="1"/>
            </p:cNvSpPr>
            <p:nvPr/>
          </p:nvSpPr>
          <p:spPr bwMode="auto">
            <a:xfrm>
              <a:off x="1073773" y="578251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2" name="Text Box 64"/>
            <p:cNvSpPr txBox="1">
              <a:spLocks noChangeArrowheads="1"/>
            </p:cNvSpPr>
            <p:nvPr/>
          </p:nvSpPr>
          <p:spPr bwMode="auto">
            <a:xfrm>
              <a:off x="3550273" y="577181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93" name="Oval 66"/>
            <p:cNvSpPr>
              <a:spLocks noChangeArrowheads="1"/>
            </p:cNvSpPr>
            <p:nvPr/>
          </p:nvSpPr>
          <p:spPr bwMode="auto">
            <a:xfrm>
              <a:off x="2267573" y="5731711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Text Box 68"/>
            <p:cNvSpPr txBox="1">
              <a:spLocks noChangeArrowheads="1"/>
            </p:cNvSpPr>
            <p:nvPr/>
          </p:nvSpPr>
          <p:spPr bwMode="auto">
            <a:xfrm>
              <a:off x="2318373" y="5820611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95" name="Line 69"/>
            <p:cNvSpPr>
              <a:spLocks noChangeShapeType="1"/>
            </p:cNvSpPr>
            <p:nvPr/>
          </p:nvSpPr>
          <p:spPr bwMode="auto">
            <a:xfrm>
              <a:off x="2813673" y="6036511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70"/>
            <p:cNvSpPr>
              <a:spLocks noChangeShapeType="1"/>
            </p:cNvSpPr>
            <p:nvPr/>
          </p:nvSpPr>
          <p:spPr bwMode="auto">
            <a:xfrm>
              <a:off x="3194673" y="603584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1378573" y="5969727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3472401" y="5969727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1463462" y="5547702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9119" y="5560153"/>
            <a:ext cx="2908300" cy="793892"/>
            <a:chOff x="5259119" y="5504737"/>
            <a:chExt cx="2908300" cy="793892"/>
          </a:xfrm>
        </p:grpSpPr>
        <p:sp>
          <p:nvSpPr>
            <p:cNvPr id="105" name="Text Box 64"/>
            <p:cNvSpPr txBox="1">
              <a:spLocks noChangeArrowheads="1"/>
            </p:cNvSpPr>
            <p:nvPr/>
          </p:nvSpPr>
          <p:spPr bwMode="auto">
            <a:xfrm>
              <a:off x="7786419" y="572207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5602019" y="6006529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62"/>
            <p:cNvSpPr>
              <a:spLocks noChangeShapeType="1"/>
            </p:cNvSpPr>
            <p:nvPr/>
          </p:nvSpPr>
          <p:spPr bwMode="auto">
            <a:xfrm>
              <a:off x="6046519" y="600586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63"/>
            <p:cNvSpPr txBox="1">
              <a:spLocks noChangeArrowheads="1"/>
            </p:cNvSpPr>
            <p:nvPr/>
          </p:nvSpPr>
          <p:spPr bwMode="auto">
            <a:xfrm>
              <a:off x="5259119" y="5752529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06" name="Oval 66"/>
            <p:cNvSpPr>
              <a:spLocks noChangeArrowheads="1"/>
            </p:cNvSpPr>
            <p:nvPr/>
          </p:nvSpPr>
          <p:spPr bwMode="auto">
            <a:xfrm>
              <a:off x="6452919" y="5701729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Text Box 68"/>
            <p:cNvSpPr txBox="1">
              <a:spLocks noChangeArrowheads="1"/>
            </p:cNvSpPr>
            <p:nvPr/>
          </p:nvSpPr>
          <p:spPr bwMode="auto">
            <a:xfrm>
              <a:off x="6503719" y="5790629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08" name="Line 69"/>
            <p:cNvSpPr>
              <a:spLocks noChangeShapeType="1"/>
            </p:cNvSpPr>
            <p:nvPr/>
          </p:nvSpPr>
          <p:spPr bwMode="auto">
            <a:xfrm>
              <a:off x="6999019" y="6006529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70"/>
            <p:cNvSpPr>
              <a:spLocks noChangeShapeType="1"/>
            </p:cNvSpPr>
            <p:nvPr/>
          </p:nvSpPr>
          <p:spPr bwMode="auto">
            <a:xfrm>
              <a:off x="7380019" y="600586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563919" y="593974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657747" y="593974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 Box 13"/>
            <p:cNvSpPr txBox="1">
              <a:spLocks noChangeArrowheads="1"/>
            </p:cNvSpPr>
            <p:nvPr/>
          </p:nvSpPr>
          <p:spPr bwMode="auto">
            <a:xfrm>
              <a:off x="6985308" y="5504737"/>
              <a:ext cx="736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915833"/>
      </p:ext>
    </p:extLst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– no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00391" cy="4799013"/>
          </a:xfrm>
        </p:spPr>
        <p:txBody>
          <a:bodyPr/>
          <a:lstStyle/>
          <a:p>
            <a:pPr marL="0" indent="0" defTabSz="463550">
              <a:buNone/>
            </a:pPr>
            <a:r>
              <a:rPr lang="en-US" dirty="0"/>
              <a:t>Most DSPs do not have an op-code for division, which is often needed</a:t>
            </a:r>
          </a:p>
          <a:p>
            <a:pPr marL="0" indent="0" defTabSz="463550">
              <a:buNone/>
            </a:pPr>
            <a:r>
              <a:rPr lang="en-US" dirty="0"/>
              <a:t>For example, </a:t>
            </a:r>
            <a:r>
              <a:rPr lang="en-US" b="1" dirty="0"/>
              <a:t>A</a:t>
            </a:r>
            <a:r>
              <a:rPr lang="en-US" dirty="0"/>
              <a:t>utomatic </a:t>
            </a:r>
            <a:r>
              <a:rPr lang="en-US" b="1" dirty="0"/>
              <a:t>G</a:t>
            </a:r>
            <a:r>
              <a:rPr lang="en-US" dirty="0"/>
              <a:t>ain </a:t>
            </a:r>
            <a:r>
              <a:rPr lang="en-US" b="1" dirty="0"/>
              <a:t>C</a:t>
            </a:r>
            <a:r>
              <a:rPr lang="en-US" dirty="0"/>
              <a:t>ontrol divides by the RMS </a:t>
            </a:r>
          </a:p>
          <a:p>
            <a:pPr marL="0" indent="0" defTabSz="463550">
              <a:buNone/>
            </a:pPr>
            <a:r>
              <a:rPr lang="en-US" dirty="0"/>
              <a:t>If time is not critical one can use a library routine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but for real-time we need something better </a:t>
            </a:r>
          </a:p>
          <a:p>
            <a:pPr marL="0" indent="0" defTabSz="463550">
              <a:buNone/>
            </a:pPr>
            <a:r>
              <a:rPr lang="en-US" dirty="0"/>
              <a:t>It is enough to know how to invert y = 1/x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for which there are many iterations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	 that converges to the right answer</a:t>
            </a:r>
          </a:p>
          <a:p>
            <a:pPr marL="0" indent="0" defTabSz="463550">
              <a:buNone/>
            </a:pPr>
            <a:r>
              <a:rPr lang="en-US" dirty="0"/>
              <a:t>The simplest one is</a:t>
            </a:r>
          </a:p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buSzPct val="100000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Start with a reasonable guess for y</a:t>
            </a:r>
          </a:p>
          <a:p>
            <a:pPr marL="0" indent="0" eaLnBrk="1" hangingPunct="1">
              <a:spcBef>
                <a:spcPts val="0"/>
              </a:spcBef>
              <a:buSzPct val="100000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0" indent="0" eaLnBrk="1" hangingPunct="1">
              <a:spcBef>
                <a:spcPts val="0"/>
              </a:spcBef>
              <a:buSzPct val="100000"/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y ← y * (2 – y*x)</a:t>
            </a:r>
          </a:p>
          <a:p>
            <a:pPr marL="0" indent="0" eaLnBrk="1" hangingPunct="1">
              <a:spcBef>
                <a:spcPts val="1800"/>
              </a:spcBef>
              <a:buSzPct val="100000"/>
              <a:buNone/>
            </a:pPr>
            <a:r>
              <a:rPr lang="en-US" dirty="0"/>
              <a:t>If you start with a good guess</a:t>
            </a:r>
            <a:r>
              <a:rPr lang="en-US" dirty="0">
                <a:solidFill>
                  <a:srgbClr val="002060"/>
                </a:solidFill>
              </a:rPr>
              <a:t>*</a:t>
            </a:r>
            <a:r>
              <a:rPr lang="en-US" dirty="0"/>
              <a:t>, this will converge in a few iterations</a:t>
            </a:r>
          </a:p>
          <a:p>
            <a:pPr marL="0" indent="0" eaLnBrk="1" hangingPunct="1">
              <a:lnSpc>
                <a:spcPct val="120000"/>
              </a:lnSpc>
              <a:spcBef>
                <a:spcPct val="20000"/>
              </a:spcBef>
              <a:buSzPct val="100000"/>
              <a:buNone/>
            </a:pPr>
            <a:r>
              <a:rPr lang="en-US" sz="1800" dirty="0"/>
              <a:t>For AGC, initializing with the previous value, 3 iterations is often enough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SzPct val="100000"/>
              <a:buNone/>
            </a:pPr>
            <a:r>
              <a:rPr lang="en-US" sz="1800" dirty="0">
                <a:solidFill>
                  <a:srgbClr val="002060"/>
                </a:solidFill>
              </a:rPr>
              <a:t>* many DSPs have an inverse-seed opcode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01351"/>
      </p:ext>
    </p:extLst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4AF7-1D6A-469E-11C3-A011AE7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how much is ½?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856E3-B3F5-160B-7181-1CB1A6780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BD559-3A29-9AFF-3DDC-152BE2FFC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308100"/>
            <a:ext cx="5732415" cy="5195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01B91-87E2-2D8B-C7C7-75D36DD7E561}"/>
              </a:ext>
            </a:extLst>
          </p:cNvPr>
          <p:cNvSpPr txBox="1"/>
          <p:nvPr/>
        </p:nvSpPr>
        <p:spPr>
          <a:xfrm>
            <a:off x="3048000" y="5811520"/>
            <a:ext cx="98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wrong!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0AC7E-2693-16A8-09F7-FE95512C6D7E}"/>
              </a:ext>
            </a:extLst>
          </p:cNvPr>
          <p:cNvSpPr txBox="1"/>
          <p:nvPr/>
        </p:nvSpPr>
        <p:spPr>
          <a:xfrm>
            <a:off x="6055360" y="3505855"/>
            <a:ext cx="1150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attractor</a:t>
            </a:r>
          </a:p>
        </p:txBody>
      </p:sp>
    </p:spTree>
    <p:extLst>
      <p:ext uri="{BB962C8B-B14F-4D97-AF65-F5344CB8AC3E}">
        <p14:creationId xmlns:p14="http://schemas.microsoft.com/office/powerpoint/2010/main" val="371307397"/>
      </p:ext>
    </p:extLst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7731"/>
            <a:ext cx="7772400" cy="44693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need to divide  y = N/D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don’t want to invert and multiply </a:t>
            </a:r>
          </a:p>
          <a:p>
            <a:pPr marL="0" indent="0" defTabSz="46355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	then </a:t>
            </a:r>
            <a:r>
              <a:rPr lang="en-US" i="1" dirty="0"/>
              <a:t>Goldschmidt division </a:t>
            </a:r>
            <a:r>
              <a:rPr lang="en-US" dirty="0"/>
              <a:t>uses a similar trick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N’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pPr marL="0" indent="0" defTabSz="46355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D’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</a:p>
          <a:p>
            <a:pPr marL="0" indent="0" defTabSz="46355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0" indent="0" defTabSz="46355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 2 – D’</a:t>
            </a:r>
          </a:p>
          <a:p>
            <a:pPr marL="0" indent="0" defTabSz="46355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N’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 N’ * y</a:t>
            </a:r>
          </a:p>
          <a:p>
            <a:pPr marL="0" indent="0" defTabSz="46355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D’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 D’ * y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>
                <a:cs typeface="Courier New" panose="02070309020205020404" pitchFamily="49" charset="0"/>
              </a:rPr>
              <a:t>More generally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cs typeface="Courier New" panose="02070309020205020404" pitchFamily="49" charset="0"/>
              </a:rPr>
              <a:t>	many operations can be carried out by finding a recursion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cs typeface="Courier New" panose="02070309020205020404" pitchFamily="49" charset="0"/>
              </a:rPr>
              <a:t>		for which the answer is an </a:t>
            </a:r>
            <a:r>
              <a:rPr lang="en-US" i="1" dirty="0">
                <a:cs typeface="Courier New" panose="02070309020205020404" pitchFamily="49" charset="0"/>
              </a:rPr>
              <a:t>attractive fixed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019673"/>
      </p:ext>
    </p:extLst>
  </p:cSld>
  <p:clrMapOvr>
    <a:masterClrMapping/>
  </p:clrMapOvr>
  <p:transition spd="med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root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460050"/>
                <a:ext cx="77724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Square roots are often needed in DSP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some DSPs have a </a:t>
                </a:r>
                <a:r>
                  <a:rPr lang="en-US" i="1" dirty="0"/>
                  <a:t>square-root-seed</a:t>
                </a:r>
                <a:r>
                  <a:rPr lang="en-US" dirty="0"/>
                  <a:t> op-code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but none have a full square-root 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The most common non-DSP iteration for square root 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is the Newton-Raphson iteration which converges </a:t>
                </a:r>
                <a:r>
                  <a:rPr lang="en-US" dirty="0" err="1"/>
                  <a:t>quadratically</a:t>
                </a:r>
                <a:endParaRPr lang="en-US" dirty="0"/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1800" dirty="0"/>
                  <a:t>(and is great for finding square roots in your head!)</a:t>
                </a:r>
                <a:endParaRPr lang="en-US" dirty="0"/>
              </a:p>
              <a:p>
                <a:pPr marL="0" indent="0" defTabSz="46355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 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square-root-seed(x)</a:t>
                </a:r>
              </a:p>
              <a:p>
                <a:pPr marL="0" indent="0" defTabSz="46355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Loop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	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 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½ (y + x/y)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this requires a division!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Sometimes one can use the fact that log(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dirty="0"/>
                  <a:t>) = ½ log(x)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along with algorithms for log and power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For small intervals one can use polynomial approximations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such as </a:t>
                </a:r>
                <a:r>
                  <a:rPr lang="en-US" i="1" dirty="0"/>
                  <a:t>y ≈ −</a:t>
                </a:r>
                <a:r>
                  <a:rPr lang="en-US" dirty="0"/>
                  <a:t>0</a:t>
                </a:r>
                <a:r>
                  <a:rPr lang="en-US" i="1" dirty="0"/>
                  <a:t>.</a:t>
                </a:r>
                <a:r>
                  <a:rPr lang="en-US" dirty="0"/>
                  <a:t>5973</a:t>
                </a:r>
                <a:r>
                  <a:rPr lang="en-US" i="1" dirty="0"/>
                  <a:t>x</a:t>
                </a:r>
                <a:r>
                  <a:rPr lang="en-US" b="1" baseline="30000" dirty="0"/>
                  <a:t>2</a:t>
                </a:r>
                <a:r>
                  <a:rPr lang="en-US" dirty="0"/>
                  <a:t> + 1</a:t>
                </a:r>
                <a:r>
                  <a:rPr lang="en-US" i="1" dirty="0"/>
                  <a:t>.</a:t>
                </a:r>
                <a:r>
                  <a:rPr lang="en-US" dirty="0"/>
                  <a:t>4043</a:t>
                </a:r>
                <a:r>
                  <a:rPr lang="en-US" i="1" dirty="0"/>
                  <a:t>x </a:t>
                </a:r>
                <a:r>
                  <a:rPr lang="en-US" dirty="0"/>
                  <a:t>+ 0</a:t>
                </a:r>
                <a:r>
                  <a:rPr lang="en-US" i="1" dirty="0"/>
                  <a:t>.</a:t>
                </a:r>
                <a:r>
                  <a:rPr lang="en-US" dirty="0"/>
                  <a:t>1628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But there is often an alternative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460050"/>
                <a:ext cx="7772400" cy="4114800"/>
              </a:xfrm>
              <a:blipFill rotWithShape="0">
                <a:blip r:embed="rId2"/>
                <a:stretch>
                  <a:fillRect l="-784" t="-741" r="-314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02643"/>
      </p:ext>
    </p:extLst>
  </p:cSld>
  <p:clrMapOvr>
    <a:masterClrMapping/>
  </p:clrMapOvr>
  <p:transition spd="med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7381-497A-4451-026C-B7ED5917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how much is √4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088F5-9CBA-85D5-CD9D-34B46C3CA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C6857-5F0B-72B5-E53F-4B298CC62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09" y="1104900"/>
            <a:ext cx="6349383" cy="55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4754"/>
      </p:ext>
    </p:extLst>
  </p:cSld>
  <p:clrMapOvr>
    <a:masterClrMapping/>
  </p:clrMapOvr>
  <p:transition spd="med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Pythagorean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0310"/>
            <a:ext cx="7772400" cy="46468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DSP applications square root is mostly required as part of 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	Pythagorean addition 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for which there are approximations such as</a:t>
            </a:r>
          </a:p>
          <a:p>
            <a:pPr marL="0" indent="0" defTabSz="463550">
              <a:spcBef>
                <a:spcPts val="1800"/>
              </a:spcBef>
              <a:buNone/>
            </a:pPr>
            <a:endParaRPr lang="en-US" dirty="0"/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where 0.25 &lt; k &lt; 0.31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k=0.267304 gives the exact mean </a:t>
            </a:r>
          </a:p>
          <a:p>
            <a:pPr defTabSz="463550">
              <a:spcBef>
                <a:spcPts val="0"/>
              </a:spcBef>
            </a:pPr>
            <a:r>
              <a:rPr lang="en-US" dirty="0"/>
              <a:t>k=0.300585 gives minimum variance</a:t>
            </a:r>
          </a:p>
          <a:p>
            <a:pPr marL="0" indent="0" defTabSz="463550">
              <a:spcBef>
                <a:spcPts val="1800"/>
              </a:spcBef>
              <a:buNone/>
            </a:pPr>
            <a:r>
              <a:rPr lang="en-US" dirty="0"/>
              <a:t>More importantly the </a:t>
            </a:r>
            <a:r>
              <a:rPr lang="en-US" b="1" dirty="0" err="1"/>
              <a:t>Moler</a:t>
            </a:r>
            <a:r>
              <a:rPr lang="en-US" b="1" dirty="0"/>
              <a:t>-Morrison</a:t>
            </a:r>
            <a:r>
              <a:rPr lang="en-US" dirty="0"/>
              <a:t> algorithm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which requires 2 divisions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and the CORDIC algorithm requires only shift and add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/>
              <a:t>	and converges exponentially, gaining 1 bit per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8" y="1770158"/>
            <a:ext cx="3081621" cy="70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8" y="2911598"/>
            <a:ext cx="52959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0074"/>
      </p:ext>
    </p:extLst>
  </p:cSld>
  <p:clrMapOvr>
    <a:masterClrMapping/>
  </p:clrMapOvr>
  <p:transition spd="med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5849-ED09-9BB4-7F35-C1C0268A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Moler</a:t>
            </a:r>
            <a:r>
              <a:rPr lang="en-US" dirty="0"/>
              <a:t> Morrison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73AC-FA62-FAE2-09B0-C8894803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0086"/>
            <a:ext cx="7848600" cy="48770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max(|x|, |y|)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min(|x|, |y|)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q &gt;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(q/p)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indent="0">
              <a:buNone/>
            </a:pP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 / (4 + r)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p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 p + 2sp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q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← sq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p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Note that in each iteration</a:t>
            </a:r>
          </a:p>
          <a:p>
            <a:r>
              <a:rPr lang="en-US" dirty="0">
                <a:cs typeface="Courier New" panose="02070309020205020404" pitchFamily="49" charset="0"/>
              </a:rPr>
              <a:t>sum of squares </a:t>
            </a:r>
          </a:p>
          <a:p>
            <a:pPr marL="0" indent="0" defTabSz="463550">
              <a:spcBef>
                <a:spcPts val="0"/>
              </a:spcBef>
              <a:buNone/>
            </a:pPr>
            <a:r>
              <a:rPr lang="en-US" dirty="0">
                <a:cs typeface="Courier New" panose="02070309020205020404" pitchFamily="49" charset="0"/>
              </a:rPr>
              <a:t>	remains the same</a:t>
            </a:r>
          </a:p>
          <a:p>
            <a:r>
              <a:rPr lang="en-US" dirty="0">
                <a:cs typeface="Courier New" panose="02070309020205020404" pitchFamily="49" charset="0"/>
              </a:rPr>
              <a:t>s decreases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71661-CB60-C046-600C-42F082E03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322FAB-D4A8-4388-16E3-12EC7A72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5" y="2518035"/>
            <a:ext cx="4712392" cy="38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0246"/>
      </p:ext>
    </p:extLst>
  </p:cSld>
  <p:clrMapOvr>
    <a:masterClrMapping/>
  </p:clrMapOvr>
  <p:transition spd="med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and Cosine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028543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Of course, we need sin and cos all the time!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Non-DSP libraries use Taylor expansions, which are inefficient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However, we most often need to generate both sin(</a:t>
                </a:r>
                <a:r>
                  <a:rPr lang="el-GR" dirty="0"/>
                  <a:t>ω</a:t>
                </a:r>
                <a:r>
                  <a:rPr lang="en-US" dirty="0"/>
                  <a:t>n) and cos(</a:t>
                </a:r>
                <a:r>
                  <a:rPr lang="el-GR" dirty="0"/>
                  <a:t>ω</a:t>
                </a:r>
                <a:r>
                  <a:rPr lang="en-US" dirty="0"/>
                  <a:t>n)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for increasing n = 0, 1, 2, 3, 4 ...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1.</a:t>
                </a:r>
                <a:r>
                  <a:rPr lang="en-US" dirty="0"/>
                  <a:t>	We know how to update sin(</a:t>
                </a:r>
                <a:r>
                  <a:rPr lang="el-GR" dirty="0"/>
                  <a:t>ω</a:t>
                </a:r>
                <a:r>
                  <a:rPr lang="en-US" dirty="0"/>
                  <a:t>n) using a difference equation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sin(</a:t>
                </a:r>
                <a:r>
                  <a:rPr lang="el-GR" dirty="0"/>
                  <a:t>ω</a:t>
                </a:r>
                <a:r>
                  <a:rPr lang="en-US" dirty="0"/>
                  <a:t>(n+1))  = 2cos(</a:t>
                </a:r>
                <a:r>
                  <a:rPr lang="el-GR" dirty="0"/>
                  <a:t>ω</a:t>
                </a:r>
                <a:r>
                  <a:rPr lang="en-US" dirty="0"/>
                  <a:t>) sin(</a:t>
                </a:r>
                <a:r>
                  <a:rPr lang="el-GR" dirty="0"/>
                  <a:t>ω</a:t>
                </a:r>
                <a:r>
                  <a:rPr lang="en-US" dirty="0"/>
                  <a:t>n) – sin(</a:t>
                </a:r>
                <a:r>
                  <a:rPr lang="el-GR" dirty="0"/>
                  <a:t>ω</a:t>
                </a:r>
                <a:r>
                  <a:rPr lang="en-US" dirty="0"/>
                  <a:t>(n-1))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which requires 2 initial values</a:t>
                </a:r>
              </a:p>
              <a:p>
                <a:pPr marL="0" indent="0" defTabSz="46355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2.</a:t>
                </a:r>
                <a:r>
                  <a:rPr lang="en-US" dirty="0"/>
                  <a:t> 	Both sin and cos together is easy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which is the same as the trig identities: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		sin(</a:t>
                </a:r>
                <a:r>
                  <a:rPr lang="el-GR" dirty="0"/>
                  <a:t>ω</a:t>
                </a:r>
                <a:r>
                  <a:rPr lang="en-US" dirty="0"/>
                  <a:t>(n+1))  = cos(</a:t>
                </a:r>
                <a:r>
                  <a:rPr lang="el-GR" dirty="0"/>
                  <a:t>ω</a:t>
                </a:r>
                <a:r>
                  <a:rPr lang="en-US" dirty="0"/>
                  <a:t>) sin(</a:t>
                </a:r>
                <a:r>
                  <a:rPr lang="el-GR" dirty="0"/>
                  <a:t>ω</a:t>
                </a:r>
                <a:r>
                  <a:rPr lang="en-US" dirty="0"/>
                  <a:t>n) + sin(</a:t>
                </a:r>
                <a:r>
                  <a:rPr lang="el-GR" dirty="0"/>
                  <a:t>ω</a:t>
                </a:r>
                <a:r>
                  <a:rPr lang="en-US" dirty="0"/>
                  <a:t>) cos(</a:t>
                </a:r>
                <a:r>
                  <a:rPr lang="el-GR" dirty="0"/>
                  <a:t>ω</a:t>
                </a:r>
                <a:r>
                  <a:rPr lang="en-US" dirty="0"/>
                  <a:t>n) 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		cos(</a:t>
                </a:r>
                <a:r>
                  <a:rPr lang="el-GR" dirty="0"/>
                  <a:t>ω</a:t>
                </a:r>
                <a:r>
                  <a:rPr lang="en-US" dirty="0"/>
                  <a:t>(n+1)) = cos(</a:t>
                </a:r>
                <a:r>
                  <a:rPr lang="el-GR" dirty="0"/>
                  <a:t>ω</a:t>
                </a:r>
                <a:r>
                  <a:rPr lang="en-US" dirty="0"/>
                  <a:t>) cos(</a:t>
                </a:r>
                <a:r>
                  <a:rPr lang="el-GR" dirty="0"/>
                  <a:t>ω</a:t>
                </a:r>
                <a:r>
                  <a:rPr lang="en-US" dirty="0"/>
                  <a:t>n) - sin(</a:t>
                </a:r>
                <a:r>
                  <a:rPr lang="el-GR" dirty="0"/>
                  <a:t>ω</a:t>
                </a:r>
                <a:r>
                  <a:rPr lang="en-US" dirty="0"/>
                  <a:t>) sin(</a:t>
                </a:r>
                <a:r>
                  <a:rPr lang="el-GR" dirty="0"/>
                  <a:t>ω</a:t>
                </a:r>
                <a:r>
                  <a:rPr lang="en-US" dirty="0"/>
                  <a:t>n) 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	So from a single pair we can continue</a:t>
                </a:r>
              </a:p>
              <a:p>
                <a:pPr marL="0" indent="0" defTabSz="463550">
                  <a:spcBef>
                    <a:spcPts val="1200"/>
                  </a:spcBef>
                  <a:buNone/>
                </a:pPr>
                <a:r>
                  <a:rPr lang="en-US" dirty="0"/>
                  <a:t>However, both methods may suffer from </a:t>
                </a:r>
                <a:r>
                  <a:rPr lang="en-US" i="1" dirty="0"/>
                  <a:t>error accumulation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028543" cy="4799013"/>
              </a:xfrm>
              <a:blipFill>
                <a:blip r:embed="rId2"/>
                <a:stretch>
                  <a:fillRect l="-759" t="-63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571807"/>
      </p:ext>
    </p:extLst>
  </p:cSld>
  <p:clrMapOvr>
    <a:masterClrMapping/>
  </p:clrMapOvr>
  <p:transition spd="med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CORDIC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5656" y="1308100"/>
                <a:ext cx="8761863" cy="5310188"/>
              </a:xfrm>
            </p:spPr>
            <p:txBody>
              <a:bodyPr/>
              <a:lstStyle/>
              <a:p>
                <a:pPr marL="0" indent="0" defTabSz="463550">
                  <a:buNone/>
                </a:pPr>
                <a:r>
                  <a:rPr lang="en-US" dirty="0"/>
                  <a:t>The </a:t>
                </a:r>
                <a:r>
                  <a:rPr lang="en-US" b="1" dirty="0" err="1"/>
                  <a:t>CO</a:t>
                </a:r>
                <a:r>
                  <a:rPr lang="en-US" dirty="0" err="1"/>
                  <a:t>ordinate</a:t>
                </a:r>
                <a:r>
                  <a:rPr lang="en-US" dirty="0"/>
                  <a:t> </a:t>
                </a:r>
                <a:r>
                  <a:rPr lang="en-US" b="1" dirty="0"/>
                  <a:t>R</a:t>
                </a:r>
                <a:r>
                  <a:rPr lang="en-US" dirty="0"/>
                  <a:t>otation for </a:t>
                </a:r>
                <a:r>
                  <a:rPr lang="en-US" b="1" dirty="0" err="1"/>
                  <a:t>DI</a:t>
                </a:r>
                <a:r>
                  <a:rPr lang="en-US" dirty="0" err="1"/>
                  <a:t>gital</a:t>
                </a:r>
                <a:r>
                  <a:rPr lang="en-US" dirty="0"/>
                  <a:t> </a:t>
                </a:r>
                <a:r>
                  <a:rPr lang="en-US" b="1" dirty="0"/>
                  <a:t>C</a:t>
                </a:r>
                <a:r>
                  <a:rPr lang="en-US" dirty="0"/>
                  <a:t>omputers (CORDIC) algorithm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is an iteration for calculating elementary functions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using only addition and binary shift 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It was described in 1959 by </a:t>
                </a:r>
                <a:r>
                  <a:rPr lang="en-US" dirty="0" err="1"/>
                  <a:t>Volder</a:t>
                </a:r>
                <a:r>
                  <a:rPr lang="en-US" dirty="0"/>
                  <a:t> (and refined Walther)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was used in the first scientific hand-held calculator (HP-35)</a:t>
                </a:r>
              </a:p>
              <a:p>
                <a:pPr marL="0" indent="0" defTabSz="463550">
                  <a:buNone/>
                </a:pPr>
                <a:r>
                  <a:rPr lang="en-US" dirty="0"/>
                  <a:t>It computes 1 bit / iteration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and so is great for hardware implementations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	but has a </a:t>
                </a:r>
                <a:r>
                  <a:rPr lang="en-US" i="1" dirty="0"/>
                  <a:t>conditional</a:t>
                </a:r>
                <a:r>
                  <a:rPr lang="en-US" dirty="0"/>
                  <a:t> and so breaks pipelines</a:t>
                </a:r>
              </a:p>
              <a:p>
                <a:pPr marL="0" indent="0" defTabSz="463550">
                  <a:spcBef>
                    <a:spcPts val="1200"/>
                  </a:spcBef>
                  <a:buNone/>
                </a:pPr>
                <a:r>
                  <a:rPr lang="en-US" dirty="0"/>
                  <a:t>CORDIC can simultaneously compute these pairs of functions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sin(</a:t>
                </a:r>
                <a:r>
                  <a:rPr lang="en-US" i="1" dirty="0"/>
                  <a:t>θ</a:t>
                </a:r>
                <a:r>
                  <a:rPr lang="en-US" dirty="0"/>
                  <a:t>) and cos(</a:t>
                </a:r>
                <a:r>
                  <a:rPr lang="en-US" i="1" dirty="0"/>
                  <a:t>θ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sinh</a:t>
                </a:r>
                <a:r>
                  <a:rPr lang="en-US" dirty="0"/>
                  <a:t>(</a:t>
                </a:r>
                <a:r>
                  <a:rPr lang="en-US" i="1" dirty="0"/>
                  <a:t>θ</a:t>
                </a:r>
                <a:r>
                  <a:rPr lang="en-US" dirty="0"/>
                  <a:t>) and </a:t>
                </a:r>
                <a:r>
                  <a:rPr lang="en-US" dirty="0" err="1"/>
                  <a:t>cosh</a:t>
                </a:r>
                <a:r>
                  <a:rPr lang="en-US" dirty="0"/>
                  <a:t>(</a:t>
                </a:r>
                <a:r>
                  <a:rPr lang="en-US" i="1" dirty="0"/>
                  <a:t>θ</a:t>
                </a:r>
                <a:r>
                  <a:rPr lang="en-US" dirty="0"/>
                  <a:t>)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ln(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(alone)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656" y="1308100"/>
                <a:ext cx="8761863" cy="5310188"/>
              </a:xfrm>
              <a:blipFill rotWithShape="0">
                <a:blip r:embed="rId2"/>
                <a:stretch>
                  <a:fillRect l="-695" t="-574" b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336063"/>
      </p:ext>
    </p:extLst>
  </p:cSld>
  <p:clrMapOvr>
    <a:masterClrMapping/>
  </p:clrMapOvr>
  <p:transition spd="med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idea behind</a:t>
            </a:r>
            <a:br>
              <a:rPr lang="en-US" dirty="0"/>
            </a:br>
            <a:r>
              <a:rPr lang="en-US" dirty="0"/>
              <a:t>CORDIC for sin/cos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569492"/>
                <a:ext cx="8134643" cy="50487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arbitrary angle </a:t>
                </a:r>
                <a:r>
                  <a:rPr lang="en-US" altLang="zh-TW" b="1" dirty="0">
                    <a:latin typeface="Symbol" panose="05050102010706020507" pitchFamily="18" charset="2"/>
                  </a:rPr>
                  <a:t>q</a:t>
                </a:r>
                <a:r>
                  <a:rPr lang="en-US" altLang="zh-TW" dirty="0">
                    <a:latin typeface="Symbol" panose="05050102010706020507" pitchFamily="18" charset="2"/>
                  </a:rPr>
                  <a:t> </a:t>
                </a:r>
                <a:r>
                  <a:rPr lang="en-US" dirty="0"/>
                  <a:t>in the 1</a:t>
                </a:r>
                <a:r>
                  <a:rPr lang="en-US" baseline="30000" dirty="0"/>
                  <a:t>st</a:t>
                </a:r>
                <a:r>
                  <a:rPr lang="en-US" dirty="0"/>
                  <a:t> quadrant </a:t>
                </a:r>
                <a:r>
                  <a:rPr lang="en-US" altLang="he-IL" dirty="0"/>
                  <a:t>[0</a:t>
                </a:r>
                <a:r>
                  <a:rPr lang="en-US" altLang="he-IL" dirty="0">
                    <a:sym typeface="Symbol" panose="05050102010706020507" pitchFamily="18" charset="2"/>
                  </a:rPr>
                  <a:t>,/2] can always be written </a:t>
                </a:r>
              </a:p>
              <a:p>
                <a:pPr marL="0" indent="0" defTabSz="461963">
                  <a:buNone/>
                </a:pPr>
                <a:r>
                  <a:rPr lang="en-US" altLang="he-IL" dirty="0">
                    <a:sym typeface="Symbol" panose="05050102010706020507" pitchFamily="18" charset="2"/>
                  </a:rPr>
                  <a:t>	as a sum of  angles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  <m:r>
                          <a:rPr lang="en-US" altLang="he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dirty="0">
                    <a:sym typeface="Symbol" panose="05050102010706020507" pitchFamily="18" charset="2"/>
                  </a:rPr>
                  <a:t>  where tan(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dirty="0">
                    <a:sym typeface="Symbol" panose="05050102010706020507" pitchFamily="18" charset="2"/>
                  </a:rPr>
                  <a:t>) = 2</a:t>
                </a:r>
                <a:r>
                  <a:rPr lang="en-US" altLang="he-IL" sz="2400" b="1" baseline="30000" dirty="0">
                    <a:sym typeface="Symbol" panose="05050102010706020507" pitchFamily="18" charset="2"/>
                  </a:rPr>
                  <a:t>-i</a:t>
                </a:r>
                <a:endParaRPr lang="en-US" altLang="he-IL" b="1" baseline="30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/>
                  <a:t>For example, </a:t>
                </a:r>
              </a:p>
              <a:p>
                <a:pPr marL="0" indent="0">
                  <a:buNone/>
                </a:pPr>
                <a:r>
                  <a:rPr lang="en-US" dirty="0"/>
                  <a:t>90</a:t>
                </a:r>
                <a:r>
                  <a:rPr lang="en-US" baseline="30000" dirty="0"/>
                  <a:t>o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+ ...</a:t>
                </a:r>
              </a:p>
              <a:p>
                <a:pPr marL="0" indent="0">
                  <a:buNone/>
                </a:pPr>
                <a:r>
                  <a:rPr lang="en-US" dirty="0"/>
                  <a:t>60</a:t>
                </a:r>
                <a:r>
                  <a:rPr lang="en-US" baseline="30000" dirty="0"/>
                  <a:t>o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+ ...</a:t>
                </a:r>
              </a:p>
              <a:p>
                <a:pPr marL="0" indent="0">
                  <a:buNone/>
                </a:pPr>
                <a:r>
                  <a:rPr lang="en-US" dirty="0"/>
                  <a:t>30</a:t>
                </a:r>
                <a:r>
                  <a:rPr lang="en-US" baseline="30000" dirty="0"/>
                  <a:t>o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+ ...</a:t>
                </a:r>
              </a:p>
              <a:p>
                <a:pPr marL="0" indent="0">
                  <a:buNone/>
                </a:pPr>
                <a:r>
                  <a:rPr lang="en-US" dirty="0"/>
                  <a:t>15</a:t>
                </a:r>
                <a:r>
                  <a:rPr lang="en-US" baseline="30000" dirty="0"/>
                  <a:t>o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-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+ ...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Note that multiplication by </a:t>
                </a:r>
                <a:r>
                  <a:rPr lang="en-US" altLang="he-IL" dirty="0">
                    <a:sym typeface="Symbol" panose="05050102010706020507" pitchFamily="18" charset="2"/>
                  </a:rPr>
                  <a:t>tan(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he-IL" dirty="0">
                    <a:sym typeface="Symbol" panose="05050102010706020507" pitchFamily="18" charset="2"/>
                  </a:rPr>
                  <a:t>) is actually a right shift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569492"/>
                <a:ext cx="8134643" cy="5048795"/>
              </a:xfrm>
              <a:blipFill rotWithShape="0">
                <a:blip r:embed="rId2"/>
                <a:stretch>
                  <a:fillRect l="-749" t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139</a:t>
            </a:fld>
            <a:endParaRPr lang="en-US" alt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737736" y="2520719"/>
            <a:ext cx="3024188" cy="979488"/>
            <a:chOff x="2160" y="1804"/>
            <a:chExt cx="1905" cy="617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2160" y="1862"/>
              <a:ext cx="190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4000" b="0" dirty="0">
                  <a:effectLst/>
                  <a:sym typeface="Symbol" panose="05050102010706020507" pitchFamily="18" charset="2"/>
                </a:rPr>
                <a:t> </a:t>
              </a:r>
              <a:r>
                <a:rPr lang="en-US" altLang="zh-TW" sz="2800" b="0" dirty="0">
                  <a:effectLst/>
                  <a:latin typeface="Symbol" panose="05050102010706020507" pitchFamily="18" charset="2"/>
                </a:rPr>
                <a:t>q =</a:t>
              </a:r>
              <a:r>
                <a:rPr lang="en-US" altLang="zh-TW" sz="4000" b="0" dirty="0">
                  <a:effectLst/>
                  <a:sym typeface="Symbol" panose="05050102010706020507" pitchFamily="18" charset="2"/>
                </a:rPr>
                <a:t> </a:t>
              </a:r>
              <a:r>
                <a:rPr lang="en-US" altLang="zh-TW" sz="3200" b="0" dirty="0">
                  <a:effectLst/>
                  <a:sym typeface="Symbol" panose="05050102010706020507" pitchFamily="18" charset="2"/>
                </a:rPr>
                <a:t>(</a:t>
              </a:r>
              <a:r>
                <a:rPr lang="en-US" altLang="en-US" sz="2800" b="0" dirty="0">
                  <a:effectLst/>
                  <a:sym typeface="Symbol" panose="05050102010706020507" pitchFamily="18" charset="2"/>
                </a:rPr>
                <a:t> </a:t>
              </a:r>
              <a:r>
                <a:rPr lang="en-US" altLang="zh-TW" sz="2800" b="0" dirty="0">
                  <a:effectLst/>
                  <a:sym typeface="Symbol" panose="05050102010706020507" pitchFamily="18" charset="2"/>
                </a:rPr>
                <a:t>tan</a:t>
              </a:r>
              <a:r>
                <a:rPr lang="en-US" altLang="zh-TW" sz="2800" b="0" baseline="30000" dirty="0">
                  <a:effectLst/>
                </a:rPr>
                <a:t>-1</a:t>
              </a:r>
              <a:r>
                <a:rPr lang="en-US" altLang="zh-TW" b="0" i="1" baseline="30000" dirty="0">
                  <a:effectLst/>
                </a:rPr>
                <a:t> </a:t>
              </a:r>
              <a:r>
                <a:rPr lang="en-US" altLang="zh-TW" sz="2800" b="0" dirty="0">
                  <a:effectLst/>
                  <a:sym typeface="Symbol" panose="05050102010706020507" pitchFamily="18" charset="2"/>
                </a:rPr>
                <a:t>2</a:t>
              </a:r>
              <a:r>
                <a:rPr lang="en-US" altLang="zh-TW" b="0" i="1" baseline="30000" dirty="0">
                  <a:effectLst/>
                </a:rPr>
                <a:t>-</a:t>
              </a:r>
              <a:r>
                <a:rPr lang="en-US" altLang="zh-TW" b="0" baseline="30000" dirty="0">
                  <a:effectLst/>
                </a:rPr>
                <a:t>k</a:t>
              </a:r>
              <a:r>
                <a:rPr lang="en-US" altLang="zh-TW" b="0" i="1" baseline="30000" dirty="0">
                  <a:effectLst/>
                </a:rPr>
                <a:t> </a:t>
              </a:r>
              <a:r>
                <a:rPr lang="en-US" altLang="zh-TW" sz="3200" b="0" dirty="0">
                  <a:effectLst/>
                  <a:sym typeface="Symbol" panose="05050102010706020507" pitchFamily="18" charset="2"/>
                </a:rPr>
                <a:t>)</a:t>
              </a:r>
              <a:endParaRPr lang="en-US" altLang="en-US" sz="3200" b="0" dirty="0">
                <a:effectLst/>
                <a:sym typeface="Symbol" panose="05050102010706020507" pitchFamily="18" charset="2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640" y="2208"/>
              <a:ext cx="32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e-IL" sz="1600" dirty="0">
                  <a:effectLst/>
                </a:rPr>
                <a:t>k=0</a:t>
              </a:r>
              <a:endParaRPr lang="en-US" altLang="he-IL" sz="18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688" y="1804"/>
              <a:ext cx="2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he-IL" sz="1600">
                  <a:effectLst/>
                  <a:sym typeface="Symbol" panose="05050102010706020507" pitchFamily="18" charset="2"/>
                </a:rPr>
                <a:t></a:t>
              </a:r>
              <a:endParaRPr lang="en-US" altLang="he-IL" sz="1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97537"/>
              </p:ext>
            </p:extLst>
          </p:nvPr>
        </p:nvGraphicFramePr>
        <p:xfrm>
          <a:off x="6479474" y="2354943"/>
          <a:ext cx="234096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effectLst/>
                          <a:sym typeface="Symbol" panose="05050102010706020507" pitchFamily="18" charset="2"/>
                        </a:rPr>
                        <a:t>tan</a:t>
                      </a:r>
                      <a:r>
                        <a:rPr lang="en-US" altLang="zh-TW" sz="1800" b="1" baseline="30000" dirty="0">
                          <a:effectLst/>
                        </a:rPr>
                        <a:t>-1</a:t>
                      </a:r>
                      <a:r>
                        <a:rPr lang="en-US" altLang="zh-TW" b="1" i="1" baseline="30000" dirty="0">
                          <a:effectLst/>
                        </a:rPr>
                        <a:t> </a:t>
                      </a:r>
                      <a:r>
                        <a:rPr lang="en-US" altLang="zh-TW" sz="1800" b="1" dirty="0">
                          <a:effectLst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zh-TW" b="1" i="1" baseline="30000" dirty="0">
                          <a:effectLst/>
                        </a:rPr>
                        <a:t>-</a:t>
                      </a:r>
                      <a:r>
                        <a:rPr lang="en-US" altLang="zh-TW" b="1" baseline="30000" dirty="0">
                          <a:effectLst/>
                        </a:rPr>
                        <a:t>k</a:t>
                      </a:r>
                      <a:r>
                        <a:rPr lang="en-US" altLang="zh-TW" b="1" i="1" baseline="30000" dirty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26.566</a:t>
                      </a:r>
                      <a:r>
                        <a:rPr lang="en-US" baseline="300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14.036</a:t>
                      </a:r>
                      <a:r>
                        <a:rPr lang="en-US" baseline="30000" dirty="0"/>
                        <a:t>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7.125</a:t>
                      </a:r>
                      <a:r>
                        <a:rPr lang="en-US" baseline="30000" dirty="0"/>
                        <a:t>o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3.576</a:t>
                      </a:r>
                      <a:r>
                        <a:rPr lang="en-US" baseline="300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1.790</a:t>
                      </a:r>
                      <a:r>
                        <a:rPr lang="en-US" baseline="300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...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4058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384" y="1497552"/>
                <a:ext cx="7907504" cy="4949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will always explicitly draw the point after a delay element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Since this point represents a signal value that must be remembered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that is, a memory location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For this reason we frequently use the term </a:t>
                </a:r>
                <a:r>
                  <a:rPr lang="en-US" i="1" dirty="0"/>
                  <a:t>memory point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Marking memory points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help us count up how much memory is required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For example, we see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z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en-US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dirty="0"/>
                  <a:t> requires 3 memory points </a:t>
                </a:r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1200"/>
                  </a:spcBef>
                  <a:buNone/>
                </a:pPr>
                <a:r>
                  <a:rPr lang="en-US" dirty="0"/>
                  <a:t>Note: We will sometimes temporarily draw and label points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just in order to understand the 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384" y="1497552"/>
                <a:ext cx="7907504" cy="4949429"/>
              </a:xfrm>
              <a:blipFill rotWithShape="0">
                <a:blip r:embed="rId2"/>
                <a:stretch>
                  <a:fillRect l="-848" t="-616" b="-8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168484" y="2053807"/>
            <a:ext cx="2199439" cy="596900"/>
            <a:chOff x="2203450" y="1898067"/>
            <a:chExt cx="2199439" cy="596900"/>
          </a:xfrm>
        </p:grpSpPr>
        <p:sp>
          <p:nvSpPr>
            <p:cNvPr id="6" name="Line 61"/>
            <p:cNvSpPr>
              <a:spLocks noChangeShapeType="1"/>
            </p:cNvSpPr>
            <p:nvPr/>
          </p:nvSpPr>
          <p:spPr bwMode="auto">
            <a:xfrm>
              <a:off x="2203450" y="2202867"/>
              <a:ext cx="863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2"/>
            <p:cNvSpPr>
              <a:spLocks noChangeShapeType="1"/>
            </p:cNvSpPr>
            <p:nvPr/>
          </p:nvSpPr>
          <p:spPr bwMode="auto">
            <a:xfrm>
              <a:off x="2647950" y="22021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3054350" y="1898067"/>
              <a:ext cx="5461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Text Box 68"/>
            <p:cNvSpPr txBox="1">
              <a:spLocks noChangeArrowheads="1"/>
            </p:cNvSpPr>
            <p:nvPr/>
          </p:nvSpPr>
          <p:spPr bwMode="auto">
            <a:xfrm>
              <a:off x="3105150" y="1986967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3600450" y="2202867"/>
              <a:ext cx="787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3981450" y="220219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259178" y="213608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92548" y="5315152"/>
            <a:ext cx="6143539" cy="596900"/>
            <a:chOff x="1192548" y="5767722"/>
            <a:chExt cx="6143539" cy="596900"/>
          </a:xfrm>
        </p:grpSpPr>
        <p:sp>
          <p:nvSpPr>
            <p:cNvPr id="18" name="Line 61"/>
            <p:cNvSpPr>
              <a:spLocks noChangeShapeType="1"/>
            </p:cNvSpPr>
            <p:nvPr/>
          </p:nvSpPr>
          <p:spPr bwMode="auto">
            <a:xfrm>
              <a:off x="1457325" y="6072522"/>
              <a:ext cx="55340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1912020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66"/>
            <p:cNvSpPr>
              <a:spLocks noChangeArrowheads="1"/>
            </p:cNvSpPr>
            <p:nvPr/>
          </p:nvSpPr>
          <p:spPr bwMode="auto">
            <a:xfrm>
              <a:off x="2166020" y="5767722"/>
              <a:ext cx="546100" cy="596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Text Box 68"/>
            <p:cNvSpPr txBox="1">
              <a:spLocks noChangeArrowheads="1"/>
            </p:cNvSpPr>
            <p:nvPr/>
          </p:nvSpPr>
          <p:spPr bwMode="auto">
            <a:xfrm>
              <a:off x="2198606" y="5837572"/>
              <a:ext cx="533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23" name="Line 70"/>
            <p:cNvSpPr>
              <a:spLocks noChangeShapeType="1"/>
            </p:cNvSpPr>
            <p:nvPr/>
          </p:nvSpPr>
          <p:spPr bwMode="auto">
            <a:xfrm>
              <a:off x="2997870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3218448" y="6005738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62"/>
            <p:cNvSpPr>
              <a:spLocks noChangeShapeType="1"/>
            </p:cNvSpPr>
            <p:nvPr/>
          </p:nvSpPr>
          <p:spPr bwMode="auto">
            <a:xfrm>
              <a:off x="3612151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3866151" y="5767722"/>
              <a:ext cx="546100" cy="596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Text Box 68"/>
            <p:cNvSpPr txBox="1">
              <a:spLocks noChangeArrowheads="1"/>
            </p:cNvSpPr>
            <p:nvPr/>
          </p:nvSpPr>
          <p:spPr bwMode="auto">
            <a:xfrm>
              <a:off x="3898737" y="5837572"/>
              <a:ext cx="533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28" name="Line 70"/>
            <p:cNvSpPr>
              <a:spLocks noChangeShapeType="1"/>
            </p:cNvSpPr>
            <p:nvPr/>
          </p:nvSpPr>
          <p:spPr bwMode="auto">
            <a:xfrm>
              <a:off x="4698001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918579" y="6005738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5293895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66"/>
            <p:cNvSpPr>
              <a:spLocks noChangeArrowheads="1"/>
            </p:cNvSpPr>
            <p:nvPr/>
          </p:nvSpPr>
          <p:spPr bwMode="auto">
            <a:xfrm>
              <a:off x="5547895" y="5767722"/>
              <a:ext cx="546100" cy="59497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Text Box 68"/>
            <p:cNvSpPr txBox="1">
              <a:spLocks noChangeArrowheads="1"/>
            </p:cNvSpPr>
            <p:nvPr/>
          </p:nvSpPr>
          <p:spPr bwMode="auto">
            <a:xfrm>
              <a:off x="5580481" y="5837572"/>
              <a:ext cx="533400" cy="457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24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33" name="Line 70"/>
            <p:cNvSpPr>
              <a:spLocks noChangeShapeType="1"/>
            </p:cNvSpPr>
            <p:nvPr/>
          </p:nvSpPr>
          <p:spPr bwMode="auto">
            <a:xfrm>
              <a:off x="6379745" y="608137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600323" y="6005738"/>
              <a:ext cx="143711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64"/>
            <p:cNvSpPr txBox="1">
              <a:spLocks noChangeArrowheads="1"/>
            </p:cNvSpPr>
            <p:nvPr/>
          </p:nvSpPr>
          <p:spPr bwMode="auto">
            <a:xfrm>
              <a:off x="1192548" y="5815238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6" name="Text Box 64"/>
            <p:cNvSpPr txBox="1">
              <a:spLocks noChangeArrowheads="1"/>
            </p:cNvSpPr>
            <p:nvPr/>
          </p:nvSpPr>
          <p:spPr bwMode="auto">
            <a:xfrm>
              <a:off x="6955087" y="5843922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616976"/>
      </p:ext>
    </p:extLst>
  </p:cSld>
  <p:clrMapOvr>
    <a:masterClrMapping/>
  </p:clrMapOvr>
  <p:transition spd="med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0" y="5722259"/>
            <a:ext cx="2654868" cy="981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181" y="4173178"/>
            <a:ext cx="2910384" cy="916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CORDIC for sin/cos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6312" y="1244685"/>
                <a:ext cx="8134643" cy="43796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he-IL" dirty="0">
                    <a:sym typeface="Symbol" panose="05050102010706020507" pitchFamily="18" charset="2"/>
                  </a:rPr>
                  <a:t>Recall that coordinate rotations in the plane are performed by</a:t>
                </a: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altLang="he-IL" dirty="0">
                    <a:sym typeface="Symbol" panose="05050102010706020507" pitchFamily="18" charset="2"/>
                  </a:rPr>
                  <a:t>We can reach an arbitrary point on the unit circle (cos(</a:t>
                </a:r>
                <a:r>
                  <a:rPr lang="en-US" altLang="zh-TW" dirty="0">
                    <a:latin typeface="Symbol" panose="05050102010706020507" pitchFamily="18" charset="2"/>
                  </a:rPr>
                  <a:t>q</a:t>
                </a:r>
                <a:r>
                  <a:rPr lang="en-US" altLang="he-IL" dirty="0">
                    <a:sym typeface="Symbol" panose="05050102010706020507" pitchFamily="18" charset="2"/>
                  </a:rPr>
                  <a:t>), sin(</a:t>
                </a:r>
                <a:r>
                  <a:rPr lang="en-US" altLang="zh-TW" dirty="0">
                    <a:latin typeface="Symbol" panose="05050102010706020507" pitchFamily="18" charset="2"/>
                  </a:rPr>
                  <a:t>q))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altLang="he-IL" dirty="0">
                    <a:latin typeface="Symbol" panose="05050102010706020507" pitchFamily="18" charset="2"/>
                    <a:sym typeface="Symbol" panose="05050102010706020507" pitchFamily="18" charset="2"/>
                  </a:rPr>
                  <a:t>	</a:t>
                </a:r>
                <a:r>
                  <a:rPr lang="en-US" altLang="he-IL" dirty="0">
                    <a:sym typeface="Symbol" panose="05050102010706020507" pitchFamily="18" charset="2"/>
                  </a:rPr>
                  <a:t> by starting from the point (1,0) [</a:t>
                </a:r>
                <a:r>
                  <a:rPr lang="en-US" altLang="zh-TW" dirty="0">
                    <a:latin typeface="Symbol" panose="05050102010706020507" pitchFamily="18" charset="2"/>
                  </a:rPr>
                  <a:t>q=0]</a:t>
                </a:r>
                <a:endParaRPr lang="en-US" altLang="he-IL" dirty="0"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he-IL" dirty="0">
                    <a:sym typeface="Symbol" panose="05050102010706020507" pitchFamily="18" charset="2"/>
                  </a:rPr>
                  <a:t>	and performing a </a:t>
                </a:r>
                <a:r>
                  <a:rPr lang="en-US" dirty="0"/>
                  <a:t>coordinate rotation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The coordinate rotation can be decomposed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into the sum of angles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±</m:t>
                        </m:r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he-IL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± </m:t>
                    </m:r>
                  </m:oMath>
                </a14:m>
                <a:r>
                  <a:rPr lang="en-US" altLang="zh-TW" dirty="0">
                    <a:sym typeface="Symbol" panose="05050102010706020507" pitchFamily="18" charset="2"/>
                  </a:rPr>
                  <a:t>tan</a:t>
                </a:r>
                <a:r>
                  <a:rPr lang="en-US" altLang="zh-TW" baseline="30000" dirty="0"/>
                  <a:t>-1</a:t>
                </a:r>
                <a:r>
                  <a:rPr lang="en-US" altLang="zh-TW" i="1" baseline="30000" dirty="0"/>
                  <a:t> </a:t>
                </a:r>
                <a:r>
                  <a:rPr lang="en-US" altLang="zh-TW" dirty="0">
                    <a:sym typeface="Symbol" panose="05050102010706020507" pitchFamily="18" charset="2"/>
                  </a:rPr>
                  <a:t>2</a:t>
                </a:r>
                <a:r>
                  <a:rPr lang="en-US" altLang="zh-TW" i="1" baseline="30000" dirty="0"/>
                  <a:t>-</a:t>
                </a:r>
                <a:r>
                  <a:rPr lang="en-US" altLang="zh-TW" baseline="30000" dirty="0"/>
                  <a:t>k</a:t>
                </a:r>
                <a:r>
                  <a:rPr lang="en-US" altLang="zh-TW" i="1" baseline="30000" dirty="0"/>
                  <a:t> 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So the R(</a:t>
                </a:r>
                <a:r>
                  <a:rPr lang="en-US" altLang="zh-TW" dirty="0">
                    <a:latin typeface="Symbol" panose="05050102010706020507" pitchFamily="18" charset="2"/>
                  </a:rPr>
                  <a:t>q</a:t>
                </a:r>
                <a:r>
                  <a:rPr lang="en-US" dirty="0"/>
                  <a:t>) can be written as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the product of matrices of the form	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312" y="1244685"/>
                <a:ext cx="8134643" cy="4379615"/>
              </a:xfrm>
              <a:blipFill rotWithShape="0">
                <a:blip r:embed="rId4"/>
                <a:stretch>
                  <a:fillRect l="-825" t="-556" b="-26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140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3" y="1637253"/>
            <a:ext cx="6948314" cy="15077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38156" y="4075219"/>
            <a:ext cx="2571764" cy="1169381"/>
            <a:chOff x="5910058" y="5550908"/>
            <a:chExt cx="2571764" cy="1169381"/>
          </a:xfrm>
        </p:grpSpPr>
        <p:sp>
          <p:nvSpPr>
            <p:cNvPr id="5" name="Oval 4"/>
            <p:cNvSpPr/>
            <p:nvPr/>
          </p:nvSpPr>
          <p:spPr bwMode="auto">
            <a:xfrm>
              <a:off x="6235547" y="5699489"/>
              <a:ext cx="848299" cy="8152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643171" y="60850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6665205" y="5552501"/>
              <a:ext cx="0" cy="11677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5910058" y="6107507"/>
              <a:ext cx="14822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6931328" y="5785310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6651122" y="5799956"/>
              <a:ext cx="327181" cy="3159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750375" y="5859031"/>
              <a:ext cx="4076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θ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4187" y="5550908"/>
              <a:ext cx="1527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(cos</a:t>
              </a:r>
              <a:r>
                <a:rPr lang="el-GR" sz="1600" dirty="0"/>
                <a:t>θ</a:t>
              </a:r>
              <a:r>
                <a:rPr lang="en-US" sz="1600" dirty="0"/>
                <a:t>, sin</a:t>
              </a:r>
              <a:r>
                <a:rPr lang="el-GR" sz="1600" dirty="0"/>
                <a:t>θ</a:t>
              </a:r>
              <a:r>
                <a:rPr lang="en-US" sz="1600" dirty="0"/>
                <a:t>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24051" y="6033162"/>
              <a:ext cx="682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(1,0)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122421"/>
      </p:ext>
    </p:extLst>
  </p:cSld>
  <p:clrMapOvr>
    <a:masterClrMapping/>
  </p:clrMapOvr>
  <p:transition spd="med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multiplications!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97876"/>
                <a:ext cx="8294427" cy="47092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Multiplying by the M matrices 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only requires addition/subtractions and left shifts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/>
                  <a:t>All that is needed is to finish off is to multiply once by all the 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en-US" altLang="he-IL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but since cos is an even function we can precompute the product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/>
                  <a:t>And instead of multiplying by K at the end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we can simply start with the vector (K,0) instead of (1,0) !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Note that since the multiplicands are all inverse powers of 2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each iteration gives us another bit of accuracy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	(exponentially fast convergence!)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/>
                  <a:t>We can now give the full CORDIC algorithm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to simultaneously calculate the cos and sin 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	of any angle in the 1</a:t>
                </a:r>
                <a:r>
                  <a:rPr lang="en-US" baseline="30000" dirty="0"/>
                  <a:t>st</a:t>
                </a:r>
                <a:r>
                  <a:rPr lang="en-US" dirty="0"/>
                  <a:t> quadrant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What do we do for the other quadrants?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97876"/>
                <a:ext cx="8294427" cy="4709237"/>
              </a:xfrm>
              <a:blipFill rotWithShape="0">
                <a:blip r:embed="rId2"/>
                <a:stretch>
                  <a:fillRect l="-735" t="-517" b="-1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72" y="2912208"/>
            <a:ext cx="5808443" cy="7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82729"/>
      </p:ext>
    </p:extLst>
  </p:cSld>
  <p:clrMapOvr>
    <a:masterClrMapping/>
  </p:clrMapOvr>
  <p:transition spd="med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CORDIC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1308100"/>
            <a:ext cx="4901893" cy="4891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739557">
            <a:off x="4023852" y="3195812"/>
            <a:ext cx="588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+mn-lt"/>
              </a:rPr>
              <a:t>The full derivation is in the course text!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2947921" y="3671248"/>
            <a:ext cx="245659" cy="1146412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344" y="4059788"/>
            <a:ext cx="24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depends on </a:t>
            </a:r>
            <a:r>
              <a:rPr lang="en-US" sz="1800" b="0" dirty="0" err="1">
                <a:latin typeface="+mn-lt"/>
              </a:rPr>
              <a:t>sgn</a:t>
            </a:r>
            <a:r>
              <a:rPr lang="en-US" sz="1800" b="0" dirty="0">
                <a:latin typeface="+mn-lt"/>
              </a:rPr>
              <a:t>(z)</a:t>
            </a:r>
          </a:p>
        </p:txBody>
      </p:sp>
    </p:spTree>
    <p:extLst>
      <p:ext uri="{BB962C8B-B14F-4D97-AF65-F5344CB8AC3E}">
        <p14:creationId xmlns:p14="http://schemas.microsoft.com/office/powerpoint/2010/main" val="35584345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Adder</a:t>
            </a:r>
          </a:p>
        </p:txBody>
      </p:sp>
      <p:grpSp>
        <p:nvGrpSpPr>
          <p:cNvPr id="56331" name="Group 43"/>
          <p:cNvGrpSpPr>
            <a:grpSpLocks/>
          </p:cNvGrpSpPr>
          <p:nvPr/>
        </p:nvGrpSpPr>
        <p:grpSpPr bwMode="auto">
          <a:xfrm>
            <a:off x="4876800" y="1561307"/>
            <a:ext cx="2768600" cy="1549400"/>
            <a:chOff x="3568" y="1360"/>
            <a:chExt cx="1744" cy="976"/>
          </a:xfrm>
        </p:grpSpPr>
        <p:sp>
          <p:nvSpPr>
            <p:cNvPr id="56364" name="Line 31"/>
            <p:cNvSpPr>
              <a:spLocks noChangeShapeType="1"/>
            </p:cNvSpPr>
            <p:nvPr/>
          </p:nvSpPr>
          <p:spPr bwMode="auto">
            <a:xfrm>
              <a:off x="3792" y="1512"/>
              <a:ext cx="1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Line 32"/>
            <p:cNvSpPr>
              <a:spLocks noChangeShapeType="1"/>
            </p:cNvSpPr>
            <p:nvPr/>
          </p:nvSpPr>
          <p:spPr bwMode="auto">
            <a:xfrm>
              <a:off x="4088" y="1512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Text Box 33"/>
            <p:cNvSpPr txBox="1">
              <a:spLocks noChangeArrowheads="1"/>
            </p:cNvSpPr>
            <p:nvPr/>
          </p:nvSpPr>
          <p:spPr bwMode="auto">
            <a:xfrm>
              <a:off x="3568" y="1360"/>
              <a:ext cx="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67" name="Text Box 34"/>
            <p:cNvSpPr txBox="1">
              <a:spLocks noChangeArrowheads="1"/>
            </p:cNvSpPr>
            <p:nvPr/>
          </p:nvSpPr>
          <p:spPr bwMode="auto">
            <a:xfrm>
              <a:off x="5072" y="13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56368" name="Oval 35"/>
            <p:cNvSpPr>
              <a:spLocks noChangeArrowheads="1"/>
            </p:cNvSpPr>
            <p:nvPr/>
          </p:nvSpPr>
          <p:spPr bwMode="auto">
            <a:xfrm>
              <a:off x="4368" y="1392"/>
              <a:ext cx="248" cy="23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69" name="Line 36"/>
            <p:cNvSpPr>
              <a:spLocks noChangeShapeType="1"/>
            </p:cNvSpPr>
            <p:nvPr/>
          </p:nvSpPr>
          <p:spPr bwMode="auto">
            <a:xfrm>
              <a:off x="4496" y="13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Line 37"/>
            <p:cNvSpPr>
              <a:spLocks noChangeShapeType="1"/>
            </p:cNvSpPr>
            <p:nvPr/>
          </p:nvSpPr>
          <p:spPr bwMode="auto">
            <a:xfrm rot="5400000">
              <a:off x="4488" y="13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Line 39"/>
            <p:cNvSpPr>
              <a:spLocks noChangeShapeType="1"/>
            </p:cNvSpPr>
            <p:nvPr/>
          </p:nvSpPr>
          <p:spPr bwMode="auto">
            <a:xfrm rot="-5400000">
              <a:off x="4248" y="1848"/>
              <a:ext cx="5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Line 40"/>
            <p:cNvSpPr>
              <a:spLocks noChangeShapeType="1"/>
            </p:cNvSpPr>
            <p:nvPr/>
          </p:nvSpPr>
          <p:spPr bwMode="auto">
            <a:xfrm rot="5400000" flipH="1">
              <a:off x="4452" y="1796"/>
              <a:ext cx="104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Text Box 41"/>
            <p:cNvSpPr txBox="1">
              <a:spLocks noChangeArrowheads="1"/>
            </p:cNvSpPr>
            <p:nvPr/>
          </p:nvSpPr>
          <p:spPr bwMode="auto">
            <a:xfrm>
              <a:off x="4376" y="2048"/>
              <a:ext cx="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74" name="Line 42"/>
            <p:cNvSpPr>
              <a:spLocks noChangeShapeType="1"/>
            </p:cNvSpPr>
            <p:nvPr/>
          </p:nvSpPr>
          <p:spPr bwMode="auto">
            <a:xfrm>
              <a:off x="4856" y="1504"/>
              <a:ext cx="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2" name="Text Box 44"/>
          <p:cNvSpPr txBox="1">
            <a:spLocks noChangeArrowheads="1"/>
          </p:cNvSpPr>
          <p:nvPr/>
        </p:nvSpPr>
        <p:spPr bwMode="auto">
          <a:xfrm>
            <a:off x="6946900" y="2234407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z = x + y</a:t>
            </a:r>
          </a:p>
        </p:txBody>
      </p: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505325" y="1209675"/>
            <a:ext cx="7886199" cy="5476874"/>
          </a:xfrm>
          <a:noFill/>
        </p:spPr>
        <p:txBody>
          <a:bodyPr/>
          <a:lstStyle/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/>
              <a:t>Signal a</a:t>
            </a:r>
            <a:r>
              <a:rPr lang="en-US" altLang="en-US" sz="2000" dirty="0"/>
              <a:t>ddition is very important as well!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/>
              <a:t>We define the two-signal adder</a:t>
            </a:r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sz="2000" dirty="0"/>
              <a:t>	which of course means</a:t>
            </a:r>
          </a:p>
          <a:p>
            <a:pPr marL="419100" indent="-419100" eaLnBrk="1" hangingPunct="1">
              <a:buClrTx/>
              <a:buSzTx/>
              <a:buNone/>
            </a:pPr>
            <a:r>
              <a:rPr lang="en-US" altLang="en-US" dirty="0"/>
              <a:t>		Ɐ</a:t>
            </a:r>
            <a:r>
              <a:rPr lang="en-US" altLang="en-US" dirty="0">
                <a:cs typeface="Arial" panose="020B0604020202020204" pitchFamily="34" charset="0"/>
              </a:rPr>
              <a:t>n= -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 … + </a:t>
            </a:r>
            <a:r>
              <a:rPr lang="en-US" altLang="en-US" dirty="0"/>
              <a:t>  </a:t>
            </a:r>
            <a:r>
              <a:rPr lang="en-US" altLang="en-US" dirty="0" err="1"/>
              <a:t>z</a:t>
            </a:r>
            <a:r>
              <a:rPr lang="en-US" altLang="en-US" baseline="-25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n</a:t>
            </a:r>
            <a:r>
              <a:rPr lang="en-US" altLang="en-US" dirty="0">
                <a:cs typeface="Arial" panose="020B0604020202020204" pitchFamily="34" charset="0"/>
              </a:rPr>
              <a:t> +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n</a:t>
            </a:r>
            <a:r>
              <a:rPr lang="en-US" altLang="en-US" dirty="0"/>
              <a:t> </a:t>
            </a:r>
          </a:p>
          <a:p>
            <a:pPr marL="419100" indent="-419100" eaLnBrk="1" hangingPunct="1">
              <a:buClrTx/>
              <a:buSz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Note that the adder always has 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None/>
            </a:pPr>
            <a:r>
              <a:rPr lang="en-US" altLang="en-US" dirty="0">
                <a:solidFill>
                  <a:srgbClr val="7030A0"/>
                </a:solidFill>
              </a:rPr>
              <a:t>	2 signals going in and 1 signal coming out</a:t>
            </a:r>
          </a:p>
          <a:p>
            <a:pPr marL="419100" indent="-419100" eaLnBrk="1" hangingPunct="1">
              <a:spcBef>
                <a:spcPts val="1800"/>
              </a:spcBef>
              <a:buClrTx/>
              <a:buSzTx/>
              <a:buNone/>
            </a:pPr>
            <a:r>
              <a:rPr lang="en-US" altLang="en-US" dirty="0">
                <a:solidFill>
                  <a:schemeClr val="bg2"/>
                </a:solidFill>
              </a:rPr>
              <a:t>As usual, we could draw the adder in many ways!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None/>
            </a:pPr>
            <a:endParaRPr lang="en-US" altLang="en-US" sz="2000" dirty="0"/>
          </a:p>
        </p:txBody>
      </p:sp>
      <p:sp>
        <p:nvSpPr>
          <p:cNvPr id="56340" name="Text Box 76"/>
          <p:cNvSpPr txBox="1">
            <a:spLocks noChangeArrowheads="1"/>
          </p:cNvSpPr>
          <p:nvPr/>
        </p:nvSpPr>
        <p:spPr bwMode="auto">
          <a:xfrm>
            <a:off x="5499100" y="1980407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/>
              <a:t>adder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4013" y="4453081"/>
            <a:ext cx="2768600" cy="1650999"/>
            <a:chOff x="554038" y="4405456"/>
            <a:chExt cx="2768600" cy="1650999"/>
          </a:xfrm>
        </p:grpSpPr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909638" y="5840555"/>
              <a:ext cx="2019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>
              <a:off x="1379538" y="5840555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33"/>
            <p:cNvSpPr txBox="1">
              <a:spLocks noChangeArrowheads="1"/>
            </p:cNvSpPr>
            <p:nvPr/>
          </p:nvSpPr>
          <p:spPr bwMode="auto">
            <a:xfrm>
              <a:off x="554038" y="559925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5" name="Text Box 34"/>
            <p:cNvSpPr txBox="1">
              <a:spLocks noChangeArrowheads="1"/>
            </p:cNvSpPr>
            <p:nvPr/>
          </p:nvSpPr>
          <p:spPr bwMode="auto">
            <a:xfrm>
              <a:off x="2941638" y="5599255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>
              <a:off x="1824038" y="5650055"/>
              <a:ext cx="393700" cy="3683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Line 36"/>
            <p:cNvSpPr>
              <a:spLocks noChangeShapeType="1"/>
            </p:cNvSpPr>
            <p:nvPr/>
          </p:nvSpPr>
          <p:spPr bwMode="auto">
            <a:xfrm>
              <a:off x="2027238" y="565005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 rot="5400000">
              <a:off x="2014538" y="5650055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 rot="16200000">
              <a:off x="1622426" y="5250005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 rot="16200000" flipH="1">
              <a:off x="1950173" y="5259458"/>
              <a:ext cx="1461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41"/>
            <p:cNvSpPr txBox="1">
              <a:spLocks noChangeArrowheads="1"/>
            </p:cNvSpPr>
            <p:nvPr/>
          </p:nvSpPr>
          <p:spPr bwMode="auto">
            <a:xfrm>
              <a:off x="1852613" y="4405456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>
              <a:off x="2598738" y="5827855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 flipH="1">
            <a:off x="3328194" y="4480715"/>
            <a:ext cx="2768600" cy="1634334"/>
            <a:chOff x="4328319" y="4480715"/>
            <a:chExt cx="2768600" cy="1634334"/>
          </a:xfrm>
        </p:grpSpPr>
        <p:sp>
          <p:nvSpPr>
            <p:cNvPr id="76" name="Line 31"/>
            <p:cNvSpPr>
              <a:spLocks noChangeShapeType="1"/>
            </p:cNvSpPr>
            <p:nvPr/>
          </p:nvSpPr>
          <p:spPr bwMode="auto">
            <a:xfrm>
              <a:off x="4683919" y="5899149"/>
              <a:ext cx="2019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32"/>
            <p:cNvSpPr>
              <a:spLocks noChangeShapeType="1"/>
            </p:cNvSpPr>
            <p:nvPr/>
          </p:nvSpPr>
          <p:spPr bwMode="auto">
            <a:xfrm>
              <a:off x="5153819" y="589914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33"/>
            <p:cNvSpPr txBox="1">
              <a:spLocks noChangeArrowheads="1"/>
            </p:cNvSpPr>
            <p:nvPr/>
          </p:nvSpPr>
          <p:spPr bwMode="auto">
            <a:xfrm>
              <a:off x="4328319" y="5657849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6715919" y="5657849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80" name="Oval 35"/>
            <p:cNvSpPr>
              <a:spLocks noChangeArrowheads="1"/>
            </p:cNvSpPr>
            <p:nvPr/>
          </p:nvSpPr>
          <p:spPr bwMode="auto">
            <a:xfrm>
              <a:off x="5598319" y="5708649"/>
              <a:ext cx="393700" cy="3683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Line 36"/>
            <p:cNvSpPr>
              <a:spLocks noChangeShapeType="1"/>
            </p:cNvSpPr>
            <p:nvPr/>
          </p:nvSpPr>
          <p:spPr bwMode="auto">
            <a:xfrm>
              <a:off x="5801519" y="5708649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37"/>
            <p:cNvSpPr>
              <a:spLocks noChangeShapeType="1"/>
            </p:cNvSpPr>
            <p:nvPr/>
          </p:nvSpPr>
          <p:spPr bwMode="auto">
            <a:xfrm rot="5400000">
              <a:off x="5788819" y="5708649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rot="16200000">
              <a:off x="5406232" y="5308599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 rot="16200000" flipH="1">
              <a:off x="5724454" y="5318052"/>
              <a:ext cx="1461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5551488" y="4480715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6373019" y="5886449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73055" y="3534513"/>
            <a:ext cx="1498600" cy="2726134"/>
            <a:chOff x="7405688" y="3854052"/>
            <a:chExt cx="1498600" cy="2726134"/>
          </a:xfrm>
        </p:grpSpPr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7454900" y="528875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2"/>
            <p:cNvSpPr>
              <a:spLocks noChangeShapeType="1"/>
            </p:cNvSpPr>
            <p:nvPr/>
          </p:nvSpPr>
          <p:spPr bwMode="auto">
            <a:xfrm rot="16200000">
              <a:off x="7561263" y="5755876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7454900" y="6122986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1" name="Text Box 34"/>
            <p:cNvSpPr txBox="1">
              <a:spLocks noChangeArrowheads="1"/>
            </p:cNvSpPr>
            <p:nvPr/>
          </p:nvSpPr>
          <p:spPr bwMode="auto">
            <a:xfrm>
              <a:off x="8523288" y="504785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7405688" y="5098651"/>
              <a:ext cx="393700" cy="3683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>
              <a:off x="7608888" y="5098651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 rot="5400000">
              <a:off x="7596188" y="5098651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rot="16200000">
              <a:off x="6626822" y="5275855"/>
              <a:ext cx="195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 rot="16200000" flipH="1">
              <a:off x="7531823" y="4708054"/>
              <a:ext cx="1461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41"/>
            <p:cNvSpPr txBox="1">
              <a:spLocks noChangeArrowheads="1"/>
            </p:cNvSpPr>
            <p:nvPr/>
          </p:nvSpPr>
          <p:spPr bwMode="auto">
            <a:xfrm>
              <a:off x="7434263" y="3854052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>
              <a:off x="8180388" y="527645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5622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 err="1"/>
              <a:t>Subtractor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906963" y="1751663"/>
            <a:ext cx="3581400" cy="1549400"/>
            <a:chOff x="330200" y="3985023"/>
            <a:chExt cx="3581400" cy="1549400"/>
          </a:xfrm>
        </p:grpSpPr>
        <p:sp>
          <p:nvSpPr>
            <p:cNvPr id="56333" name="Text Box 57"/>
            <p:cNvSpPr txBox="1">
              <a:spLocks noChangeArrowheads="1"/>
            </p:cNvSpPr>
            <p:nvPr/>
          </p:nvSpPr>
          <p:spPr bwMode="auto">
            <a:xfrm>
              <a:off x="2400300" y="4658123"/>
              <a:ext cx="1511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 = x - y</a:t>
              </a:r>
            </a:p>
          </p:txBody>
        </p:sp>
        <p:sp>
          <p:nvSpPr>
            <p:cNvPr id="56353" name="Line 46"/>
            <p:cNvSpPr>
              <a:spLocks noChangeShapeType="1"/>
            </p:cNvSpPr>
            <p:nvPr/>
          </p:nvSpPr>
          <p:spPr bwMode="auto">
            <a:xfrm>
              <a:off x="685800" y="4226323"/>
              <a:ext cx="2019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Line 47"/>
            <p:cNvSpPr>
              <a:spLocks noChangeShapeType="1"/>
            </p:cNvSpPr>
            <p:nvPr/>
          </p:nvSpPr>
          <p:spPr bwMode="auto">
            <a:xfrm>
              <a:off x="1155700" y="422632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Text Box 48"/>
            <p:cNvSpPr txBox="1">
              <a:spLocks noChangeArrowheads="1"/>
            </p:cNvSpPr>
            <p:nvPr/>
          </p:nvSpPr>
          <p:spPr bwMode="auto">
            <a:xfrm>
              <a:off x="330200" y="3985023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56" name="Text Box 49"/>
            <p:cNvSpPr txBox="1">
              <a:spLocks noChangeArrowheads="1"/>
            </p:cNvSpPr>
            <p:nvPr/>
          </p:nvSpPr>
          <p:spPr bwMode="auto">
            <a:xfrm>
              <a:off x="2717800" y="3985023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56357" name="Oval 50"/>
            <p:cNvSpPr>
              <a:spLocks noChangeArrowheads="1"/>
            </p:cNvSpPr>
            <p:nvPr/>
          </p:nvSpPr>
          <p:spPr bwMode="auto">
            <a:xfrm>
              <a:off x="1600200" y="4035823"/>
              <a:ext cx="393700" cy="3683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358" name="Line 51"/>
            <p:cNvSpPr>
              <a:spLocks noChangeShapeType="1"/>
            </p:cNvSpPr>
            <p:nvPr/>
          </p:nvSpPr>
          <p:spPr bwMode="auto">
            <a:xfrm>
              <a:off x="1803400" y="4035823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rot="5400000">
              <a:off x="1790700" y="4035823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Line 53"/>
            <p:cNvSpPr>
              <a:spLocks noChangeShapeType="1"/>
            </p:cNvSpPr>
            <p:nvPr/>
          </p:nvSpPr>
          <p:spPr bwMode="auto">
            <a:xfrm rot="16200000">
              <a:off x="1409700" y="475972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Line 54"/>
            <p:cNvSpPr>
              <a:spLocks noChangeShapeType="1"/>
            </p:cNvSpPr>
            <p:nvPr/>
          </p:nvSpPr>
          <p:spPr bwMode="auto">
            <a:xfrm rot="5400000" flipH="1">
              <a:off x="1733550" y="4677173"/>
              <a:ext cx="165100" cy="12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Text Box 55"/>
            <p:cNvSpPr txBox="1">
              <a:spLocks noChangeArrowheads="1"/>
            </p:cNvSpPr>
            <p:nvPr/>
          </p:nvSpPr>
          <p:spPr bwMode="auto">
            <a:xfrm>
              <a:off x="1612900" y="5077223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6363" name="Line 56"/>
            <p:cNvSpPr>
              <a:spLocks noChangeShapeType="1"/>
            </p:cNvSpPr>
            <p:nvPr/>
          </p:nvSpPr>
          <p:spPr bwMode="auto">
            <a:xfrm>
              <a:off x="2374900" y="4232673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Text Box 58"/>
            <p:cNvSpPr txBox="1">
              <a:spLocks noChangeArrowheads="1"/>
            </p:cNvSpPr>
            <p:nvPr/>
          </p:nvSpPr>
          <p:spPr bwMode="auto">
            <a:xfrm>
              <a:off x="1536700" y="4124723"/>
              <a:ext cx="3937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505326" y="1162050"/>
            <a:ext cx="8384674" cy="5524499"/>
          </a:xfrm>
          <a:noFill/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ClrTx/>
              <a:buSzTx/>
              <a:buNone/>
            </a:pPr>
            <a:r>
              <a:rPr lang="en-US" altLang="en-US" sz="2000" dirty="0"/>
              <a:t>For convenience we also define the 2-signal </a:t>
            </a:r>
            <a:r>
              <a:rPr lang="en-US" altLang="en-US" sz="2000" dirty="0" err="1"/>
              <a:t>subtractor</a:t>
            </a: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sz="2000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/>
              <a:t>Although we could have used                                              instead</a:t>
            </a:r>
            <a:endParaRPr lang="en-US" altLang="en-US" sz="2000" dirty="0"/>
          </a:p>
        </p:txBody>
      </p:sp>
      <p:grpSp>
        <p:nvGrpSpPr>
          <p:cNvPr id="47" name="Group 59"/>
          <p:cNvGrpSpPr>
            <a:grpSpLocks/>
          </p:cNvGrpSpPr>
          <p:nvPr/>
        </p:nvGrpSpPr>
        <p:grpSpPr bwMode="auto">
          <a:xfrm>
            <a:off x="4152900" y="4143086"/>
            <a:ext cx="2768600" cy="1549400"/>
            <a:chOff x="2896" y="2200"/>
            <a:chExt cx="1744" cy="976"/>
          </a:xfrm>
        </p:grpSpPr>
        <p:grpSp>
          <p:nvGrpSpPr>
            <p:cNvPr id="48" name="Group 45"/>
            <p:cNvGrpSpPr>
              <a:grpSpLocks/>
            </p:cNvGrpSpPr>
            <p:nvPr/>
          </p:nvGrpSpPr>
          <p:grpSpPr bwMode="auto">
            <a:xfrm>
              <a:off x="2896" y="2200"/>
              <a:ext cx="1744" cy="976"/>
              <a:chOff x="3568" y="1360"/>
              <a:chExt cx="1744" cy="976"/>
            </a:xfrm>
          </p:grpSpPr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3792" y="1506"/>
                <a:ext cx="1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4088" y="1512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48"/>
              <p:cNvSpPr txBox="1">
                <a:spLocks noChangeArrowheads="1"/>
              </p:cNvSpPr>
              <p:nvPr/>
            </p:nvSpPr>
            <p:spPr bwMode="auto">
              <a:xfrm>
                <a:off x="3568" y="1360"/>
                <a:ext cx="2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53" name="Text Box 49"/>
              <p:cNvSpPr txBox="1">
                <a:spLocks noChangeArrowheads="1"/>
              </p:cNvSpPr>
              <p:nvPr/>
            </p:nvSpPr>
            <p:spPr bwMode="auto">
              <a:xfrm>
                <a:off x="5072" y="136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54" name="Oval 50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248" cy="23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Line 51"/>
              <p:cNvSpPr>
                <a:spLocks noChangeShapeType="1"/>
              </p:cNvSpPr>
              <p:nvPr/>
            </p:nvSpPr>
            <p:spPr bwMode="auto">
              <a:xfrm>
                <a:off x="4496" y="139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2"/>
              <p:cNvSpPr>
                <a:spLocks noChangeShapeType="1"/>
              </p:cNvSpPr>
              <p:nvPr/>
            </p:nvSpPr>
            <p:spPr bwMode="auto">
              <a:xfrm rot="5400000">
                <a:off x="4488" y="1392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rot="16200000">
                <a:off x="4242" y="1848"/>
                <a:ext cx="5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 rot="5400000" flipH="1">
                <a:off x="4446" y="1796"/>
                <a:ext cx="104" cy="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55"/>
              <p:cNvSpPr txBox="1">
                <a:spLocks noChangeArrowheads="1"/>
              </p:cNvSpPr>
              <p:nvPr/>
            </p:nvSpPr>
            <p:spPr bwMode="auto">
              <a:xfrm>
                <a:off x="4376" y="2048"/>
                <a:ext cx="2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altLang="en-US" sz="2400" b="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4856" y="1504"/>
                <a:ext cx="5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3866" y="2531"/>
              <a:ext cx="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en-US" altLang="en-US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775" y="3269673"/>
            <a:ext cx="498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Note the position of the minus sign</a:t>
            </a: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It can be at either (or both) of the adder’s inputs!</a:t>
            </a:r>
          </a:p>
        </p:txBody>
      </p:sp>
    </p:spTree>
    <p:extLst>
      <p:ext uri="{BB962C8B-B14F-4D97-AF65-F5344CB8AC3E}">
        <p14:creationId xmlns:p14="http://schemas.microsoft.com/office/powerpoint/2010/main" val="41402992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676871-801C-48D0-A50C-E3CAAF9D138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finite 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6" name="Text Box 8"/>
              <p:cNvSpPr txBox="1">
                <a:spLocks noChangeArrowheads="1"/>
              </p:cNvSpPr>
              <p:nvPr/>
            </p:nvSpPr>
            <p:spPr bwMode="auto">
              <a:xfrm>
                <a:off x="504824" y="1466849"/>
                <a:ext cx="8343901" cy="3488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now use what we have learned so far to draw a useful graph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the finite difference  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altLang="en-US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en-US" sz="2000" b="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</m:e>
                    </m:acc>
                  </m:oMath>
                </a14:m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x   ( i.e., </a:t>
                </a:r>
                <a:r>
                  <a:rPr lang="en-US" altLang="en-US" sz="2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en-US" sz="2000" b="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altLang="en-US" sz="2000" b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en-US" sz="2000" b="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-  x</a:t>
                </a:r>
                <a:r>
                  <a:rPr lang="en-US" altLang="en-US" sz="2000" b="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  <a:r>
                  <a:rPr lang="en-US" altLang="en-US" sz="2000" b="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)</a:t>
                </a: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endParaRPr lang="en-US" altLang="en-US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see that this is correct label needed points </a:t>
                </a:r>
                <a:r>
                  <a:rPr lang="en-US" altLang="en-US" sz="1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(not just the memory points)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	with their value at time n</a:t>
                </a:r>
                <a:endPara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3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824" y="1466849"/>
                <a:ext cx="8343901" cy="3488199"/>
              </a:xfrm>
              <a:prstGeom prst="rect">
                <a:avLst/>
              </a:prstGeom>
              <a:blipFill rotWithShape="0">
                <a:blip r:embed="rId2"/>
                <a:stretch>
                  <a:fillRect l="-804" t="-874" b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738313" y="2333486"/>
            <a:ext cx="6338887" cy="1847850"/>
            <a:chOff x="1938338" y="2587625"/>
            <a:chExt cx="6338887" cy="1847850"/>
          </a:xfrm>
        </p:grpSpPr>
        <p:pic>
          <p:nvPicPr>
            <p:cNvPr id="58372" name="Picture 4" descr="C:\Documents and Settings\Yaakov_s\Desktop\untitl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2587625"/>
              <a:ext cx="4449763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359" name="Text Box 7"/>
            <p:cNvSpPr txBox="1">
              <a:spLocks noChangeArrowheads="1"/>
            </p:cNvSpPr>
            <p:nvPr/>
          </p:nvSpPr>
          <p:spPr bwMode="auto">
            <a:xfrm>
              <a:off x="6550025" y="3367881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0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alt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0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-  x</a:t>
              </a:r>
              <a:r>
                <a:rPr lang="en-US" altLang="en-US" sz="20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37902" y="399880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05038" y="4761341"/>
            <a:ext cx="4449763" cy="2012241"/>
            <a:chOff x="2205038" y="4808966"/>
            <a:chExt cx="4449763" cy="2012241"/>
          </a:xfrm>
        </p:grpSpPr>
        <p:pic>
          <p:nvPicPr>
            <p:cNvPr id="11" name="Picture 4" descr="C:\Documents and Settings\Yaakov_s\Desktop\untitle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038" y="4973357"/>
              <a:ext cx="4449763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 bwMode="auto">
            <a:xfrm>
              <a:off x="5404602" y="6402139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051927" y="5209898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051926" y="6402139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46401" y="4863425"/>
              <a:ext cx="701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0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46401" y="6421097"/>
              <a:ext cx="701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000" baseline="-2500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48313" y="6269536"/>
              <a:ext cx="701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0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98044" y="5452107"/>
              <a:ext cx="1130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splitter</a:t>
              </a:r>
              <a:endParaRPr lang="en-US" sz="1600" b="0" dirty="0"/>
            </a:p>
          </p:txBody>
        </p:sp>
        <p:cxnSp>
          <p:nvCxnSpPr>
            <p:cNvPr id="6" name="Straight Arrow Connector 5"/>
            <p:cNvCxnSpPr>
              <a:stCxn id="19" idx="1"/>
            </p:cNvCxnSpPr>
            <p:nvPr/>
          </p:nvCxnSpPr>
          <p:spPr bwMode="auto">
            <a:xfrm flipH="1" flipV="1">
              <a:off x="3195638" y="5348800"/>
              <a:ext cx="202406" cy="272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6089652" y="520831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7615" y="4808966"/>
              <a:ext cx="701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20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2000" dirty="0"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06" y="5125244"/>
            <a:ext cx="1347787" cy="1493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2614612"/>
            <a:ext cx="4067175" cy="1800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butterfly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3525"/>
            <a:ext cx="7772400" cy="3562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the DFT for N=2 ?</a:t>
            </a:r>
          </a:p>
          <a:p>
            <a:pPr marL="0" indent="0">
              <a:buNone/>
            </a:pPr>
            <a:r>
              <a:rPr lang="en-US" dirty="0"/>
              <a:t>			X</a:t>
            </a:r>
            <a:r>
              <a:rPr lang="en-US" b="1" baseline="-25000" dirty="0"/>
              <a:t>0</a:t>
            </a:r>
            <a:r>
              <a:rPr lang="en-US" dirty="0"/>
              <a:t> = x</a:t>
            </a:r>
            <a:r>
              <a:rPr lang="en-US" b="1" baseline="-25000" dirty="0"/>
              <a:t>0</a:t>
            </a:r>
            <a:r>
              <a:rPr lang="en-US" dirty="0"/>
              <a:t> + x</a:t>
            </a:r>
            <a:r>
              <a:rPr lang="en-US" b="1" baseline="-25000" dirty="0"/>
              <a:t>1</a:t>
            </a:r>
          </a:p>
          <a:p>
            <a:pPr marL="0" indent="0">
              <a:buNone/>
            </a:pPr>
            <a:r>
              <a:rPr lang="en-US" dirty="0"/>
              <a:t>			X</a:t>
            </a:r>
            <a:r>
              <a:rPr lang="en-US" b="1" baseline="-25000" dirty="0"/>
              <a:t>1</a:t>
            </a:r>
            <a:r>
              <a:rPr lang="en-US" dirty="0"/>
              <a:t> = x</a:t>
            </a:r>
            <a:r>
              <a:rPr lang="en-US" b="1" baseline="-25000" dirty="0"/>
              <a:t>0</a:t>
            </a:r>
            <a:r>
              <a:rPr lang="en-US" dirty="0"/>
              <a:t> – x</a:t>
            </a:r>
            <a:r>
              <a:rPr lang="en-US" b="1" baseline="-25000" dirty="0"/>
              <a:t>1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We can draw this as a DSP graph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(</a:t>
            </a:r>
            <a:r>
              <a:rPr lang="en-US" sz="1800" i="1" dirty="0">
                <a:solidFill>
                  <a:srgbClr val="7030A0"/>
                </a:solidFill>
              </a:rPr>
              <a:t>it is not really a signal flow graph!</a:t>
            </a:r>
            <a:r>
              <a:rPr lang="en-US" sz="1800" dirty="0">
                <a:solidFill>
                  <a:srgbClr val="7030A0"/>
                </a:solidFill>
              </a:rPr>
              <a:t>)</a:t>
            </a:r>
          </a:p>
          <a:p>
            <a:pPr marL="0" indent="0">
              <a:spcBef>
                <a:spcPts val="1800"/>
              </a:spcBef>
              <a:buNone/>
            </a:pPr>
            <a:endParaRPr lang="en-US" b="1" baseline="-25000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Rotating this 90 degrees and using a lot of imagination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b="1" baseline="-25000" dirty="0"/>
              <a:t>	</a:t>
            </a:r>
            <a:r>
              <a:rPr lang="en-US" dirty="0"/>
              <a:t>one can understand why this is called a butterfly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95005" y="5213747"/>
            <a:ext cx="238720" cy="14045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3882729" y="5158780"/>
            <a:ext cx="183157" cy="14595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909194" y="5150842"/>
            <a:ext cx="932161" cy="14674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133725" y="5158780"/>
            <a:ext cx="936179" cy="145950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485215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7676871-801C-48D0-A50C-E3CAAF9D138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MA filter</a:t>
            </a:r>
          </a:p>
        </p:txBody>
      </p:sp>
      <p:pic>
        <p:nvPicPr>
          <p:cNvPr id="484357" name="Picture 5" descr="C:\Documents and Settings\Yaakov_s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1" y="1905000"/>
            <a:ext cx="45354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6159500" y="2589212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0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04824" y="1466849"/>
            <a:ext cx="81200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Let’s draw something even more interesting</a:t>
            </a: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To see that this is indeed the MA filter label all these points 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59011" y="4539351"/>
            <a:ext cx="4535487" cy="1817028"/>
            <a:chOff x="2259011" y="4539351"/>
            <a:chExt cx="4535487" cy="1817028"/>
          </a:xfrm>
        </p:grpSpPr>
        <p:pic>
          <p:nvPicPr>
            <p:cNvPr id="10" name="Picture 5" descr="C:\Documents and Settings\Yaakov_s\Desktop\untitl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011" y="4591079"/>
              <a:ext cx="4535487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>
              <a:off x="3304340" y="489374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98814" y="4547270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751345" y="489374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6200" y="4598045"/>
              <a:ext cx="688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304339" y="5893868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98814" y="5961320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351420" y="5893868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1295" y="5961320"/>
              <a:ext cx="491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76080" y="5112980"/>
              <a:ext cx="957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1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332369" y="523750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894147" y="488582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88621" y="4539351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03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stCxn id="7" idx="2"/>
            <a:endCxn id="9" idx="5"/>
          </p:cNvCxnSpPr>
          <p:nvPr/>
        </p:nvCxnSpPr>
        <p:spPr bwMode="auto">
          <a:xfrm flipH="1" flipV="1">
            <a:off x="7776786" y="1830146"/>
            <a:ext cx="369687" cy="2803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223069" y="1786229"/>
            <a:ext cx="544713" cy="502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2"/>
            <a:endCxn id="9" idx="6"/>
          </p:cNvCxnSpPr>
          <p:nvPr/>
        </p:nvCxnSpPr>
        <p:spPr bwMode="auto">
          <a:xfrm flipV="1">
            <a:off x="7518399" y="1800757"/>
            <a:ext cx="267856" cy="39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6" idx="3"/>
            <a:endCxn id="8" idx="7"/>
          </p:cNvCxnSpPr>
          <p:nvPr/>
        </p:nvCxnSpPr>
        <p:spPr bwMode="auto">
          <a:xfrm flipV="1">
            <a:off x="7375469" y="2164247"/>
            <a:ext cx="198116" cy="2943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endCxn id="7" idx="2"/>
          </p:cNvCxnSpPr>
          <p:nvPr/>
        </p:nvCxnSpPr>
        <p:spPr bwMode="auto">
          <a:xfrm flipV="1">
            <a:off x="7393818" y="2110510"/>
            <a:ext cx="752655" cy="3191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7259947" y="2183656"/>
            <a:ext cx="276981" cy="836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512023"/>
                <a:ext cx="6060751" cy="29657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graph is a collection of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points</a:t>
                </a:r>
                <a:r>
                  <a:rPr lang="en-US" dirty="0"/>
                  <a:t> (AKA vertices, nodes)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i="1" dirty="0"/>
                  <a:t>lines</a:t>
                </a:r>
                <a:r>
                  <a:rPr lang="en-US" dirty="0"/>
                  <a:t> (AKA edges, links) between the points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In DSP we will only use </a:t>
                </a:r>
                <a:r>
                  <a:rPr lang="en-US" i="1" dirty="0"/>
                  <a:t>digraphs</a:t>
                </a:r>
                <a:r>
                  <a:rPr lang="en-US" dirty="0"/>
                  <a:t> = directed graphs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where every line has a direction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/>
                  <a:t>Graph theory was invented by Euler to solve </a:t>
                </a:r>
              </a:p>
              <a:p>
                <a:pPr marL="0" indent="0" defTabSz="461963">
                  <a:spcBef>
                    <a:spcPts val="0"/>
                  </a:spcBef>
                  <a:buNone/>
                </a:pPr>
                <a:r>
                  <a:rPr lang="en-US" dirty="0"/>
                  <a:t>	the puzzle of the K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dirty="0"/>
                  <a:t>nigsberg bridges</a:t>
                </a:r>
              </a:p>
              <a:p>
                <a:pPr marL="0" indent="0" defTabSz="461963">
                  <a:spcBef>
                    <a:spcPts val="1200"/>
                  </a:spcBef>
                  <a:buNone/>
                </a:pPr>
                <a:r>
                  <a:rPr lang="en-US" dirty="0"/>
                  <a:t>But first he had to invent </a:t>
                </a:r>
                <a:r>
                  <a:rPr lang="en-US" i="1" dirty="0"/>
                  <a:t>topology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512023"/>
                <a:ext cx="6060751" cy="2965788"/>
              </a:xfrm>
              <a:blipFill rotWithShape="0">
                <a:blip r:embed="rId2"/>
                <a:stretch>
                  <a:fillRect l="-1005" t="-821" b="-4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7213600" y="2235200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66000" y="2387600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46473" y="2068946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18399" y="2152073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21600" y="1759193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61429" y="4930034"/>
            <a:ext cx="2586299" cy="1574288"/>
            <a:chOff x="314594" y="4930034"/>
            <a:chExt cx="2586299" cy="15742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14594" y="5075508"/>
              <a:ext cx="2456873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018867" y="5075508"/>
              <a:ext cx="1103744" cy="914400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Block Arc 31"/>
            <p:cNvSpPr/>
            <p:nvPr/>
          </p:nvSpPr>
          <p:spPr bwMode="auto">
            <a:xfrm rot="5112674">
              <a:off x="984529" y="4835312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Block Arc 32"/>
            <p:cNvSpPr/>
            <p:nvPr/>
          </p:nvSpPr>
          <p:spPr bwMode="auto">
            <a:xfrm rot="5112674">
              <a:off x="1469182" y="4835312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Block Arc 33"/>
            <p:cNvSpPr/>
            <p:nvPr/>
          </p:nvSpPr>
          <p:spPr bwMode="auto">
            <a:xfrm rot="5112674">
              <a:off x="2117504" y="4835312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Block Arc 34"/>
            <p:cNvSpPr/>
            <p:nvPr/>
          </p:nvSpPr>
          <p:spPr bwMode="auto">
            <a:xfrm rot="5112674">
              <a:off x="1035220" y="5749713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Block Arc 35"/>
            <p:cNvSpPr/>
            <p:nvPr/>
          </p:nvSpPr>
          <p:spPr bwMode="auto">
            <a:xfrm rot="5112674">
              <a:off x="1469182" y="5755566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Block Arc 36"/>
            <p:cNvSpPr/>
            <p:nvPr/>
          </p:nvSpPr>
          <p:spPr bwMode="auto">
            <a:xfrm>
              <a:off x="1981267" y="5351832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 flipV="1">
              <a:off x="2122611" y="5604890"/>
              <a:ext cx="233" cy="77585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104139" y="6339182"/>
              <a:ext cx="796754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Block Arc 39"/>
            <p:cNvSpPr/>
            <p:nvPr/>
          </p:nvSpPr>
          <p:spPr bwMode="auto">
            <a:xfrm rot="5112674">
              <a:off x="2117504" y="6118654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586648" y="5191187"/>
            <a:ext cx="2708084" cy="1028912"/>
            <a:chOff x="3395262" y="5318781"/>
            <a:chExt cx="2708084" cy="1028912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395262" y="5318781"/>
              <a:ext cx="2708084" cy="1028912"/>
            </a:xfrm>
            <a:prstGeom prst="rect">
              <a:avLst/>
            </a:prstGeom>
            <a:solidFill>
              <a:srgbClr val="FFFF00"/>
            </a:solidFill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23583" y="5841801"/>
              <a:ext cx="2664412" cy="497381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953208" y="5626822"/>
              <a:ext cx="1130452" cy="418171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084089" y="5516850"/>
              <a:ext cx="988142" cy="638076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4959891" y="5646255"/>
              <a:ext cx="11304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961876" y="6044993"/>
              <a:ext cx="113045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Block Arc 46"/>
            <p:cNvSpPr/>
            <p:nvPr/>
          </p:nvSpPr>
          <p:spPr bwMode="auto">
            <a:xfrm rot="5112674">
              <a:off x="4131517" y="5329098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Block Arc 47"/>
            <p:cNvSpPr/>
            <p:nvPr/>
          </p:nvSpPr>
          <p:spPr bwMode="auto">
            <a:xfrm rot="5112674">
              <a:off x="4538679" y="5320644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Block Arc 48"/>
            <p:cNvSpPr/>
            <p:nvPr/>
          </p:nvSpPr>
          <p:spPr bwMode="auto">
            <a:xfrm rot="5112674">
              <a:off x="4131517" y="5887950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Block Arc 49"/>
            <p:cNvSpPr/>
            <p:nvPr/>
          </p:nvSpPr>
          <p:spPr bwMode="auto">
            <a:xfrm rot="5112674">
              <a:off x="4538679" y="5879496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Block Arc 50"/>
            <p:cNvSpPr/>
            <p:nvPr/>
          </p:nvSpPr>
          <p:spPr bwMode="auto">
            <a:xfrm rot="5112674">
              <a:off x="5254308" y="5415968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Block Arc 51"/>
            <p:cNvSpPr/>
            <p:nvPr/>
          </p:nvSpPr>
          <p:spPr bwMode="auto">
            <a:xfrm rot="5112674">
              <a:off x="5236859" y="5804797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Block Arc 54"/>
            <p:cNvSpPr/>
            <p:nvPr/>
          </p:nvSpPr>
          <p:spPr bwMode="auto">
            <a:xfrm>
              <a:off x="4922392" y="5713441"/>
              <a:ext cx="290946" cy="480390"/>
            </a:xfrm>
            <a:prstGeom prst="blockArc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3421266" y="5833237"/>
              <a:ext cx="679746" cy="856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7252335" y="5091964"/>
            <a:ext cx="1329218" cy="1288780"/>
            <a:chOff x="6919538" y="3946126"/>
            <a:chExt cx="1329218" cy="1288780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7453416" y="4611405"/>
              <a:ext cx="731138" cy="4879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371387" y="4020681"/>
              <a:ext cx="759450" cy="48041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976146" y="4569643"/>
              <a:ext cx="1242816" cy="30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Block Arc 68"/>
            <p:cNvSpPr/>
            <p:nvPr/>
          </p:nvSpPr>
          <p:spPr bwMode="auto">
            <a:xfrm rot="3757009">
              <a:off x="6932617" y="4767515"/>
              <a:ext cx="638202" cy="186899"/>
            </a:xfrm>
            <a:prstGeom prst="blockArc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Block Arc 67"/>
            <p:cNvSpPr/>
            <p:nvPr/>
          </p:nvSpPr>
          <p:spPr bwMode="auto">
            <a:xfrm rot="14194054">
              <a:off x="6870495" y="4796148"/>
              <a:ext cx="638202" cy="177247"/>
            </a:xfrm>
            <a:prstGeom prst="blockArc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Block Arc 66"/>
            <p:cNvSpPr/>
            <p:nvPr/>
          </p:nvSpPr>
          <p:spPr bwMode="auto">
            <a:xfrm rot="7747039">
              <a:off x="6906598" y="4214349"/>
              <a:ext cx="638202" cy="186899"/>
            </a:xfrm>
            <a:prstGeom prst="blockArc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Block Arc 65"/>
            <p:cNvSpPr/>
            <p:nvPr/>
          </p:nvSpPr>
          <p:spPr bwMode="auto">
            <a:xfrm rot="18669772">
              <a:off x="6885794" y="4176603"/>
              <a:ext cx="638202" cy="177247"/>
            </a:xfrm>
            <a:prstGeom prst="blockArc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919538" y="4477840"/>
              <a:ext cx="217054" cy="2054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301345" y="3963378"/>
              <a:ext cx="217054" cy="2054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7278255" y="5029506"/>
              <a:ext cx="217054" cy="2054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8031702" y="4473538"/>
              <a:ext cx="217054" cy="205400"/>
            </a:xfrm>
            <a:prstGeom prst="ellipse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flipV="1">
            <a:off x="2536677" y="5709826"/>
            <a:ext cx="748643" cy="144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V="1">
            <a:off x="6400686" y="5704915"/>
            <a:ext cx="748643" cy="1448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1042539" y="6322288"/>
            <a:ext cx="87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map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79658" y="6324460"/>
            <a:ext cx="411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topologically equivalent map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43737" y="6045180"/>
            <a:ext cx="105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graph</a:t>
            </a:r>
          </a:p>
        </p:txBody>
      </p:sp>
      <p:cxnSp>
        <p:nvCxnSpPr>
          <p:cNvPr id="91" name="Straight Connector 90"/>
          <p:cNvCxnSpPr>
            <a:stCxn id="99" idx="2"/>
            <a:endCxn id="101" idx="5"/>
          </p:cNvCxnSpPr>
          <p:nvPr/>
        </p:nvCxnSpPr>
        <p:spPr bwMode="auto">
          <a:xfrm flipH="1" flipV="1">
            <a:off x="7635303" y="2696346"/>
            <a:ext cx="369687" cy="2803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V="1">
            <a:off x="7081586" y="2652429"/>
            <a:ext cx="544713" cy="502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100" idx="2"/>
            <a:endCxn id="101" idx="6"/>
          </p:cNvCxnSpPr>
          <p:nvPr/>
        </p:nvCxnSpPr>
        <p:spPr bwMode="auto">
          <a:xfrm flipV="1">
            <a:off x="7376916" y="2666957"/>
            <a:ext cx="267856" cy="3928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98" idx="3"/>
            <a:endCxn id="100" idx="7"/>
          </p:cNvCxnSpPr>
          <p:nvPr/>
        </p:nvCxnSpPr>
        <p:spPr bwMode="auto">
          <a:xfrm flipV="1">
            <a:off x="7233986" y="3030447"/>
            <a:ext cx="198116" cy="2943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endCxn id="99" idx="2"/>
          </p:cNvCxnSpPr>
          <p:nvPr/>
        </p:nvCxnSpPr>
        <p:spPr bwMode="auto">
          <a:xfrm flipV="1">
            <a:off x="7252335" y="2976710"/>
            <a:ext cx="752655" cy="3191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7118464" y="3049856"/>
            <a:ext cx="276981" cy="836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7072117" y="3101400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224517" y="3253800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8004990" y="2935146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376916" y="3018273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580117" y="2625393"/>
            <a:ext cx="64655" cy="8312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 bwMode="auto">
          <a:xfrm flipV="1">
            <a:off x="7336318" y="2842143"/>
            <a:ext cx="64655" cy="495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flipV="1">
            <a:off x="7639493" y="3079255"/>
            <a:ext cx="80086" cy="4237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7421956" y="2891710"/>
            <a:ext cx="76828" cy="1005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7742185" y="2785999"/>
            <a:ext cx="117580" cy="10559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/>
          <p:cNvCxnSpPr>
            <a:endCxn id="100" idx="2"/>
          </p:cNvCxnSpPr>
          <p:nvPr/>
        </p:nvCxnSpPr>
        <p:spPr bwMode="auto">
          <a:xfrm flipV="1">
            <a:off x="7220792" y="3059837"/>
            <a:ext cx="156124" cy="238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156902" y="5075507"/>
            <a:ext cx="929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err="1">
                <a:solidFill>
                  <a:srgbClr val="0070C0"/>
                </a:solidFill>
                <a:latin typeface="+mn-lt"/>
              </a:rPr>
              <a:t>Pregel</a:t>
            </a:r>
            <a:r>
              <a:rPr lang="en-US" sz="1000" b="0" dirty="0">
                <a:solidFill>
                  <a:srgbClr val="0070C0"/>
                </a:solidFill>
                <a:latin typeface="+mn-lt"/>
              </a:rPr>
              <a:t> river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9375" y="4603076"/>
            <a:ext cx="2324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>
                <a:latin typeface="+mn-lt"/>
              </a:rPr>
              <a:t>There is an </a:t>
            </a:r>
            <a:r>
              <a:rPr lang="en-US" sz="1100" b="0" i="1" dirty="0">
                <a:latin typeface="+mn-lt"/>
              </a:rPr>
              <a:t>Euler cycle </a:t>
            </a:r>
          </a:p>
          <a:p>
            <a:r>
              <a:rPr lang="en-US" sz="1100" b="0" dirty="0" err="1">
                <a:latin typeface="+mn-lt"/>
              </a:rPr>
              <a:t>iff</a:t>
            </a:r>
            <a:r>
              <a:rPr lang="en-US" sz="1100" b="0" dirty="0">
                <a:latin typeface="+mn-lt"/>
              </a:rPr>
              <a:t> every point has even </a:t>
            </a:r>
            <a:r>
              <a:rPr lang="en-US" sz="1100" b="0" i="1" dirty="0">
                <a:latin typeface="+mn-lt"/>
              </a:rPr>
              <a:t>degree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478504" y="3695623"/>
            <a:ext cx="28075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Is it possible to leave your home for a walk, cross all the bridges exactly once, </a:t>
            </a:r>
          </a:p>
          <a:p>
            <a:r>
              <a:rPr lang="en-US" sz="1100" b="0" dirty="0"/>
              <a:t>and return home?  (an </a:t>
            </a:r>
            <a:r>
              <a:rPr lang="en-US" sz="1100" b="0" i="1" dirty="0"/>
              <a:t>Euler cycle</a:t>
            </a:r>
            <a:r>
              <a:rPr lang="en-US" sz="1100" b="0" dirty="0"/>
              <a:t>)</a:t>
            </a:r>
            <a:endParaRPr lang="en-US" sz="11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9757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C86CE6E-DC6A-4975-B1B1-BDE4612EFFC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Basic MA blocks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643354105"/>
              </p:ext>
            </p:extLst>
          </p:nvPr>
        </p:nvGraphicFramePr>
        <p:xfrm>
          <a:off x="666750" y="1896269"/>
          <a:ext cx="643255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00000" imgH="3914286" progId="Paint.Picture">
                  <p:embed/>
                </p:oleObj>
              </mc:Choice>
              <mc:Fallback>
                <p:oleObj name="Bitmap Image" r:id="rId2" imgW="5200000" imgH="39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896269"/>
                        <a:ext cx="6432550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503988" y="4248150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+ a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975" y="1308100"/>
            <a:ext cx="78009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Here are 4 interesting ways to draw this same simple MA filter</a:t>
            </a:r>
          </a:p>
          <a:p>
            <a:pPr>
              <a:spcBef>
                <a:spcPts val="600"/>
              </a:spcBef>
            </a:pPr>
            <a:r>
              <a:rPr lang="en-US" sz="2000" b="0" dirty="0">
                <a:solidFill>
                  <a:srgbClr val="002060"/>
                </a:solidFill>
                <a:latin typeface="+mn-lt"/>
              </a:rPr>
              <a:t>What transformations brings us from one to the other?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115023" y="3194911"/>
            <a:ext cx="837851" cy="117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14674" y="2979467"/>
            <a:ext cx="838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+mn-lt"/>
              </a:rPr>
              <a:t>topological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21448216">
            <a:off x="3114675" y="5734050"/>
            <a:ext cx="7143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 rot="21448216">
            <a:off x="3114675" y="5518606"/>
            <a:ext cx="838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+mn-lt"/>
              </a:rPr>
              <a:t>commute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634058" y="4021516"/>
            <a:ext cx="10385" cy="7074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1101306" y="4073977"/>
            <a:ext cx="838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+mn-lt"/>
              </a:rPr>
              <a:t>commute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460039" y="3895725"/>
            <a:ext cx="11530" cy="8332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4944747" y="4073977"/>
            <a:ext cx="838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+mn-lt"/>
              </a:rPr>
              <a:t>topological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21448216">
            <a:off x="3055938" y="3702682"/>
            <a:ext cx="1406524" cy="12066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 rot="2305556">
            <a:off x="3387509" y="4101684"/>
            <a:ext cx="8382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2060"/>
                </a:solidFill>
                <a:latin typeface="+mn-lt"/>
              </a:rPr>
              <a:t>topological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6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C86CE6E-DC6A-4975-B1B1-BDE4612EFFC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do we need 4 blocks?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05202110"/>
              </p:ext>
            </p:extLst>
          </p:nvPr>
        </p:nvGraphicFramePr>
        <p:xfrm>
          <a:off x="666750" y="1153319"/>
          <a:ext cx="6432550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00000" imgH="3914286" progId="Paint.Picture">
                  <p:embed/>
                </p:oleObj>
              </mc:Choice>
              <mc:Fallback>
                <p:oleObj name="Bitmap Image" r:id="rId2" imgW="5200000" imgH="3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153319"/>
                        <a:ext cx="6432550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86276" y="2917031"/>
            <a:ext cx="216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Products next to adder –</a:t>
            </a:r>
          </a:p>
          <a:p>
            <a:r>
              <a:rPr lang="en-US" sz="1200" b="0" dirty="0">
                <a:latin typeface="+mn-lt"/>
              </a:rPr>
              <a:t>   can make memoryless chip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648325" y="1582738"/>
            <a:ext cx="1000125" cy="904875"/>
          </a:xfrm>
          <a:prstGeom prst="rect">
            <a:avLst/>
          </a:prstGeom>
          <a:noFill/>
          <a:ln w="28575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444927"/>
            <a:ext cx="26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Products all parallel –</a:t>
            </a:r>
          </a:p>
          <a:p>
            <a:r>
              <a:rPr lang="en-US" sz="1200" b="0" dirty="0">
                <a:latin typeface="+mn-lt"/>
              </a:rPr>
              <a:t>   easy to iterate (we’ll see later)</a:t>
            </a:r>
          </a:p>
          <a:p>
            <a:r>
              <a:rPr lang="en-US" sz="1200" b="0" dirty="0">
                <a:latin typeface="+mn-lt"/>
              </a:rPr>
              <a:t>y line is different height from x line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04925" y="3335040"/>
            <a:ext cx="256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Products all parallel –</a:t>
            </a:r>
          </a:p>
          <a:p>
            <a:r>
              <a:rPr lang="en-US" sz="1200" b="0" dirty="0">
                <a:latin typeface="+mn-lt"/>
              </a:rPr>
              <a:t>   easy to iterate (we’ll see later)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3950" y="5978426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Delay element adjacent to adder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13529" y="3039324"/>
            <a:ext cx="646545" cy="0"/>
            <a:chOff x="5458693" y="3796705"/>
            <a:chExt cx="646545" cy="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5523344" y="3796705"/>
              <a:ext cx="33250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458693" y="3796705"/>
              <a:ext cx="64654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2013529" y="1833978"/>
            <a:ext cx="646545" cy="0"/>
            <a:chOff x="5458693" y="3796705"/>
            <a:chExt cx="646545" cy="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5523344" y="3796705"/>
              <a:ext cx="33250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458693" y="3796705"/>
              <a:ext cx="64654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rot="5400000">
            <a:off x="4444427" y="4881980"/>
            <a:ext cx="646545" cy="0"/>
            <a:chOff x="5458693" y="3796705"/>
            <a:chExt cx="646545" cy="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5523344" y="3796705"/>
              <a:ext cx="33250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458693" y="3796705"/>
              <a:ext cx="64654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rot="5400000">
            <a:off x="5649772" y="4881980"/>
            <a:ext cx="646545" cy="0"/>
            <a:chOff x="5458693" y="3796705"/>
            <a:chExt cx="646545" cy="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5523344" y="3796705"/>
              <a:ext cx="33250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458693" y="3796705"/>
              <a:ext cx="64654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27"/>
          <p:cNvSpPr/>
          <p:nvPr/>
        </p:nvSpPr>
        <p:spPr bwMode="auto">
          <a:xfrm>
            <a:off x="2483718" y="3792232"/>
            <a:ext cx="448541" cy="1428814"/>
          </a:xfrm>
          <a:prstGeom prst="rect">
            <a:avLst/>
          </a:prstGeom>
          <a:noFill/>
          <a:ln w="28575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158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4850" y="1363861"/>
                <a:ext cx="7715250" cy="54274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Note that it is obvious that the gain g and the delay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en-US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z</m:t>
                            </m:r>
                          </m:e>
                        </m:acc>
                      </m:e>
                      <m:sup>
                        <m:r>
                          <a:rPr lang="en-US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commute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this is true more generally for any two filters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While somewhat complicated to prove in the time domain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it is simple to see in the frequency (or z) domain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Since filters obey Y(</a:t>
                </a:r>
                <a:r>
                  <a:rPr lang="el-GR" dirty="0"/>
                  <a:t>ω</a:t>
                </a:r>
                <a:r>
                  <a:rPr lang="en-US" dirty="0"/>
                  <a:t>) = H(</a:t>
                </a:r>
                <a:r>
                  <a:rPr lang="el-GR" dirty="0"/>
                  <a:t>ω</a:t>
                </a:r>
                <a:r>
                  <a:rPr lang="en-US" dirty="0"/>
                  <a:t>) X(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two filters – f and g –  in series obey Y(</a:t>
                </a:r>
                <a:r>
                  <a:rPr lang="el-GR" dirty="0"/>
                  <a:t>ω</a:t>
                </a:r>
                <a:r>
                  <a:rPr lang="en-US" dirty="0"/>
                  <a:t>) = G(</a:t>
                </a:r>
                <a:r>
                  <a:rPr lang="el-GR" dirty="0"/>
                  <a:t>ω</a:t>
                </a:r>
                <a:r>
                  <a:rPr lang="en-US" dirty="0"/>
                  <a:t>) F(</a:t>
                </a:r>
                <a:r>
                  <a:rPr lang="el-GR" dirty="0"/>
                  <a:t>ω</a:t>
                </a:r>
                <a:r>
                  <a:rPr lang="en-US" dirty="0"/>
                  <a:t>)  X(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spcBef>
                    <a:spcPts val="2400"/>
                  </a:spcBef>
                  <a:buNone/>
                </a:pPr>
                <a:r>
                  <a:rPr lang="en-US" dirty="0"/>
                  <a:t>	while in the opposite order Y(</a:t>
                </a:r>
                <a:r>
                  <a:rPr lang="el-GR" dirty="0"/>
                  <a:t>ω</a:t>
                </a:r>
                <a:r>
                  <a:rPr lang="en-US" dirty="0"/>
                  <a:t>) = F(</a:t>
                </a:r>
                <a:r>
                  <a:rPr lang="el-GR" dirty="0"/>
                  <a:t>ω</a:t>
                </a:r>
                <a:r>
                  <a:rPr lang="en-US" dirty="0"/>
                  <a:t>) G(</a:t>
                </a:r>
                <a:r>
                  <a:rPr lang="el-GR" dirty="0"/>
                  <a:t>ω</a:t>
                </a:r>
                <a:r>
                  <a:rPr lang="en-US" dirty="0"/>
                  <a:t>)  X(</a:t>
                </a:r>
                <a:r>
                  <a:rPr lang="el-GR" dirty="0"/>
                  <a:t>ω</a:t>
                </a:r>
                <a:r>
                  <a:rPr lang="en-US" dirty="0"/>
                  <a:t>)</a:t>
                </a:r>
              </a:p>
              <a:p>
                <a:pPr marL="0" indent="0" defTabSz="45720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which is the same thing since functions commute!</a:t>
                </a:r>
              </a:p>
              <a:p>
                <a:pPr marL="0" indent="0" defTabSz="457200">
                  <a:buNone/>
                </a:pPr>
                <a:r>
                  <a:rPr lang="en-US" dirty="0">
                    <a:solidFill>
                      <a:srgbClr val="002060"/>
                    </a:solidFill>
                  </a:rPr>
                  <a:t>Show 2 systems that do not commute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50" y="1363861"/>
                <a:ext cx="7715250" cy="5427463"/>
              </a:xfrm>
              <a:blipFill rotWithShape="0">
                <a:blip r:embed="rId2"/>
                <a:stretch>
                  <a:fillRect l="-870" t="-562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Line 61"/>
          <p:cNvSpPr>
            <a:spLocks noChangeShapeType="1"/>
          </p:cNvSpPr>
          <p:nvPr/>
        </p:nvSpPr>
        <p:spPr bwMode="auto">
          <a:xfrm>
            <a:off x="1133475" y="3996072"/>
            <a:ext cx="691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62"/>
          <p:cNvSpPr>
            <a:spLocks noChangeShapeType="1"/>
          </p:cNvSpPr>
          <p:nvPr/>
        </p:nvSpPr>
        <p:spPr bwMode="auto">
          <a:xfrm>
            <a:off x="1588170" y="400492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0"/>
          <p:cNvSpPr>
            <a:spLocks noChangeShapeType="1"/>
          </p:cNvSpPr>
          <p:nvPr/>
        </p:nvSpPr>
        <p:spPr bwMode="auto">
          <a:xfrm>
            <a:off x="2674020" y="400492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3399423" y="3938813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>
            <a:off x="4269376" y="400492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0"/>
          <p:cNvSpPr>
            <a:spLocks noChangeShapeType="1"/>
          </p:cNvSpPr>
          <p:nvPr/>
        </p:nvSpPr>
        <p:spPr bwMode="auto">
          <a:xfrm>
            <a:off x="5355226" y="400492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85938" y="3691272"/>
            <a:ext cx="642937" cy="5949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68"/>
          <p:cNvSpPr txBox="1">
            <a:spLocks noChangeArrowheads="1"/>
          </p:cNvSpPr>
          <p:nvPr/>
        </p:nvSpPr>
        <p:spPr bwMode="auto">
          <a:xfrm>
            <a:off x="1958851" y="3776329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altLang="en-US" sz="2400" b="0" baseline="30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4437" y="3669382"/>
            <a:ext cx="642937" cy="5949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4617350" y="3754439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altLang="en-US" sz="2400" b="0" baseline="30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7664" y="3558621"/>
            <a:ext cx="141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F(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 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3798373"/>
            <a:ext cx="79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31" name="Oval 30"/>
          <p:cNvSpPr/>
          <p:nvPr/>
        </p:nvSpPr>
        <p:spPr bwMode="auto">
          <a:xfrm>
            <a:off x="6395615" y="3938813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9676" y="3524147"/>
            <a:ext cx="1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G(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F(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 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8058809" y="3796967"/>
            <a:ext cx="73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34" name="Line 70"/>
          <p:cNvSpPr>
            <a:spLocks noChangeShapeType="1"/>
          </p:cNvSpPr>
          <p:nvPr/>
        </p:nvSpPr>
        <p:spPr bwMode="auto">
          <a:xfrm>
            <a:off x="7488238" y="400492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>
            <a:off x="1140725" y="5502159"/>
            <a:ext cx="6915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>
            <a:off x="1595420" y="551101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0"/>
          <p:cNvSpPr>
            <a:spLocks noChangeShapeType="1"/>
          </p:cNvSpPr>
          <p:nvPr/>
        </p:nvSpPr>
        <p:spPr bwMode="auto">
          <a:xfrm>
            <a:off x="2681270" y="551101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/>
          <p:nvPr/>
        </p:nvSpPr>
        <p:spPr bwMode="auto">
          <a:xfrm>
            <a:off x="3406673" y="5444900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2"/>
          <p:cNvSpPr>
            <a:spLocks noChangeShapeType="1"/>
          </p:cNvSpPr>
          <p:nvPr/>
        </p:nvSpPr>
        <p:spPr bwMode="auto">
          <a:xfrm>
            <a:off x="4276626" y="551101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70"/>
          <p:cNvSpPr>
            <a:spLocks noChangeShapeType="1"/>
          </p:cNvSpPr>
          <p:nvPr/>
        </p:nvSpPr>
        <p:spPr bwMode="auto">
          <a:xfrm>
            <a:off x="5362476" y="551101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93188" y="5197359"/>
            <a:ext cx="642937" cy="5949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 Box 68"/>
          <p:cNvSpPr txBox="1">
            <a:spLocks noChangeArrowheads="1"/>
          </p:cNvSpPr>
          <p:nvPr/>
        </p:nvSpPr>
        <p:spPr bwMode="auto">
          <a:xfrm>
            <a:off x="1966101" y="5282416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altLang="en-US" sz="2400" b="0" baseline="30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51687" y="5175469"/>
            <a:ext cx="642937" cy="59497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4624600" y="5260526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altLang="en-US" sz="2400" b="0" baseline="30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34914" y="5064708"/>
            <a:ext cx="141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G(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 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540650" y="5304460"/>
            <a:ext cx="79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47" name="Oval 46"/>
          <p:cNvSpPr/>
          <p:nvPr/>
        </p:nvSpPr>
        <p:spPr bwMode="auto">
          <a:xfrm>
            <a:off x="6402865" y="5444900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06926" y="5030234"/>
            <a:ext cx="19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F(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G(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  X(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8066059" y="5303054"/>
            <a:ext cx="73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Y(</a:t>
            </a:r>
            <a:r>
              <a:rPr lang="el-GR" sz="1800" b="0" dirty="0">
                <a:latin typeface="+mn-lt"/>
              </a:rPr>
              <a:t>ω</a:t>
            </a:r>
            <a:r>
              <a:rPr lang="en-US" sz="1800" b="0" dirty="0">
                <a:latin typeface="+mn-lt"/>
              </a:rPr>
              <a:t>)</a:t>
            </a:r>
            <a:endParaRPr lang="en-US" sz="2800" dirty="0"/>
          </a:p>
        </p:txBody>
      </p:sp>
      <p:sp>
        <p:nvSpPr>
          <p:cNvPr id="50" name="Line 70"/>
          <p:cNvSpPr>
            <a:spLocks noChangeShapeType="1"/>
          </p:cNvSpPr>
          <p:nvPr/>
        </p:nvSpPr>
        <p:spPr bwMode="auto">
          <a:xfrm>
            <a:off x="7495488" y="551101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5093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71122"/>
              </p:ext>
            </p:extLst>
          </p:nvPr>
        </p:nvGraphicFramePr>
        <p:xfrm>
          <a:off x="437933" y="3057345"/>
          <a:ext cx="7958138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85714" imgH="2057143" progId="Paint.Picture">
                  <p:embed/>
                </p:oleObj>
              </mc:Choice>
              <mc:Fallback>
                <p:oleObj name="Bitmap Image" r:id="rId2" imgW="5485714" imgH="20571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33" y="3057345"/>
                        <a:ext cx="7958138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7E116E5-2689-469F-9A1A-6411853005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MA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68" y="1179512"/>
            <a:ext cx="7915275" cy="5221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Now we consider the general MA filter with L coefficients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would like to draw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but we only defined 2-input adders !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2755"/>
              </p:ext>
            </p:extLst>
          </p:nvPr>
        </p:nvGraphicFramePr>
        <p:xfrm>
          <a:off x="3362325" y="1537494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507960" progId="Equation.3">
                  <p:embed/>
                </p:oleObj>
              </mc:Choice>
              <mc:Fallback>
                <p:oleObj name="Equation" r:id="rId4" imgW="11430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537494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2900661" y="349546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308203" y="3504704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00884" y="349546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51976" y="349546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990885"/>
              </p:ext>
            </p:extLst>
          </p:nvPr>
        </p:nvGraphicFramePr>
        <p:xfrm>
          <a:off x="456406" y="3582988"/>
          <a:ext cx="7958138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85714" imgH="2057143" progId="Paint.Picture">
                  <p:embed/>
                </p:oleObj>
              </mc:Choice>
              <mc:Fallback>
                <p:oleObj name="Bitmap Image" r:id="rId2" imgW="5485714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" y="3582988"/>
                        <a:ext cx="7958138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7E116E5-2689-469F-9A1A-6411853005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Tapped delay line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69" y="1179513"/>
            <a:ext cx="7772400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Before correcting this, note that top of this diagram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has an interesting analog interpretations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Engineers think of this as a </a:t>
            </a:r>
            <a:r>
              <a:rPr lang="en-US" altLang="en-US" i="1" dirty="0"/>
              <a:t>tapped delay line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/>
              <a:t>	similar to a length of cable with finite transmission velocity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/>
              <a:t>But since information travels in (copper or optical) cables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800" dirty="0"/>
              <a:t>	at 2/3 the speed of light (200 meters per </a:t>
            </a:r>
            <a:r>
              <a:rPr lang="el-GR" altLang="en-US" sz="1800" dirty="0"/>
              <a:t>μ</a:t>
            </a:r>
            <a:r>
              <a:rPr lang="en-US" altLang="en-US" sz="1800" dirty="0"/>
              <a:t>sec)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800" dirty="0"/>
              <a:t>		you need a long cable for significant delay !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3590925" y="3516313"/>
            <a:ext cx="254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cs typeface="Arial" panose="020B0604020202020204" pitchFamily="34" charset="0"/>
              </a:rPr>
              <a:t>tapped delay line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2919133" y="403117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326675" y="4040407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19356" y="403117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70448" y="403117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7287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7E116E5-2689-469F-9A1A-6411853005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A data structure!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79513"/>
            <a:ext cx="8591549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We will think of this differently</a:t>
            </a:r>
            <a:r>
              <a:rPr lang="en-US" altLang="en-US" sz="1600" dirty="0"/>
              <a:t> (and find a data structure in addition to the algorithm)</a:t>
            </a: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Considering the memory points from some time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we find a data structure (assume L=8)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with the following time varying contents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We see that values that enter first from the left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exit (are discarded) first to the right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so this is a </a:t>
            </a:r>
            <a:r>
              <a:rPr lang="en-US" altLang="en-US" b="1" dirty="0"/>
              <a:t>FIFO</a:t>
            </a:r>
            <a:r>
              <a:rPr lang="en-US" altLang="en-US" dirty="0"/>
              <a:t> buffer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543050" y="3810000"/>
            <a:ext cx="5895975" cy="4667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 bwMode="auto">
          <a:xfrm>
            <a:off x="4491038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15038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691313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281613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66884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743159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33459" y="3810000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1543050" y="3214688"/>
            <a:ext cx="5895975" cy="4667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stCxn id="22" idx="0"/>
            <a:endCxn id="22" idx="2"/>
          </p:cNvCxnSpPr>
          <p:nvPr/>
        </p:nvCxnSpPr>
        <p:spPr bwMode="auto">
          <a:xfrm>
            <a:off x="4491038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015038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691313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281613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066884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743159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333459" y="3214688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856413" y="3196580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42038" y="3186113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6713" y="3196580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94239" y="3205163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3664" y="3189585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89289" y="3179118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3964" y="3189585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41490" y="3198168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75463" y="3743648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0138" y="3754115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27664" y="3762698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37089" y="3747120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2714" y="3736653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27389" y="3747120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74915" y="3755703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49259" y="3773190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9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543050" y="4994324"/>
            <a:ext cx="5895975" cy="4667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>
            <a:stCxn id="52" idx="0"/>
            <a:endCxn id="52" idx="2"/>
          </p:cNvCxnSpPr>
          <p:nvPr/>
        </p:nvCxnSpPr>
        <p:spPr bwMode="auto">
          <a:xfrm>
            <a:off x="4491038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015038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6691313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281613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066884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3743159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2333459" y="4994324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/>
          <p:cNvSpPr/>
          <p:nvPr/>
        </p:nvSpPr>
        <p:spPr bwMode="auto">
          <a:xfrm>
            <a:off x="1543050" y="4399012"/>
            <a:ext cx="5895975" cy="46672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Straight Connector 60"/>
          <p:cNvCxnSpPr>
            <a:stCxn id="60" idx="0"/>
            <a:endCxn id="60" idx="2"/>
          </p:cNvCxnSpPr>
          <p:nvPr/>
        </p:nvCxnSpPr>
        <p:spPr bwMode="auto">
          <a:xfrm>
            <a:off x="4491038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6015038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691313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281613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3066884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3743159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333459" y="4399012"/>
            <a:ext cx="0" cy="4667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856413" y="4380904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42038" y="4370437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46713" y="4380904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94239" y="4389487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03664" y="4373909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189289" y="4363442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93964" y="4373909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76234" y="4382492"/>
            <a:ext cx="57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75463" y="4927972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80138" y="4938439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27664" y="4947022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37089" y="4931444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922714" y="4920977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27389" y="4931444"/>
            <a:ext cx="51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9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20939" y="4940027"/>
            <a:ext cx="56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10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76235" y="4957514"/>
            <a:ext cx="60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x</a:t>
            </a:r>
            <a:r>
              <a:rPr lang="en-US" sz="2400" b="0" baseline="-25000" dirty="0">
                <a:latin typeface="+mn-lt"/>
              </a:rPr>
              <a:t>11</a:t>
            </a:r>
          </a:p>
        </p:txBody>
      </p:sp>
      <p:grpSp>
        <p:nvGrpSpPr>
          <p:cNvPr id="487429" name="Group 487428"/>
          <p:cNvGrpSpPr/>
          <p:nvPr/>
        </p:nvGrpSpPr>
        <p:grpSpPr>
          <a:xfrm>
            <a:off x="1106531" y="2716997"/>
            <a:ext cx="6714206" cy="472289"/>
            <a:chOff x="1106531" y="6098372"/>
            <a:chExt cx="6714206" cy="472289"/>
          </a:xfrm>
        </p:grpSpPr>
        <p:sp>
          <p:nvSpPr>
            <p:cNvPr id="85" name="Line 61"/>
            <p:cNvSpPr>
              <a:spLocks noChangeShapeType="1"/>
            </p:cNvSpPr>
            <p:nvPr/>
          </p:nvSpPr>
          <p:spPr bwMode="auto">
            <a:xfrm>
              <a:off x="1428458" y="6355656"/>
              <a:ext cx="6067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2"/>
            <p:cNvSpPr>
              <a:spLocks noChangeShapeType="1"/>
            </p:cNvSpPr>
            <p:nvPr/>
          </p:nvSpPr>
          <p:spPr bwMode="auto">
            <a:xfrm>
              <a:off x="2045078" y="6354988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2172079" y="6186329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Text Box 68"/>
            <p:cNvSpPr txBox="1">
              <a:spLocks noChangeArrowheads="1"/>
            </p:cNvSpPr>
            <p:nvPr/>
          </p:nvSpPr>
          <p:spPr bwMode="auto">
            <a:xfrm>
              <a:off x="2159088" y="6198155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1106531" y="6098372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770356" y="628887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Line 62"/>
            <p:cNvSpPr>
              <a:spLocks noChangeShapeType="1"/>
            </p:cNvSpPr>
            <p:nvPr/>
          </p:nvSpPr>
          <p:spPr bwMode="auto">
            <a:xfrm>
              <a:off x="2810167" y="6352458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Oval 66"/>
            <p:cNvSpPr>
              <a:spLocks noChangeArrowheads="1"/>
            </p:cNvSpPr>
            <p:nvPr/>
          </p:nvSpPr>
          <p:spPr bwMode="auto">
            <a:xfrm>
              <a:off x="2908593" y="6183799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Text Box 68"/>
            <p:cNvSpPr txBox="1">
              <a:spLocks noChangeArrowheads="1"/>
            </p:cNvSpPr>
            <p:nvPr/>
          </p:nvSpPr>
          <p:spPr bwMode="auto">
            <a:xfrm>
              <a:off x="2895602" y="6195625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592595" y="628634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Line 62"/>
            <p:cNvSpPr>
              <a:spLocks noChangeShapeType="1"/>
            </p:cNvSpPr>
            <p:nvPr/>
          </p:nvSpPr>
          <p:spPr bwMode="auto">
            <a:xfrm>
              <a:off x="3494715" y="6361041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66"/>
            <p:cNvSpPr>
              <a:spLocks noChangeArrowheads="1"/>
            </p:cNvSpPr>
            <p:nvPr/>
          </p:nvSpPr>
          <p:spPr bwMode="auto">
            <a:xfrm>
              <a:off x="3593141" y="6192382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Text Box 68"/>
            <p:cNvSpPr txBox="1">
              <a:spLocks noChangeArrowheads="1"/>
            </p:cNvSpPr>
            <p:nvPr/>
          </p:nvSpPr>
          <p:spPr bwMode="auto">
            <a:xfrm>
              <a:off x="3580150" y="6204208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3277143" y="629492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Line 62"/>
            <p:cNvSpPr>
              <a:spLocks noChangeShapeType="1"/>
            </p:cNvSpPr>
            <p:nvPr/>
          </p:nvSpPr>
          <p:spPr bwMode="auto">
            <a:xfrm>
              <a:off x="4244220" y="6352458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Oval 66"/>
            <p:cNvSpPr>
              <a:spLocks noChangeArrowheads="1"/>
            </p:cNvSpPr>
            <p:nvPr/>
          </p:nvSpPr>
          <p:spPr bwMode="auto">
            <a:xfrm>
              <a:off x="4342646" y="6183799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Text Box 68"/>
            <p:cNvSpPr txBox="1">
              <a:spLocks noChangeArrowheads="1"/>
            </p:cNvSpPr>
            <p:nvPr/>
          </p:nvSpPr>
          <p:spPr bwMode="auto">
            <a:xfrm>
              <a:off x="4329655" y="6195625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4026648" y="628634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Line 62"/>
            <p:cNvSpPr>
              <a:spLocks noChangeShapeType="1"/>
            </p:cNvSpPr>
            <p:nvPr/>
          </p:nvSpPr>
          <p:spPr bwMode="auto">
            <a:xfrm>
              <a:off x="5025937" y="6352458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66"/>
            <p:cNvSpPr>
              <a:spLocks noChangeArrowheads="1"/>
            </p:cNvSpPr>
            <p:nvPr/>
          </p:nvSpPr>
          <p:spPr bwMode="auto">
            <a:xfrm>
              <a:off x="5124363" y="6183799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Text Box 68"/>
            <p:cNvSpPr txBox="1">
              <a:spLocks noChangeArrowheads="1"/>
            </p:cNvSpPr>
            <p:nvPr/>
          </p:nvSpPr>
          <p:spPr bwMode="auto">
            <a:xfrm>
              <a:off x="5111372" y="6195625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808365" y="628634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Line 62"/>
            <p:cNvSpPr>
              <a:spLocks noChangeShapeType="1"/>
            </p:cNvSpPr>
            <p:nvPr/>
          </p:nvSpPr>
          <p:spPr bwMode="auto">
            <a:xfrm>
              <a:off x="5771414" y="6352230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66"/>
            <p:cNvSpPr>
              <a:spLocks noChangeArrowheads="1"/>
            </p:cNvSpPr>
            <p:nvPr/>
          </p:nvSpPr>
          <p:spPr bwMode="auto">
            <a:xfrm>
              <a:off x="5869840" y="6183571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Text Box 68"/>
            <p:cNvSpPr txBox="1">
              <a:spLocks noChangeArrowheads="1"/>
            </p:cNvSpPr>
            <p:nvPr/>
          </p:nvSpPr>
          <p:spPr bwMode="auto">
            <a:xfrm>
              <a:off x="5856849" y="6195397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5553842" y="6286114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Line 62"/>
            <p:cNvSpPr>
              <a:spLocks noChangeShapeType="1"/>
            </p:cNvSpPr>
            <p:nvPr/>
          </p:nvSpPr>
          <p:spPr bwMode="auto">
            <a:xfrm>
              <a:off x="6485629" y="6351812"/>
              <a:ext cx="88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66"/>
            <p:cNvSpPr>
              <a:spLocks noChangeArrowheads="1"/>
            </p:cNvSpPr>
            <p:nvPr/>
          </p:nvSpPr>
          <p:spPr bwMode="auto">
            <a:xfrm>
              <a:off x="6584055" y="6183153"/>
              <a:ext cx="302836" cy="317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Text Box 68"/>
            <p:cNvSpPr txBox="1">
              <a:spLocks noChangeArrowheads="1"/>
            </p:cNvSpPr>
            <p:nvPr/>
          </p:nvSpPr>
          <p:spPr bwMode="auto">
            <a:xfrm>
              <a:off x="6571064" y="6194979"/>
              <a:ext cx="396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altLang="en-US" sz="1200" b="0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-1</a:t>
              </a: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6268057" y="6285696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046759" y="6285696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 Box 64"/>
            <p:cNvSpPr txBox="1">
              <a:spLocks noChangeArrowheads="1"/>
            </p:cNvSpPr>
            <p:nvPr/>
          </p:nvSpPr>
          <p:spPr bwMode="auto">
            <a:xfrm>
              <a:off x="7439737" y="6113461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39835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67416"/>
              </p:ext>
            </p:extLst>
          </p:nvPr>
        </p:nvGraphicFramePr>
        <p:xfrm>
          <a:off x="456406" y="2287588"/>
          <a:ext cx="7958138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85714" imgH="2057143" progId="Paint.Picture">
                  <p:embed/>
                </p:oleObj>
              </mc:Choice>
              <mc:Fallback>
                <p:oleObj name="Bitmap Image" r:id="rId2" imgW="5485714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" y="2287588"/>
                        <a:ext cx="7958138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7E116E5-2689-469F-9A1A-6411853005F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How do we fix the adders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69" y="1179513"/>
            <a:ext cx="8216106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So, were we to use an N-input adder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we would have a FIFO, multiplications, and an adder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18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Let’s perform the additions one at a time!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186238" y="2287588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33CC"/>
                </a:solidFill>
                <a:cs typeface="Arial" panose="020B0604020202020204" pitchFamily="34" charset="0"/>
              </a:rPr>
              <a:t>FIFO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303923" y="27249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23173" y="2725772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13613" y="27249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761664" y="27249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71198" y="2724995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790448" y="27249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0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25AFB3-B38A-483F-A228-B9B7507E0F9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MA – 1</a:t>
            </a:r>
            <a:r>
              <a:rPr lang="en-US" baseline="30000" dirty="0"/>
              <a:t>st</a:t>
            </a:r>
            <a:r>
              <a:rPr lang="en-US" dirty="0"/>
              <a:t> way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099" y="1674813"/>
            <a:ext cx="8429625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We still have the tapped delay line = FIFO as a data structure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000" dirty="0"/>
              <a:t>	but now we perform </a:t>
            </a:r>
            <a:r>
              <a:rPr lang="en-US" altLang="en-US" sz="2000" b="1" dirty="0"/>
              <a:t>M</a:t>
            </a:r>
            <a:r>
              <a:rPr lang="en-US" altLang="en-US" sz="2000" dirty="0"/>
              <a:t>ultiplication + </a:t>
            </a:r>
            <a:r>
              <a:rPr lang="en-US" altLang="en-US" sz="2000" b="1" dirty="0"/>
              <a:t>Ac</a:t>
            </a:r>
            <a:r>
              <a:rPr lang="en-US" altLang="en-US" sz="2000" dirty="0"/>
              <a:t>cumulations (MACs)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We have previously mentioned how important MACs are in DSP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Another way of looking at this is iteration on one of our basic MA blocks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Which one ?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75000" y="9525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507960" progId="Equation.3">
                  <p:embed/>
                </p:oleObj>
              </mc:Choice>
              <mc:Fallback>
                <p:oleObj name="Equation" r:id="rId2" imgW="11430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9525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017713"/>
            <a:ext cx="89519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848100" y="3730625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25AFB3-B38A-483F-A228-B9B7507E0F9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Iteration – 1</a:t>
            </a:r>
            <a:r>
              <a:rPr lang="en-US" baseline="30000" dirty="0"/>
              <a:t>st</a:t>
            </a:r>
            <a:r>
              <a:rPr lang="en-US" dirty="0"/>
              <a:t> way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674813"/>
            <a:ext cx="7772400" cy="467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We iterate on basic block D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So this graph tells us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altLang="en-US" sz="2000" dirty="0"/>
              <a:t>Data structure = FIFO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altLang="en-US" dirty="0"/>
              <a:t>Algorithm = iteration over MA block D</a:t>
            </a:r>
            <a:endParaRPr lang="en-US" altLang="en-US" sz="2000" dirty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75000" y="952500"/>
          <a:ext cx="222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507960" progId="Equation.3">
                  <p:embed/>
                </p:oleObj>
              </mc:Choice>
              <mc:Fallback>
                <p:oleObj name="Equation" r:id="rId2" imgW="1143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0" y="952500"/>
                        <a:ext cx="222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017713"/>
            <a:ext cx="89519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848100" y="3730625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00" y="4325938"/>
            <a:ext cx="3238500" cy="1438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38150" y="1962150"/>
            <a:ext cx="2514600" cy="2016125"/>
          </a:xfrm>
          <a:prstGeom prst="rect">
            <a:avLst/>
          </a:prstGeom>
          <a:noFill/>
          <a:ln w="28575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0878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325AFB3-B38A-483F-A228-B9B7507E0F9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signal’s point of view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71875"/>
            <a:ext cx="8320088" cy="26384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000" dirty="0"/>
              <a:t>We saw how to look at this from the processing point of view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en-US" dirty="0"/>
              <a:t>Sometimes it is useful to look at graphs from the signal’s point of view!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the signal enters the filter and is split into 2 replicas : A and B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gain is applied to replica A, replica B is delayed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replica B is split in two : C and D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gain is applied to replica C, which then is added to replica A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dirty="0"/>
              <a:t>etc. </a:t>
            </a:r>
          </a:p>
          <a:p>
            <a:pPr eaLnBrk="1" hangingPunct="1">
              <a:spcBef>
                <a:spcPts val="0"/>
              </a:spcBef>
              <a:buClr>
                <a:srgbClr val="FF3300"/>
              </a:buClr>
              <a:buSzTx/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512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47775"/>
            <a:ext cx="89519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701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9581"/>
            <a:ext cx="7756451" cy="535881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Topology</a:t>
            </a:r>
            <a:r>
              <a:rPr lang="en-US" dirty="0"/>
              <a:t> is a generalization of </a:t>
            </a:r>
            <a:r>
              <a:rPr lang="en-US" i="1" dirty="0"/>
              <a:t>geometry</a:t>
            </a:r>
          </a:p>
          <a:p>
            <a:r>
              <a:rPr lang="en-US" dirty="0"/>
              <a:t>in geometry congruence allows </a:t>
            </a:r>
            <a:r>
              <a:rPr lang="en-US" i="1" dirty="0"/>
              <a:t>translation</a:t>
            </a:r>
            <a:r>
              <a:rPr lang="en-US" dirty="0"/>
              <a:t> and </a:t>
            </a:r>
            <a:r>
              <a:rPr lang="en-US" i="1" dirty="0"/>
              <a:t>rotation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in</a:t>
            </a:r>
            <a:r>
              <a:rPr lang="en-US" i="1" dirty="0"/>
              <a:t> affine geometry </a:t>
            </a:r>
            <a:r>
              <a:rPr lang="en-US" dirty="0"/>
              <a:t>we also allow scale changes (zoom)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projective geometry </a:t>
            </a:r>
            <a:r>
              <a:rPr lang="en-US" dirty="0"/>
              <a:t>we allow </a:t>
            </a:r>
          </a:p>
          <a:p>
            <a:pPr marL="0" lvl="1" indent="0" defTabSz="457200">
              <a:spcBef>
                <a:spcPts val="0"/>
              </a:spcBef>
              <a:buNone/>
            </a:pPr>
            <a:r>
              <a:rPr lang="en-US" dirty="0"/>
              <a:t>	any transformation from lines to lines (maintains collinearity)</a:t>
            </a:r>
          </a:p>
          <a:p>
            <a:pPr marL="0" lvl="1" indent="0" defTabSz="457200">
              <a:spcBef>
                <a:spcPts val="0"/>
              </a:spcBef>
              <a:buNone/>
            </a:pPr>
            <a:r>
              <a:rPr lang="en-US" dirty="0"/>
              <a:t>		here all triangles are equivalent, but squares are different </a:t>
            </a:r>
          </a:p>
          <a:p>
            <a:pPr marL="339725" indent="-339725"/>
            <a:r>
              <a:rPr lang="en-US" dirty="0"/>
              <a:t>in topology we allow any transformation </a:t>
            </a:r>
          </a:p>
          <a:p>
            <a:pPr marL="57150" indent="0" defTabSz="457200">
              <a:spcBef>
                <a:spcPts val="0"/>
              </a:spcBef>
              <a:buNone/>
            </a:pPr>
            <a:r>
              <a:rPr lang="en-US" dirty="0"/>
              <a:t>	that doesn’t tear or glue together space</a:t>
            </a:r>
          </a:p>
          <a:p>
            <a:pPr marL="57150" indent="0" defTabSz="457200">
              <a:spcBef>
                <a:spcPts val="0"/>
              </a:spcBef>
              <a:buNone/>
            </a:pPr>
            <a:r>
              <a:rPr lang="en-US" dirty="0"/>
              <a:t>		(think of drawing on a rubber sheet)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Isosceles Triangle 4"/>
          <p:cNvSpPr/>
          <p:nvPr/>
        </p:nvSpPr>
        <p:spPr bwMode="auto">
          <a:xfrm>
            <a:off x="2062717" y="1998918"/>
            <a:ext cx="637953" cy="95693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15" y="2253545"/>
            <a:ext cx="581025" cy="447675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 bwMode="auto">
          <a:xfrm rot="2699735">
            <a:off x="4093876" y="2026940"/>
            <a:ext cx="637953" cy="95693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0459" y="2061605"/>
            <a:ext cx="157362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 err="1">
                <a:latin typeface="+mn-lt"/>
              </a:rPr>
              <a:t>S</a:t>
            </a:r>
            <a:r>
              <a:rPr lang="en-US" sz="1100" b="0" dirty="0" err="1">
                <a:latin typeface="+mn-lt"/>
              </a:rPr>
              <a:t>ide</a:t>
            </a:r>
            <a:r>
              <a:rPr lang="en-US" sz="1100" b="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</a:t>
            </a:r>
            <a:r>
              <a:rPr lang="en-US" sz="1100" b="0" dirty="0" err="1">
                <a:latin typeface="+mn-lt"/>
              </a:rPr>
              <a:t>ide</a:t>
            </a:r>
            <a:r>
              <a:rPr lang="en-US" sz="1100" b="0" dirty="0">
                <a:latin typeface="+mn-lt"/>
              </a:rPr>
              <a:t> </a:t>
            </a:r>
          </a:p>
          <a:p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</a:t>
            </a:r>
          </a:p>
          <a:p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</a:t>
            </a:r>
          </a:p>
          <a:p>
            <a:pPr>
              <a:tabLst>
                <a:tab pos="287338" algn="l"/>
              </a:tabLst>
            </a:pPr>
            <a:r>
              <a:rPr lang="en-US" sz="1100" b="0" dirty="0">
                <a:latin typeface="+mn-lt"/>
              </a:rPr>
              <a:t>	but not</a:t>
            </a:r>
          </a:p>
          <a:p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 err="1">
                <a:latin typeface="+mn-lt"/>
              </a:rPr>
              <a:t>A</a:t>
            </a:r>
            <a:r>
              <a:rPr lang="en-US" sz="1100" b="0" dirty="0" err="1">
                <a:latin typeface="+mn-lt"/>
              </a:rPr>
              <a:t>ngle</a:t>
            </a:r>
            <a:r>
              <a:rPr lang="en-US" sz="1100" b="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A</a:t>
            </a:r>
            <a:r>
              <a:rPr lang="en-US" sz="1100" b="0" dirty="0" err="1">
                <a:latin typeface="+mn-lt"/>
              </a:rPr>
              <a:t>ngle</a:t>
            </a:r>
            <a:endParaRPr lang="en-US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467" y="3775728"/>
            <a:ext cx="390525" cy="219075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 bwMode="auto">
          <a:xfrm>
            <a:off x="2079661" y="3516338"/>
            <a:ext cx="637953" cy="956930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>
            <a:off x="3712820" y="3701624"/>
            <a:ext cx="272327" cy="478465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8743" y="3710729"/>
            <a:ext cx="157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 err="1">
                <a:latin typeface="+mn-lt"/>
              </a:rPr>
              <a:t>S</a:t>
            </a:r>
            <a:r>
              <a:rPr lang="en-US" sz="1100" b="0" dirty="0" err="1">
                <a:latin typeface="+mn-lt"/>
              </a:rPr>
              <a:t>ide</a:t>
            </a:r>
            <a:r>
              <a:rPr lang="en-US" sz="1100" b="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S</a:t>
            </a:r>
            <a:r>
              <a:rPr lang="en-US" sz="1100" b="0" dirty="0" err="1">
                <a:latin typeface="+mn-lt"/>
              </a:rPr>
              <a:t>ide</a:t>
            </a:r>
            <a:r>
              <a:rPr lang="en-US" sz="1100" b="0" dirty="0">
                <a:latin typeface="+mn-lt"/>
              </a:rPr>
              <a:t> </a:t>
            </a:r>
          </a:p>
          <a:p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</a:t>
            </a:r>
          </a:p>
          <a:p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>
                <a:latin typeface="+mn-lt"/>
              </a:rPr>
              <a:t>S</a:t>
            </a:r>
            <a:r>
              <a:rPr lang="en-US" sz="1100" b="0" dirty="0">
                <a:latin typeface="+mn-lt"/>
              </a:rPr>
              <a:t>ide </a:t>
            </a:r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</a:t>
            </a:r>
          </a:p>
          <a:p>
            <a:r>
              <a:rPr lang="en-US" sz="1100" dirty="0">
                <a:latin typeface="+mn-lt"/>
              </a:rPr>
              <a:t>A</a:t>
            </a:r>
            <a:r>
              <a:rPr lang="en-US" sz="1100" b="0" dirty="0">
                <a:latin typeface="+mn-lt"/>
              </a:rPr>
              <a:t>ngle </a:t>
            </a:r>
            <a:r>
              <a:rPr lang="en-US" sz="1100" dirty="0" err="1">
                <a:latin typeface="+mn-lt"/>
              </a:rPr>
              <a:t>A</a:t>
            </a:r>
            <a:r>
              <a:rPr lang="en-US" sz="1100" b="0" dirty="0" err="1">
                <a:latin typeface="+mn-lt"/>
              </a:rPr>
              <a:t>ngle</a:t>
            </a:r>
            <a:r>
              <a:rPr lang="en-US" sz="1100" b="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A</a:t>
            </a:r>
            <a:r>
              <a:rPr lang="en-US" sz="1100" b="0" dirty="0" err="1">
                <a:latin typeface="+mn-lt"/>
              </a:rPr>
              <a:t>ngle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36281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0E7E055-F343-4D2D-A07D-9C561E4B659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15900"/>
            <a:ext cx="5961062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MA – 2</a:t>
            </a:r>
            <a:r>
              <a:rPr lang="en-US" baseline="30000" dirty="0"/>
              <a:t>nd</a:t>
            </a:r>
            <a:r>
              <a:rPr lang="en-US" dirty="0"/>
              <a:t> way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23950"/>
            <a:ext cx="6438900" cy="4348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This isn’t the only way to compute a general MA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Here we see an alternative</a:t>
            </a: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It still uses a FIFO data structure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(which is now vertical – but who cares?)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Which basic MA block is used here?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en-US" dirty="0"/>
              <a:t>So this graph tells us</a:t>
            </a:r>
          </a:p>
          <a:p>
            <a:pPr marL="457200" indent="-457200" eaLnBrk="1" hangingPunct="1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altLang="en-US" dirty="0"/>
              <a:t>Data structure = FIFO</a:t>
            </a:r>
          </a:p>
          <a:p>
            <a:pPr marL="457200" indent="-457200" eaLnBrk="1" hangingPunct="1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en-US" altLang="en-US" dirty="0"/>
              <a:t>Algorithm = iteration over MA block 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6150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90500"/>
            <a:ext cx="2549525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337300" y="6007100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FIFO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7772400" y="60071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MACs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244056"/>
            <a:ext cx="2324100" cy="205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337300" y="215900"/>
            <a:ext cx="2514600" cy="1765301"/>
          </a:xfrm>
          <a:prstGeom prst="rect">
            <a:avLst/>
          </a:prstGeom>
          <a:noFill/>
          <a:ln w="28575" cap="flat" cmpd="sng" algn="ctr">
            <a:solidFill>
              <a:srgbClr val="0050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0E7E055-F343-4D2D-A07D-9C561E4B659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215900"/>
            <a:ext cx="5961062" cy="812800"/>
          </a:xfrm>
        </p:spPr>
        <p:txBody>
          <a:bodyPr/>
          <a:lstStyle/>
          <a:p>
            <a:pPr>
              <a:defRPr/>
            </a:pPr>
            <a:r>
              <a:rPr lang="en-US" dirty="0"/>
              <a:t>Two ways to MA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123950"/>
            <a:ext cx="6438900" cy="43481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pic>
        <p:nvPicPr>
          <p:cNvPr id="6150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90500"/>
            <a:ext cx="2549525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89038"/>
            <a:ext cx="65062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2743200"/>
            <a:ext cx="6455449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b="0" kern="0" dirty="0"/>
              <a:t>Is there any difference between these two ways?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0" kern="0" dirty="0"/>
              <a:t>the 1</a:t>
            </a:r>
            <a:r>
              <a:rPr lang="en-US" altLang="en-US" b="0" kern="0" baseline="30000" dirty="0"/>
              <a:t>st</a:t>
            </a:r>
            <a:r>
              <a:rPr lang="en-US" altLang="en-US" b="0" kern="0" dirty="0"/>
              <a:t> way MACs from the new x backward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b="0" kern="0" dirty="0"/>
              <a:t>	a</a:t>
            </a:r>
            <a:r>
              <a:rPr lang="en-US" altLang="en-US" kern="0" baseline="-25000" dirty="0"/>
              <a:t>0</a:t>
            </a:r>
            <a:r>
              <a:rPr lang="en-US" altLang="en-US" b="0" kern="0" dirty="0"/>
              <a:t> </a:t>
            </a:r>
            <a:r>
              <a:rPr lang="en-US" altLang="en-US" b="0" kern="0" dirty="0" err="1"/>
              <a:t>x</a:t>
            </a:r>
            <a:r>
              <a:rPr lang="en-US" altLang="en-US" kern="0" baseline="-25000" dirty="0" err="1"/>
              <a:t>n</a:t>
            </a:r>
            <a:r>
              <a:rPr lang="en-US" altLang="en-US" b="0" kern="0" dirty="0"/>
              <a:t> + a</a:t>
            </a:r>
            <a:r>
              <a:rPr lang="en-US" altLang="en-US" kern="0" baseline="-25000" dirty="0"/>
              <a:t>1</a:t>
            </a:r>
            <a:r>
              <a:rPr lang="en-US" altLang="en-US" b="0" kern="0" dirty="0"/>
              <a:t> x</a:t>
            </a:r>
            <a:r>
              <a:rPr lang="en-US" altLang="en-US" kern="0" baseline="-25000" dirty="0"/>
              <a:t>n-1</a:t>
            </a:r>
            <a:r>
              <a:rPr lang="en-US" altLang="en-US" b="0" kern="0" dirty="0"/>
              <a:t> + … + </a:t>
            </a:r>
            <a:r>
              <a:rPr lang="en-US" altLang="en-US" b="0" kern="0" dirty="0" err="1"/>
              <a:t>a</a:t>
            </a:r>
            <a:r>
              <a:rPr lang="en-US" altLang="en-US" kern="0" baseline="-25000" dirty="0" err="1"/>
              <a:t>L</a:t>
            </a:r>
            <a:r>
              <a:rPr lang="en-US" altLang="en-US" b="0" kern="0" dirty="0"/>
              <a:t> </a:t>
            </a:r>
            <a:r>
              <a:rPr lang="en-US" altLang="en-US" b="0" kern="0" dirty="0" err="1"/>
              <a:t>x</a:t>
            </a:r>
            <a:r>
              <a:rPr lang="en-US" altLang="en-US" kern="0" baseline="-25000" dirty="0" err="1"/>
              <a:t>n</a:t>
            </a:r>
            <a:r>
              <a:rPr lang="en-US" altLang="en-US" kern="0" baseline="-25000" dirty="0"/>
              <a:t>-L</a:t>
            </a:r>
            <a:r>
              <a:rPr lang="en-US" altLang="en-US" b="0" kern="0" dirty="0"/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b="0" kern="0" dirty="0"/>
              <a:t>the 2</a:t>
            </a:r>
            <a:r>
              <a:rPr lang="en-US" altLang="en-US" b="0" kern="0" baseline="30000" dirty="0"/>
              <a:t>nd</a:t>
            </a:r>
            <a:r>
              <a:rPr lang="en-US" altLang="en-US" b="0" kern="0" dirty="0"/>
              <a:t> way MACs from the earliest x forward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b="0" kern="0" dirty="0"/>
              <a:t>	 </a:t>
            </a:r>
            <a:r>
              <a:rPr lang="en-US" altLang="en-US" b="0" kern="0" dirty="0" err="1"/>
              <a:t>a</a:t>
            </a:r>
            <a:r>
              <a:rPr lang="en-US" altLang="en-US" kern="0" baseline="-25000" dirty="0" err="1"/>
              <a:t>L</a:t>
            </a:r>
            <a:r>
              <a:rPr lang="en-US" altLang="en-US" b="0" kern="0" dirty="0"/>
              <a:t> </a:t>
            </a:r>
            <a:r>
              <a:rPr lang="en-US" altLang="en-US" b="0" kern="0" dirty="0" err="1"/>
              <a:t>x</a:t>
            </a:r>
            <a:r>
              <a:rPr lang="en-US" altLang="en-US" kern="0" baseline="-25000" dirty="0" err="1"/>
              <a:t>n</a:t>
            </a:r>
            <a:r>
              <a:rPr lang="en-US" altLang="en-US" kern="0" baseline="-25000" dirty="0"/>
              <a:t>-L</a:t>
            </a:r>
            <a:r>
              <a:rPr lang="en-US" altLang="en-US" b="0" kern="0" dirty="0"/>
              <a:t> + … + a</a:t>
            </a:r>
            <a:r>
              <a:rPr lang="en-US" altLang="en-US" kern="0" baseline="-25000" dirty="0"/>
              <a:t>1</a:t>
            </a:r>
            <a:r>
              <a:rPr lang="en-US" altLang="en-US" b="0" kern="0" dirty="0"/>
              <a:t> x</a:t>
            </a:r>
            <a:r>
              <a:rPr lang="en-US" altLang="en-US" kern="0" baseline="-25000" dirty="0"/>
              <a:t>n-1</a:t>
            </a:r>
            <a:r>
              <a:rPr lang="en-US" altLang="en-US" b="0" kern="0" dirty="0"/>
              <a:t> + a</a:t>
            </a:r>
            <a:r>
              <a:rPr lang="en-US" altLang="en-US" kern="0" baseline="-25000" dirty="0"/>
              <a:t>0</a:t>
            </a:r>
            <a:r>
              <a:rPr lang="en-US" altLang="en-US" b="0" kern="0" dirty="0"/>
              <a:t> </a:t>
            </a:r>
            <a:r>
              <a:rPr lang="en-US" altLang="en-US" b="0" kern="0" dirty="0" err="1"/>
              <a:t>x</a:t>
            </a:r>
            <a:r>
              <a:rPr lang="en-US" altLang="en-US" kern="0" baseline="-25000" dirty="0" err="1"/>
              <a:t>n</a:t>
            </a:r>
            <a:r>
              <a:rPr lang="en-US" altLang="en-US" b="0" kern="0" dirty="0"/>
              <a:t>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b="0" kern="0" dirty="0"/>
              <a:t>Theoretically there is no difference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b="0" kern="0" dirty="0"/>
              <a:t>	(addition is commutative)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b="0" kern="0" dirty="0"/>
              <a:t>but in practice there may be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b="0" kern="0" dirty="0">
                <a:solidFill>
                  <a:srgbClr val="002060"/>
                </a:solidFill>
              </a:rPr>
              <a:t>Given a list of numbers sorted from smallest to largest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US" b="0" kern="0" dirty="0">
                <a:solidFill>
                  <a:srgbClr val="002060"/>
                </a:solidFill>
              </a:rPr>
              <a:t>	which way is most accurate to sum?</a:t>
            </a:r>
          </a:p>
        </p:txBody>
      </p:sp>
    </p:spTree>
    <p:extLst>
      <p:ext uri="{BB962C8B-B14F-4D97-AF65-F5344CB8AC3E}">
        <p14:creationId xmlns:p14="http://schemas.microsoft.com/office/powerpoint/2010/main" val="156631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6175E78-DA72-402E-8865-9D19B97212D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Basic AR block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56845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What is the graph for the basic AR filter                                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Here is one way: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Note that for the first time we see a </a:t>
            </a:r>
            <a:r>
              <a:rPr lang="en-US" altLang="en-US" i="1" dirty="0"/>
              <a:t>loop</a:t>
            </a:r>
            <a:r>
              <a:rPr lang="en-US" altLang="en-US" dirty="0"/>
              <a:t> in the graph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in none of the MA filters was there a loop!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Whenever there is a loop, there is recursion (AR)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Put another way – loops correspond to poles</a:t>
            </a:r>
          </a:p>
        </p:txBody>
      </p:sp>
      <p:pic>
        <p:nvPicPr>
          <p:cNvPr id="7174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386012"/>
            <a:ext cx="46307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24835"/>
              </p:ext>
            </p:extLst>
          </p:nvPr>
        </p:nvGraphicFramePr>
        <p:xfrm>
          <a:off x="5063332" y="1533963"/>
          <a:ext cx="1937543" cy="50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304560" progId="Equation.3">
                  <p:embed/>
                </p:oleObj>
              </mc:Choice>
              <mc:Fallback>
                <p:oleObj name="Equation" r:id="rId3" imgW="116820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332" y="1533963"/>
                        <a:ext cx="1937543" cy="505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48025" y="2838450"/>
            <a:ext cx="1815306" cy="849312"/>
            <a:chOff x="3248025" y="2838450"/>
            <a:chExt cx="1815306" cy="849312"/>
          </a:xfrm>
        </p:grpSpPr>
        <p:sp>
          <p:nvSpPr>
            <p:cNvPr id="2" name="Curved Down Arrow 1"/>
            <p:cNvSpPr/>
            <p:nvPr/>
          </p:nvSpPr>
          <p:spPr bwMode="auto">
            <a:xfrm>
              <a:off x="3314700" y="2838450"/>
              <a:ext cx="1748631" cy="419100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Curved Down Arrow 7"/>
            <p:cNvSpPr/>
            <p:nvPr/>
          </p:nvSpPr>
          <p:spPr bwMode="auto">
            <a:xfrm rot="10800000">
              <a:off x="3248025" y="3268662"/>
              <a:ext cx="1739106" cy="419100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225" y="3886200"/>
            <a:ext cx="2324100" cy="205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6175E78-DA72-402E-8865-9D19B97212D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does it work?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568449"/>
            <a:ext cx="8191500" cy="4784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As usual – let’s label points to see why this works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We don’t worry about signals from the past influencing the output now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but non-causal loops can be paradoxical (like time travel)</a:t>
            </a:r>
          </a:p>
          <a:p>
            <a:pPr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dirty="0"/>
              <a:t>This is just one way the draw the simple AR 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there are 4 basic blocks here too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002060"/>
                </a:solidFill>
              </a:rPr>
              <a:t>Can you find them?</a:t>
            </a:r>
          </a:p>
        </p:txBody>
      </p:sp>
      <p:pic>
        <p:nvPicPr>
          <p:cNvPr id="7174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2637"/>
            <a:ext cx="46307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69758" y="1970098"/>
            <a:ext cx="6444786" cy="2078663"/>
            <a:chOff x="1969758" y="1970098"/>
            <a:chExt cx="6444786" cy="2078663"/>
          </a:xfrm>
        </p:grpSpPr>
        <p:graphicFrame>
          <p:nvGraphicFramePr>
            <p:cNvPr id="717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011835"/>
                </p:ext>
              </p:extLst>
            </p:nvPr>
          </p:nvGraphicFramePr>
          <p:xfrm>
            <a:off x="6477001" y="2589650"/>
            <a:ext cx="1937543" cy="505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68200" imgH="304560" progId="Equation.3">
                    <p:embed/>
                  </p:oleObj>
                </mc:Choice>
                <mc:Fallback>
                  <p:oleObj name="Equation" r:id="rId3" imgW="11682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1" y="2589650"/>
                          <a:ext cx="1937543" cy="5059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6"/>
            <p:cNvSpPr/>
            <p:nvPr/>
          </p:nvSpPr>
          <p:spPr bwMode="auto">
            <a:xfrm>
              <a:off x="5259787" y="2316571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54261" y="1970098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251496" y="3625850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9645" y="3485795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452089" y="3625850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4877" y="3674016"/>
              <a:ext cx="5218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34794" y="3710207"/>
              <a:ext cx="681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 y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1600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629470" y="3625850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79671" y="2308652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69758" y="1987571"/>
              <a:ext cx="40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sz="1600" dirty="0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405896" y="230234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3341" y="2002893"/>
              <a:ext cx="13713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1600" baseline="-25000" dirty="0" err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+ b y</a:t>
              </a:r>
              <a:r>
                <a:rPr lang="en-US" altLang="en-US" sz="1600" baseline="-25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n-1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6576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939088" cy="1143000"/>
          </a:xfrm>
        </p:spPr>
        <p:txBody>
          <a:bodyPr/>
          <a:lstStyle/>
          <a:p>
            <a:r>
              <a:rPr lang="en-US" dirty="0"/>
              <a:t>A loop with no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81150"/>
                <a:ext cx="7791450" cy="48291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It can be useful (but dangerous) to make a loop with no delay</a:t>
                </a:r>
              </a:p>
              <a:p>
                <a:pPr marL="0" indent="0">
                  <a:buNone/>
                </a:pPr>
                <a:r>
                  <a:rPr lang="en-US" dirty="0"/>
                  <a:t>Consider an amplifier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which has some of the output fed back into the input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Then instead of y = g x  we have y = g(</a:t>
                </a:r>
                <a:r>
                  <a:rPr lang="en-US" dirty="0" err="1"/>
                  <a:t>x+by</a:t>
                </a:r>
                <a:r>
                  <a:rPr lang="en-US" dirty="0"/>
                  <a:t>) or y</a:t>
                </a:r>
                <a:r>
                  <a:rPr lang="en-US" b="1" baseline="-25000" dirty="0"/>
                  <a:t> </a:t>
                </a:r>
                <a:r>
                  <a:rPr lang="en-US" dirty="0"/>
                  <a:t>– </a:t>
                </a:r>
                <a:r>
                  <a:rPr lang="en-US" dirty="0" err="1"/>
                  <a:t>bgy</a:t>
                </a:r>
                <a:r>
                  <a:rPr lang="en-US" b="1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gx</a:t>
                </a:r>
                <a:endParaRPr lang="en-US" b="1" baseline="-25000" dirty="0"/>
              </a:p>
              <a:p>
                <a:pPr marL="0" indent="0" defTabSz="457200">
                  <a:buNone/>
                </a:pPr>
                <a:r>
                  <a:rPr lang="en-US" dirty="0"/>
                  <a:t>   	and hence 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bg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</a:t>
                </a:r>
                <a:endParaRPr lang="en-US" b="1" baseline="-25000" dirty="0"/>
              </a:p>
              <a:p>
                <a:pPr marL="0" indent="0" defTabSz="457200">
                  <a:buNone/>
                </a:pPr>
                <a:r>
                  <a:rPr lang="en-US" dirty="0"/>
                  <a:t>So the feedback increases the amplifier’s gain when b &lt; 1/g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explodes as b → 1/g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We see here the connection between loops and poles!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The same thing happens with delay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only for certain frequencies!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81150"/>
                <a:ext cx="7791450" cy="4829175"/>
              </a:xfrm>
              <a:blipFill rotWithShape="0">
                <a:blip r:embed="rId2"/>
                <a:stretch>
                  <a:fillRect l="-861" t="-504" b="-1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34</a:t>
            </a:fld>
            <a:endParaRPr lang="en-US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251899" y="2521745"/>
            <a:ext cx="3463926" cy="1541459"/>
            <a:chOff x="2746375" y="2740820"/>
            <a:chExt cx="3463926" cy="1541459"/>
          </a:xfrm>
        </p:grpSpPr>
        <p:sp>
          <p:nvSpPr>
            <p:cNvPr id="5" name="Line 31"/>
            <p:cNvSpPr>
              <a:spLocks noChangeShapeType="1"/>
            </p:cNvSpPr>
            <p:nvPr/>
          </p:nvSpPr>
          <p:spPr bwMode="auto">
            <a:xfrm>
              <a:off x="3054349" y="3255961"/>
              <a:ext cx="273685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3295650" y="325596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746375" y="3014661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12426" y="3055936"/>
              <a:ext cx="395121" cy="381000"/>
              <a:chOff x="8070852" y="3393282"/>
              <a:chExt cx="395121" cy="381000"/>
            </a:xfrm>
          </p:grpSpPr>
          <p:sp>
            <p:nvSpPr>
              <p:cNvPr id="9" name="Oval 35"/>
              <p:cNvSpPr>
                <a:spLocks noChangeArrowheads="1"/>
              </p:cNvSpPr>
              <p:nvPr/>
            </p:nvSpPr>
            <p:spPr bwMode="auto">
              <a:xfrm>
                <a:off x="8072273" y="3400028"/>
                <a:ext cx="393700" cy="3683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8274052" y="33932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 rot="5400000">
                <a:off x="8261352" y="3393282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5791201" y="3021011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5419725" y="326231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 rot="16200000" flipV="1">
              <a:off x="3193652" y="3758006"/>
              <a:ext cx="1045367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>
              <a:off x="3717925" y="4282279"/>
              <a:ext cx="1244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rot="16200000" flipV="1">
              <a:off x="4449366" y="3762769"/>
              <a:ext cx="1035842" cy="31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4321175" y="325596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2"/>
            <p:cNvSpPr>
              <a:spLocks noChangeShapeType="1"/>
            </p:cNvSpPr>
            <p:nvPr/>
          </p:nvSpPr>
          <p:spPr bwMode="auto">
            <a:xfrm flipH="1">
              <a:off x="4205288" y="4282278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68"/>
            <p:cNvSpPr txBox="1">
              <a:spLocks noChangeArrowheads="1"/>
            </p:cNvSpPr>
            <p:nvPr/>
          </p:nvSpPr>
          <p:spPr bwMode="auto">
            <a:xfrm>
              <a:off x="4136984" y="3771103"/>
              <a:ext cx="43188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rot="5400000" flipV="1">
              <a:off x="4924425" y="388461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rot="16200000">
              <a:off x="3667125" y="3751261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68"/>
            <p:cNvSpPr txBox="1">
              <a:spLocks noChangeArrowheads="1"/>
            </p:cNvSpPr>
            <p:nvPr/>
          </p:nvSpPr>
          <p:spPr bwMode="auto">
            <a:xfrm>
              <a:off x="4124284" y="2740820"/>
              <a:ext cx="43188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8607" y="2940847"/>
            <a:ext cx="2170502" cy="724689"/>
            <a:chOff x="1175303" y="2521745"/>
            <a:chExt cx="2170502" cy="724689"/>
          </a:xfrm>
        </p:grpSpPr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560945" y="3036886"/>
              <a:ext cx="13392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1175303" y="2754707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2926705" y="2789234"/>
              <a:ext cx="419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2270410" y="3036886"/>
              <a:ext cx="889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68"/>
            <p:cNvSpPr txBox="1">
              <a:spLocks noChangeArrowheads="1"/>
            </p:cNvSpPr>
            <p:nvPr/>
          </p:nvSpPr>
          <p:spPr bwMode="auto">
            <a:xfrm>
              <a:off x="2073519" y="2521745"/>
              <a:ext cx="43188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36157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199D526-0453-4FAC-9ADA-7B51F95E54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90500"/>
            <a:ext cx="5416550" cy="977900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AR filters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0633"/>
              </p:ext>
            </p:extLst>
          </p:nvPr>
        </p:nvGraphicFramePr>
        <p:xfrm>
          <a:off x="1929607" y="2541587"/>
          <a:ext cx="3071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507960" progId="Equation.3">
                  <p:embed/>
                </p:oleObj>
              </mc:Choice>
              <mc:Fallback>
                <p:oleObj name="Equation" r:id="rId2" imgW="157464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607" y="2541587"/>
                        <a:ext cx="30718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46063" y="2070100"/>
            <a:ext cx="6621462" cy="435927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Here are two ways to implement the general AR filter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buNone/>
            </a:pPr>
            <a:r>
              <a:rPr lang="en-US" altLang="en-US" dirty="0">
                <a:solidFill>
                  <a:srgbClr val="002060"/>
                </a:solidFill>
              </a:rPr>
              <a:t>Explain why these indeed implement the AR</a:t>
            </a:r>
          </a:p>
          <a:p>
            <a:pPr eaLnBrk="1" hangingPunct="1">
              <a:buNone/>
            </a:pPr>
            <a:r>
              <a:rPr lang="en-US" altLang="en-US" dirty="0">
                <a:solidFill>
                  <a:srgbClr val="002060"/>
                </a:solidFill>
              </a:rPr>
              <a:t>Is there any difference between these two ways?</a:t>
            </a:r>
          </a:p>
          <a:p>
            <a:pPr eaLnBrk="1" hangingPunct="1">
              <a:buNone/>
            </a:pPr>
            <a:endParaRPr lang="en-US" altLang="en-US" dirty="0"/>
          </a:p>
        </p:txBody>
      </p:sp>
      <p:pic>
        <p:nvPicPr>
          <p:cNvPr id="8198" name="Picture 10" descr="C:\Documents and Settings\Yaakov_s\My Documents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765549"/>
            <a:ext cx="64563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176" y="290512"/>
            <a:ext cx="2466975" cy="5876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08CD2D2-A443-4D29-8AF2-13E14E87856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902038"/>
          </a:xfrm>
        </p:spPr>
        <p:txBody>
          <a:bodyPr/>
          <a:lstStyle/>
          <a:p>
            <a:pPr>
              <a:defRPr/>
            </a:pPr>
            <a:r>
              <a:rPr lang="en-US" dirty="0"/>
              <a:t>ARMA filters – stage 1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52933"/>
              </p:ext>
            </p:extLst>
          </p:nvPr>
        </p:nvGraphicFramePr>
        <p:xfrm>
          <a:off x="5281613" y="1067138"/>
          <a:ext cx="3082925" cy="74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07960" progId="Equation.3">
                  <p:embed/>
                </p:oleObj>
              </mc:Choice>
              <mc:Fallback>
                <p:oleObj name="Equation" r:id="rId2" imgW="2095200" imgH="50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067138"/>
                        <a:ext cx="3082925" cy="74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308099"/>
            <a:ext cx="8015289" cy="49117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What do we do about ARMA filters?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The straightforward implementation would be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perform the MA portion using one of our MA implementations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/>
              <a:t>perform the AR portion using one of our AR implementations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add the two together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2716552"/>
            <a:ext cx="3462337" cy="414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4805" y="4410075"/>
            <a:ext cx="750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1688" y="4410075"/>
            <a:ext cx="738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AR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556250" y="2682896"/>
            <a:ext cx="444500" cy="428626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170351"/>
              </p:ext>
            </p:extLst>
          </p:nvPr>
        </p:nvGraphicFramePr>
        <p:xfrm>
          <a:off x="442515" y="3924309"/>
          <a:ext cx="3082925" cy="74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507960" progId="Equation.3">
                  <p:embed/>
                </p:oleObj>
              </mc:Choice>
              <mc:Fallback>
                <p:oleObj name="Equation" r:id="rId5" imgW="2095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15" y="3924309"/>
                        <a:ext cx="3082925" cy="74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88243" y="4609307"/>
            <a:ext cx="2097684" cy="523220"/>
            <a:chOff x="1188243" y="4609307"/>
            <a:chExt cx="2097684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1188243" y="4609307"/>
              <a:ext cx="750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+mn-lt"/>
                </a:rPr>
                <a:t>MA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7740" y="4609307"/>
              <a:ext cx="73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+mn-lt"/>
                </a:rPr>
                <a:t>AR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825" y="4609307"/>
              <a:ext cx="474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+mn-lt"/>
                </a:rPr>
                <a:t>+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08CD2D2-A443-4D29-8AF2-13E14E87856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much memory?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07960" progId="Equation.3">
                  <p:embed/>
                </p:oleObj>
              </mc:Choice>
              <mc:Fallback>
                <p:oleObj name="Equation" r:id="rId2" imgW="2095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43212"/>
            <a:ext cx="4368800" cy="319563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By observing the graph we see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that</a:t>
            </a:r>
            <a:r>
              <a:rPr lang="en-US" altLang="en-US" sz="2000" dirty="0"/>
              <a:t> L+M memory points </a:t>
            </a:r>
            <a:r>
              <a:rPr lang="en-US" altLang="en-US" dirty="0"/>
              <a:t>are used</a:t>
            </a:r>
            <a:endParaRPr lang="en-US" altLang="en-US" sz="2000" dirty="0"/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Without limiting generality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we can say 2L memory points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and assume L=M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Why? Take max(L,M)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and pad the other with zeros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We will now use graph theory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to reduce the number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	of needed memory points</a:t>
            </a:r>
            <a:endParaRPr lang="en-US" altLang="en-US" sz="2000" dirty="0"/>
          </a:p>
        </p:txBody>
      </p:sp>
      <p:pic>
        <p:nvPicPr>
          <p:cNvPr id="9222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308100"/>
            <a:ext cx="4340225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284740" y="1439896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613" y="1132057"/>
            <a:ext cx="40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u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12841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9DB5D7-98E8-4F35-B1AA-71078961628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ARMA filters – stage 2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07960" progId="Equation.3">
                  <p:embed/>
                </p:oleObj>
              </mc:Choice>
              <mc:Fallback>
                <p:oleObj name="Equation" r:id="rId2" imgW="2095200" imgH="5079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2843213"/>
            <a:ext cx="4800600" cy="33655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dirty="0"/>
              <a:t>The graph has two filters in series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dirty="0"/>
              <a:t>1 MA and 1 AR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Since any 2 filters commute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we can exchange their order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We obtain this new graph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Note that the signal w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between the 2 filters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/>
              <a:t>		is different from the signal u !</a:t>
            </a:r>
          </a:p>
        </p:txBody>
      </p:sp>
      <p:pic>
        <p:nvPicPr>
          <p:cNvPr id="1024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70000"/>
            <a:ext cx="430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6370465" y="1382746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0338" y="1074907"/>
            <a:ext cx="409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w</a:t>
            </a:r>
            <a:endParaRPr lang="en-US" b="0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E9DB5D7-98E8-4F35-B1AA-71078961628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ARMA filters – stage 3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07960" progId="Equation.3">
                  <p:embed/>
                </p:oleObj>
              </mc:Choice>
              <mc:Fallback>
                <p:oleObj name="Equation" r:id="rId2" imgW="2095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8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70000"/>
            <a:ext cx="4300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151390" y="358379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99140" y="358379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55734" y="5001824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199140" y="5001824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51389" y="61412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60915" y="249794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99140" y="2497948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67462" y="2562647"/>
            <a:ext cx="757238" cy="422"/>
            <a:chOff x="6367462" y="2581697"/>
            <a:chExt cx="757238" cy="422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6619875" y="2581697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>
              <a:off x="6367462" y="2582119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367462" y="3650828"/>
            <a:ext cx="757238" cy="422"/>
            <a:chOff x="6367462" y="2581697"/>
            <a:chExt cx="757238" cy="42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6619875" y="2581697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6367462" y="2582119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367462" y="5069276"/>
            <a:ext cx="757238" cy="422"/>
            <a:chOff x="6367462" y="2581697"/>
            <a:chExt cx="757238" cy="42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6619875" y="2581697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6367462" y="2582119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6367462" y="6208291"/>
            <a:ext cx="757238" cy="422"/>
            <a:chOff x="6367462" y="2581697"/>
            <a:chExt cx="757238" cy="422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6619875" y="2581697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6367462" y="2582119"/>
              <a:ext cx="504825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8" name="Oval 27"/>
          <p:cNvSpPr/>
          <p:nvPr/>
        </p:nvSpPr>
        <p:spPr bwMode="auto">
          <a:xfrm>
            <a:off x="7197062" y="614126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399" y="2843213"/>
            <a:ext cx="5000625" cy="3365500"/>
          </a:xfrm>
          <a:noFill/>
        </p:spPr>
        <p:txBody>
          <a:bodyPr/>
          <a:lstStyle/>
          <a:p>
            <a:pPr defTabSz="457200" eaLnBrk="1" hangingPunct="1">
              <a:buFont typeface="Wingdings" pitchFamily="2" charset="2"/>
              <a:buNone/>
            </a:pPr>
            <a:r>
              <a:rPr lang="en-US" altLang="en-US" dirty="0"/>
              <a:t>We see </a:t>
            </a:r>
            <a:r>
              <a:rPr lang="en-US" altLang="en-US" sz="2000" dirty="0"/>
              <a:t>that there are points 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dirty="0"/>
              <a:t>representing the same signal !</a:t>
            </a:r>
          </a:p>
          <a:p>
            <a:pPr defTabSz="4572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All of these are </a:t>
            </a:r>
          </a:p>
          <a:p>
            <a:pPr defTabSz="4572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So we </a:t>
            </a:r>
            <a:r>
              <a:rPr lang="en-US" altLang="en-US" dirty="0"/>
              <a:t>can combine the memory locations</a:t>
            </a:r>
          </a:p>
          <a:p>
            <a:pPr defTabSz="4572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and remove un-needed delays</a:t>
            </a:r>
          </a:p>
          <a:p>
            <a:pPr defTabSz="4572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This is a new graph transformation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6367462" y="1360351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8285" y="1052512"/>
            <a:ext cx="584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>
                <a:latin typeface="+mn-lt"/>
              </a:rPr>
              <a:t>w</a:t>
            </a:r>
            <a:r>
              <a:rPr lang="en-US" sz="1600" baseline="-25000" dirty="0" err="1">
                <a:latin typeface="+mn-lt"/>
              </a:rPr>
              <a:t>n</a:t>
            </a:r>
            <a:endParaRPr lang="en-US" baseline="-250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4680" y="2206189"/>
            <a:ext cx="584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w</a:t>
            </a:r>
            <a:r>
              <a:rPr lang="en-US" sz="1600" baseline="-25000" dirty="0">
                <a:latin typeface="+mn-lt"/>
              </a:rPr>
              <a:t>n-1</a:t>
            </a:r>
            <a:endParaRPr lang="en-US" baseline="-250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0118" y="3301094"/>
            <a:ext cx="584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w</a:t>
            </a:r>
            <a:r>
              <a:rPr lang="en-US" sz="1600" baseline="-25000" dirty="0">
                <a:latin typeface="+mn-lt"/>
              </a:rPr>
              <a:t>n-2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515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Topology’s equivalence relationship is called </a:t>
            </a:r>
            <a:r>
              <a:rPr lang="en-US" i="1" dirty="0"/>
              <a:t>homeomorphism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A homeomorphism is a continuous function from </a:t>
            </a:r>
            <a:r>
              <a:rPr lang="en-US" i="1" dirty="0"/>
              <a:t>space</a:t>
            </a:r>
            <a:r>
              <a:rPr lang="en-US" dirty="0"/>
              <a:t> to </a:t>
            </a:r>
            <a:r>
              <a:rPr lang="en-US" i="1" dirty="0"/>
              <a:t>space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with a continuous inverse function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In topology distance, angle, and linearity are meaningless</a:t>
            </a:r>
          </a:p>
          <a:p>
            <a:pPr>
              <a:spcBef>
                <a:spcPts val="1200"/>
              </a:spcBef>
            </a:pPr>
            <a:r>
              <a:rPr lang="en-US" dirty="0"/>
              <a:t>triangle = square = polygon = circle</a:t>
            </a:r>
          </a:p>
          <a:p>
            <a:pPr>
              <a:spcBef>
                <a:spcPts val="1200"/>
              </a:spcBef>
            </a:pPr>
            <a:r>
              <a:rPr lang="en-US" dirty="0"/>
              <a:t>all curves that don’t cross themselves are equivalent</a:t>
            </a:r>
          </a:p>
          <a:p>
            <a:pPr>
              <a:spcBef>
                <a:spcPts val="1200"/>
              </a:spcBef>
            </a:pPr>
            <a:r>
              <a:rPr lang="en-US" dirty="0"/>
              <a:t>a figure 8 is not the same as a circle (would require a </a:t>
            </a:r>
            <a:r>
              <a:rPr lang="en-US" i="1" dirty="0"/>
              <a:t>tear</a:t>
            </a:r>
            <a:r>
              <a:rPr lang="en-US" dirty="0"/>
              <a:t>)</a:t>
            </a:r>
          </a:p>
          <a:p>
            <a:pPr marL="0" indent="0" defTabSz="404813">
              <a:spcBef>
                <a:spcPts val="0"/>
              </a:spcBef>
              <a:buNone/>
            </a:pPr>
            <a:r>
              <a:rPr lang="en-US" dirty="0"/>
              <a:t>	(the number of holes is preserved)</a:t>
            </a:r>
          </a:p>
          <a:p>
            <a:pPr defTabSz="404813">
              <a:spcBef>
                <a:spcPts val="1200"/>
              </a:spcBef>
            </a:pPr>
            <a:r>
              <a:rPr lang="en-US" dirty="0"/>
              <a:t>in 3D topology a sphere is equivalent to a cube</a:t>
            </a:r>
          </a:p>
          <a:p>
            <a:pPr marL="457200" lvl="1" indent="0" defTabSz="404813">
              <a:spcBef>
                <a:spcPts val="0"/>
              </a:spcBef>
              <a:buNone/>
            </a:pPr>
            <a:r>
              <a:rPr lang="en-US" dirty="0"/>
              <a:t>but not to a donut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What Euler realized is that the existence of a </a:t>
            </a:r>
            <a:r>
              <a:rPr lang="en-US" i="1" dirty="0"/>
              <a:t>Euler cycle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	is independent of the bridge location and orientation  </a:t>
            </a:r>
          </a:p>
          <a:p>
            <a:pPr marL="0" indent="0">
              <a:buNone/>
            </a:pPr>
            <a:r>
              <a:rPr lang="en-US" dirty="0"/>
              <a:t>The bridge puzzle is truly a topological problem</a:t>
            </a:r>
            <a:endParaRPr lang="en-US" i="1" dirty="0"/>
          </a:p>
          <a:p>
            <a:pPr marL="57150" indent="0" defTabSz="404813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1517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88D2435-E86D-4182-90C8-5DED1A585D3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1838" y="203200"/>
            <a:ext cx="4578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ARMA filters </a:t>
            </a:r>
            <a:br>
              <a:rPr lang="en-US" dirty="0"/>
            </a:br>
            <a:r>
              <a:rPr lang="en-US" dirty="0"/>
              <a:t>stage 3</a:t>
            </a: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241300" y="1574800"/>
          <a:ext cx="40862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07960" progId="Equation.3">
                  <p:embed/>
                </p:oleObj>
              </mc:Choice>
              <mc:Fallback>
                <p:oleObj name="Equation" r:id="rId2" imgW="2095200" imgH="5079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574800"/>
                        <a:ext cx="40862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2399" y="2843213"/>
            <a:ext cx="4581525" cy="27432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We now require only L memory points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instead of 2L memory points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000" dirty="0"/>
              <a:t>A reduction to 50% !</a:t>
            </a:r>
          </a:p>
        </p:txBody>
      </p:sp>
      <p:pic>
        <p:nvPicPr>
          <p:cNvPr id="11270" name="Picture 1030" descr="C:\Documents and Settings\Yaakov_s\Desktop\te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65100"/>
            <a:ext cx="3944937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027820" y="325049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27819" y="1668074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27819" y="3011099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27819" y="3374037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27818" y="4735052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027818" y="6076240"/>
            <a:ext cx="143711" cy="1349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transposition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9700"/>
            <a:ext cx="7772400" cy="4697413"/>
          </a:xfrm>
        </p:spPr>
        <p:txBody>
          <a:bodyPr/>
          <a:lstStyle/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Another transformation that creates a new graph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that is equivalent in functionality to the original one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	is given by the </a:t>
            </a:r>
            <a:r>
              <a:rPr lang="en-US" altLang="en-US" i="1" dirty="0"/>
              <a:t>Transposition theorem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This transformation is more complex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since multiple operations are carried out at the same time</a:t>
            </a:r>
          </a:p>
          <a:p>
            <a:pPr marL="476250" indent="-419100" eaLnBrk="1" hangingPunct="1">
              <a:spcBef>
                <a:spcPct val="0"/>
              </a:spcBef>
            </a:pPr>
            <a:r>
              <a:rPr lang="en-US" altLang="en-US" dirty="0"/>
              <a:t>exchange input(s) and output(s)</a:t>
            </a:r>
          </a:p>
          <a:p>
            <a:pPr marL="476250" indent="-419100" eaLnBrk="1" hangingPunct="1">
              <a:spcBef>
                <a:spcPct val="0"/>
              </a:spcBef>
            </a:pPr>
            <a:r>
              <a:rPr lang="en-US" altLang="en-US" dirty="0"/>
              <a:t>reverse direction of all arrows</a:t>
            </a:r>
          </a:p>
          <a:p>
            <a:pPr marL="476250" indent="-419100" eaLnBrk="1" hangingPunct="1">
              <a:spcBef>
                <a:spcPct val="0"/>
              </a:spcBef>
            </a:pPr>
            <a:r>
              <a:rPr lang="en-US" altLang="en-US" dirty="0"/>
              <a:t>replace adders with splitters (since now 1 in - 2 out)</a:t>
            </a:r>
          </a:p>
          <a:p>
            <a:pPr marL="476250" indent="-419100" eaLnBrk="1" hangingPunct="1">
              <a:spcBef>
                <a:spcPct val="0"/>
              </a:spcBef>
            </a:pPr>
            <a:r>
              <a:rPr lang="en-US" altLang="en-US" dirty="0"/>
              <a:t>replace splitters with adders (since now 2 in - 1 out)</a:t>
            </a:r>
          </a:p>
          <a:p>
            <a:pPr marL="419100" indent="-419100" eaLnBrk="1" hangingPunct="1">
              <a:lnSpc>
                <a:spcPct val="150000"/>
              </a:lnSpc>
              <a:spcBef>
                <a:spcPct val="10000"/>
              </a:spcBef>
              <a:buClrTx/>
              <a:buSzTx/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0934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simple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1441450" y="2155032"/>
            <a:ext cx="2654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1806575" y="215503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085850" y="1913732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400" b="0" baseline="-250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3108325" y="1964532"/>
            <a:ext cx="393700" cy="3683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3302000" y="196453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5400000">
            <a:off x="3289300" y="196453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4130676" y="1920082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873500" y="214233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rot="16200000">
            <a:off x="1245790" y="2944416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Oval 66"/>
          <p:cNvSpPr>
            <a:spLocks noChangeArrowheads="1"/>
          </p:cNvSpPr>
          <p:nvPr/>
        </p:nvSpPr>
        <p:spPr bwMode="auto">
          <a:xfrm>
            <a:off x="1790451" y="2748757"/>
            <a:ext cx="546100" cy="540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68"/>
          <p:cNvSpPr txBox="1">
            <a:spLocks noChangeArrowheads="1"/>
          </p:cNvSpPr>
          <p:nvPr/>
        </p:nvSpPr>
        <p:spPr bwMode="auto">
          <a:xfrm>
            <a:off x="1850942" y="2779714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2057400" y="3743325"/>
            <a:ext cx="124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rot="16200000">
            <a:off x="2496740" y="2934891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2717800" y="215503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68"/>
          <p:cNvSpPr txBox="1">
            <a:spLocks noChangeArrowheads="1"/>
          </p:cNvSpPr>
          <p:nvPr/>
        </p:nvSpPr>
        <p:spPr bwMode="auto">
          <a:xfrm>
            <a:off x="2478004" y="165655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659063" y="3743324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2419267" y="324485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rot="16200000">
            <a:off x="3254375" y="291703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rot="5400000" flipV="1">
            <a:off x="2016125" y="2526507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5270501" y="2164557"/>
            <a:ext cx="27368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H="1">
            <a:off x="5464177" y="2164557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4962527" y="1923257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28578" y="1974057"/>
            <a:ext cx="395121" cy="381000"/>
            <a:chOff x="8070852" y="3393282"/>
            <a:chExt cx="395121" cy="381000"/>
          </a:xfrm>
        </p:grpSpPr>
        <p:sp>
          <p:nvSpPr>
            <p:cNvPr id="40" name="Oval 35"/>
            <p:cNvSpPr>
              <a:spLocks noChangeArrowheads="1"/>
            </p:cNvSpPr>
            <p:nvPr/>
          </p:nvSpPr>
          <p:spPr bwMode="auto">
            <a:xfrm>
              <a:off x="8072273" y="3400028"/>
              <a:ext cx="393700" cy="368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8274052" y="3393282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rot="5400000">
              <a:off x="8261352" y="3393282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8007353" y="1929607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H="1">
            <a:off x="7635877" y="2151857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rot="16200000">
            <a:off x="5122467" y="2953941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66"/>
          <p:cNvSpPr>
            <a:spLocks noChangeArrowheads="1"/>
          </p:cNvSpPr>
          <p:nvPr/>
        </p:nvSpPr>
        <p:spPr bwMode="auto">
          <a:xfrm>
            <a:off x="5667128" y="2758282"/>
            <a:ext cx="546100" cy="540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5727619" y="278923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</a:p>
        </p:txBody>
      </p:sp>
      <p:sp>
        <p:nvSpPr>
          <p:cNvPr id="48" name="Line 31"/>
          <p:cNvSpPr>
            <a:spLocks noChangeShapeType="1"/>
          </p:cNvSpPr>
          <p:nvPr/>
        </p:nvSpPr>
        <p:spPr bwMode="auto">
          <a:xfrm>
            <a:off x="5934077" y="3752850"/>
            <a:ext cx="124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1"/>
          <p:cNvSpPr>
            <a:spLocks noChangeShapeType="1"/>
          </p:cNvSpPr>
          <p:nvPr/>
        </p:nvSpPr>
        <p:spPr bwMode="auto">
          <a:xfrm rot="16200000">
            <a:off x="6373417" y="2963466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 flipH="1">
            <a:off x="6480177" y="2164557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6354681" y="166608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 flipH="1">
            <a:off x="6421440" y="3752849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68"/>
          <p:cNvSpPr txBox="1">
            <a:spLocks noChangeArrowheads="1"/>
          </p:cNvSpPr>
          <p:nvPr/>
        </p:nvSpPr>
        <p:spPr bwMode="auto">
          <a:xfrm>
            <a:off x="6295944" y="3254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 rot="5400000" flipV="1">
            <a:off x="7140577" y="305038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32"/>
          <p:cNvSpPr>
            <a:spLocks noChangeShapeType="1"/>
          </p:cNvSpPr>
          <p:nvPr/>
        </p:nvSpPr>
        <p:spPr bwMode="auto">
          <a:xfrm rot="16200000">
            <a:off x="5892802" y="2497932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4095750" y="2871788"/>
            <a:ext cx="110648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Text Box 68"/>
          <p:cNvSpPr txBox="1">
            <a:spLocks noChangeArrowheads="1"/>
          </p:cNvSpPr>
          <p:nvPr/>
        </p:nvSpPr>
        <p:spPr bwMode="auto">
          <a:xfrm>
            <a:off x="2474828" y="3913981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>
            <a:off x="1396999" y="4875211"/>
            <a:ext cx="27368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>
            <a:off x="1638300" y="487521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1089025" y="4633911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855076" y="4675186"/>
            <a:ext cx="395121" cy="381000"/>
            <a:chOff x="8070852" y="3393282"/>
            <a:chExt cx="395121" cy="381000"/>
          </a:xfrm>
        </p:grpSpPr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8072273" y="3400028"/>
              <a:ext cx="393700" cy="3683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Line 36"/>
            <p:cNvSpPr>
              <a:spLocks noChangeShapeType="1"/>
            </p:cNvSpPr>
            <p:nvPr/>
          </p:nvSpPr>
          <p:spPr bwMode="auto">
            <a:xfrm>
              <a:off x="8274052" y="3393282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7"/>
            <p:cNvSpPr>
              <a:spLocks noChangeShapeType="1"/>
            </p:cNvSpPr>
            <p:nvPr/>
          </p:nvSpPr>
          <p:spPr bwMode="auto">
            <a:xfrm rot="5400000">
              <a:off x="8261352" y="3393282"/>
              <a:ext cx="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" name="Text Box 41"/>
          <p:cNvSpPr txBox="1">
            <a:spLocks noChangeArrowheads="1"/>
          </p:cNvSpPr>
          <p:nvPr/>
        </p:nvSpPr>
        <p:spPr bwMode="auto">
          <a:xfrm>
            <a:off x="4133851" y="4640261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8" name="Line 42"/>
          <p:cNvSpPr>
            <a:spLocks noChangeShapeType="1"/>
          </p:cNvSpPr>
          <p:nvPr/>
        </p:nvSpPr>
        <p:spPr bwMode="auto">
          <a:xfrm>
            <a:off x="3762375" y="488156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 rot="16200000">
            <a:off x="1248965" y="5664595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66"/>
          <p:cNvSpPr>
            <a:spLocks noChangeArrowheads="1"/>
          </p:cNvSpPr>
          <p:nvPr/>
        </p:nvSpPr>
        <p:spPr bwMode="auto">
          <a:xfrm>
            <a:off x="1793626" y="5468936"/>
            <a:ext cx="546100" cy="540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Text Box 68"/>
          <p:cNvSpPr txBox="1">
            <a:spLocks noChangeArrowheads="1"/>
          </p:cNvSpPr>
          <p:nvPr/>
        </p:nvSpPr>
        <p:spPr bwMode="auto">
          <a:xfrm>
            <a:off x="1854117" y="549989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>
            <a:off x="2060575" y="6463504"/>
            <a:ext cx="124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31"/>
          <p:cNvSpPr>
            <a:spLocks noChangeShapeType="1"/>
          </p:cNvSpPr>
          <p:nvPr/>
        </p:nvSpPr>
        <p:spPr bwMode="auto">
          <a:xfrm rot="16200000">
            <a:off x="2499915" y="5674120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32"/>
          <p:cNvSpPr>
            <a:spLocks noChangeShapeType="1"/>
          </p:cNvSpPr>
          <p:nvPr/>
        </p:nvSpPr>
        <p:spPr bwMode="auto">
          <a:xfrm>
            <a:off x="2606675" y="487521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H="1">
            <a:off x="2547938" y="6463503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Text Box 68"/>
          <p:cNvSpPr txBox="1">
            <a:spLocks noChangeArrowheads="1"/>
          </p:cNvSpPr>
          <p:nvPr/>
        </p:nvSpPr>
        <p:spPr bwMode="auto">
          <a:xfrm>
            <a:off x="2422442" y="596502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8" name="Line 32"/>
          <p:cNvSpPr>
            <a:spLocks noChangeShapeType="1"/>
          </p:cNvSpPr>
          <p:nvPr/>
        </p:nvSpPr>
        <p:spPr bwMode="auto">
          <a:xfrm rot="5400000" flipV="1">
            <a:off x="3267075" y="576103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32"/>
          <p:cNvSpPr>
            <a:spLocks noChangeShapeType="1"/>
          </p:cNvSpPr>
          <p:nvPr/>
        </p:nvSpPr>
        <p:spPr bwMode="auto">
          <a:xfrm rot="16200000">
            <a:off x="2009775" y="518001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 bwMode="auto">
          <a:xfrm>
            <a:off x="4039394" y="5791199"/>
            <a:ext cx="110648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1" name="Line 31"/>
          <p:cNvSpPr>
            <a:spLocks noChangeShapeType="1"/>
          </p:cNvSpPr>
          <p:nvPr/>
        </p:nvSpPr>
        <p:spPr bwMode="auto">
          <a:xfrm>
            <a:off x="5408696" y="4891881"/>
            <a:ext cx="2654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32"/>
          <p:cNvSpPr>
            <a:spLocks noChangeShapeType="1"/>
          </p:cNvSpPr>
          <p:nvPr/>
        </p:nvSpPr>
        <p:spPr bwMode="auto">
          <a:xfrm flipH="1">
            <a:off x="5621421" y="489188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 Box 33"/>
          <p:cNvSpPr txBox="1">
            <a:spLocks noChangeArrowheads="1"/>
          </p:cNvSpPr>
          <p:nvPr/>
        </p:nvSpPr>
        <p:spPr bwMode="auto">
          <a:xfrm>
            <a:off x="5053096" y="4650581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" name="Oval 35"/>
          <p:cNvSpPr>
            <a:spLocks noChangeArrowheads="1"/>
          </p:cNvSpPr>
          <p:nvPr/>
        </p:nvSpPr>
        <p:spPr bwMode="auto">
          <a:xfrm>
            <a:off x="7075571" y="4701381"/>
            <a:ext cx="393700" cy="3683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Line 36"/>
          <p:cNvSpPr>
            <a:spLocks noChangeShapeType="1"/>
          </p:cNvSpPr>
          <p:nvPr/>
        </p:nvSpPr>
        <p:spPr bwMode="auto">
          <a:xfrm>
            <a:off x="7269246" y="470138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 rot="5400000">
            <a:off x="7256546" y="470138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Text Box 41"/>
          <p:cNvSpPr txBox="1">
            <a:spLocks noChangeArrowheads="1"/>
          </p:cNvSpPr>
          <p:nvPr/>
        </p:nvSpPr>
        <p:spPr bwMode="auto">
          <a:xfrm>
            <a:off x="8097922" y="4656931"/>
            <a:ext cx="41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8" name="Line 42"/>
          <p:cNvSpPr>
            <a:spLocks noChangeShapeType="1"/>
          </p:cNvSpPr>
          <p:nvPr/>
        </p:nvSpPr>
        <p:spPr bwMode="auto">
          <a:xfrm flipH="1">
            <a:off x="7688346" y="488870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31"/>
          <p:cNvSpPr>
            <a:spLocks noChangeShapeType="1"/>
          </p:cNvSpPr>
          <p:nvPr/>
        </p:nvSpPr>
        <p:spPr bwMode="auto">
          <a:xfrm rot="16200000">
            <a:off x="5213036" y="5681265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Oval 66"/>
          <p:cNvSpPr>
            <a:spLocks noChangeArrowheads="1"/>
          </p:cNvSpPr>
          <p:nvPr/>
        </p:nvSpPr>
        <p:spPr bwMode="auto">
          <a:xfrm>
            <a:off x="5757697" y="5485606"/>
            <a:ext cx="546100" cy="5405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Text Box 68"/>
          <p:cNvSpPr txBox="1">
            <a:spLocks noChangeArrowheads="1"/>
          </p:cNvSpPr>
          <p:nvPr/>
        </p:nvSpPr>
        <p:spPr bwMode="auto">
          <a:xfrm>
            <a:off x="5818188" y="55165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400" b="0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</a:p>
        </p:txBody>
      </p:sp>
      <p:sp>
        <p:nvSpPr>
          <p:cNvPr id="112" name="Line 31"/>
          <p:cNvSpPr>
            <a:spLocks noChangeShapeType="1"/>
          </p:cNvSpPr>
          <p:nvPr/>
        </p:nvSpPr>
        <p:spPr bwMode="auto">
          <a:xfrm>
            <a:off x="6024646" y="6480174"/>
            <a:ext cx="124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 rot="16200000">
            <a:off x="6463986" y="5671740"/>
            <a:ext cx="161686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32"/>
          <p:cNvSpPr>
            <a:spLocks noChangeShapeType="1"/>
          </p:cNvSpPr>
          <p:nvPr/>
        </p:nvSpPr>
        <p:spPr bwMode="auto">
          <a:xfrm flipH="1">
            <a:off x="6532646" y="489188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32"/>
          <p:cNvSpPr>
            <a:spLocks noChangeShapeType="1"/>
          </p:cNvSpPr>
          <p:nvPr/>
        </p:nvSpPr>
        <p:spPr bwMode="auto">
          <a:xfrm>
            <a:off x="6626309" y="6480173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68"/>
          <p:cNvSpPr txBox="1">
            <a:spLocks noChangeArrowheads="1"/>
          </p:cNvSpPr>
          <p:nvPr/>
        </p:nvSpPr>
        <p:spPr bwMode="auto">
          <a:xfrm>
            <a:off x="6386513" y="59816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Line 32"/>
          <p:cNvSpPr>
            <a:spLocks noChangeShapeType="1"/>
          </p:cNvSpPr>
          <p:nvPr/>
        </p:nvSpPr>
        <p:spPr bwMode="auto">
          <a:xfrm rot="16200000">
            <a:off x="7221621" y="5653881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32"/>
          <p:cNvSpPr>
            <a:spLocks noChangeShapeType="1"/>
          </p:cNvSpPr>
          <p:nvPr/>
        </p:nvSpPr>
        <p:spPr bwMode="auto">
          <a:xfrm rot="5400000" flipV="1">
            <a:off x="5983371" y="5263356"/>
            <a:ext cx="8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6542" y="2580947"/>
            <a:ext cx="123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Simple</a:t>
            </a:r>
          </a:p>
          <a:p>
            <a:pPr algn="ctr"/>
            <a:r>
              <a:rPr lang="en-US" sz="2000" dirty="0">
                <a:latin typeface="+mn-lt"/>
              </a:rPr>
              <a:t>MA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2834" y="5345329"/>
            <a:ext cx="123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Simple</a:t>
            </a:r>
          </a:p>
          <a:p>
            <a:pPr algn="ctr"/>
            <a:r>
              <a:rPr lang="en-US" sz="2000" dirty="0">
                <a:latin typeface="+mn-lt"/>
              </a:rPr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val="181610137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165100"/>
            <a:ext cx="7567613" cy="1143000"/>
          </a:xfrm>
        </p:spPr>
        <p:txBody>
          <a:bodyPr/>
          <a:lstStyle/>
          <a:p>
            <a:r>
              <a:rPr lang="en-US" dirty="0"/>
              <a:t>Summary – the 4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466850"/>
            <a:ext cx="7772400" cy="4478338"/>
          </a:xfrm>
        </p:spPr>
        <p:txBody>
          <a:bodyPr/>
          <a:lstStyle/>
          <a:p>
            <a:pPr marL="419100" indent="-419100" eaLnBrk="1" hangingPunct="1">
              <a:buClrTx/>
              <a:buSzTx/>
              <a:buFontTx/>
              <a:buNone/>
            </a:pPr>
            <a:r>
              <a:rPr lang="en-US" altLang="en-US" dirty="0"/>
              <a:t>We have learned 4 basic transformations </a:t>
            </a:r>
          </a:p>
          <a:p>
            <a:pPr marL="419100" indent="-4191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that create equivalent signal flow graphs</a:t>
            </a:r>
          </a:p>
          <a:p>
            <a:pPr marL="419100" indent="-419100" eaLnBrk="1" hangingPunct="1">
              <a:buClrTx/>
              <a:buSzTx/>
              <a:buFontTx/>
              <a:buAutoNum type="arabicPeriod"/>
            </a:pPr>
            <a:r>
              <a:rPr lang="en-US" altLang="en-US" dirty="0"/>
              <a:t>transformations that do not change topology</a:t>
            </a:r>
          </a:p>
          <a:p>
            <a:pPr marL="419100" indent="-419100" eaLnBrk="1" hangingPunct="1">
              <a:buClrTx/>
              <a:buSzTx/>
              <a:buFontTx/>
              <a:buAutoNum type="arabicPeriod"/>
            </a:pPr>
            <a:r>
              <a:rPr lang="en-US" altLang="en-US" dirty="0"/>
              <a:t>changing order of filters </a:t>
            </a:r>
          </a:p>
          <a:p>
            <a:pPr marL="419100" indent="-419100" eaLnBrk="1" hangingPunct="1">
              <a:buClrTx/>
              <a:buSzTx/>
              <a:buFontTx/>
              <a:buAutoNum type="arabicPeriod"/>
            </a:pPr>
            <a:r>
              <a:rPr lang="en-US" altLang="en-US" dirty="0"/>
              <a:t>identification of identical signal points</a:t>
            </a:r>
          </a:p>
          <a:p>
            <a:pPr marL="0" indent="0" eaLnBrk="1" hangingPunct="1">
              <a:spcBef>
                <a:spcPts val="0"/>
              </a:spcBef>
              <a:buClrTx/>
              <a:buSzTx/>
              <a:buNone/>
            </a:pPr>
            <a:r>
              <a:rPr lang="en-US" altLang="en-US" dirty="0"/>
              <a:t>	and removal of redundant branches</a:t>
            </a:r>
          </a:p>
          <a:p>
            <a:pPr marL="400050" indent="-400050" eaLnBrk="1" hangingPunct="1">
              <a:buClrTx/>
              <a:buSzTx/>
              <a:buFont typeface="+mj-lt"/>
              <a:buAutoNum type="arabicPeriod" startAt="4"/>
            </a:pPr>
            <a:r>
              <a:rPr lang="en-US" altLang="en-US" dirty="0"/>
              <a:t>the transposition theorem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These transformations can be carried out mechanically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are used to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reduce the amount of memory needed (we saw such a case!)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reduce the amount of computation needed (we’ll see next time)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This is why graphs are still used in DSP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93275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Real-time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389186"/>
            <a:ext cx="8238393" cy="4959228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dirty="0"/>
              <a:t>DSP processing is almost always </a:t>
            </a:r>
            <a:r>
              <a:rPr lang="en-US" altLang="en-US" b="1" dirty="0"/>
              <a:t>r</a:t>
            </a:r>
            <a:r>
              <a:rPr lang="en-US" altLang="en-US" b="1" dirty="0">
                <a:solidFill>
                  <a:schemeClr val="tx1"/>
                </a:solidFill>
              </a:rPr>
              <a:t>eal-time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altLang="en-US" dirty="0"/>
              <a:t>Some exceptions: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work on recordings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systems with outputs that are not signals (e.g., detections)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chemeClr val="tx1"/>
                </a:solidFill>
              </a:rPr>
              <a:t>What </a:t>
            </a:r>
            <a:r>
              <a:rPr lang="en-US" altLang="en-US" i="1" dirty="0">
                <a:solidFill>
                  <a:schemeClr val="tx1"/>
                </a:solidFill>
              </a:rPr>
              <a:t>is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real-time</a:t>
            </a:r>
            <a:r>
              <a:rPr lang="en-US" altLang="en-US" dirty="0">
                <a:solidFill>
                  <a:schemeClr val="tx1"/>
                </a:solidFill>
              </a:rPr>
              <a:t> ?</a:t>
            </a:r>
          </a:p>
          <a:p>
            <a:pPr marL="419100" indent="-419100" eaLnBrk="1" hangingPunct="1">
              <a:buNone/>
            </a:pPr>
            <a:r>
              <a:rPr lang="en-US" altLang="en-US" dirty="0"/>
              <a:t>For a signal processing system 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which inputs an input signal one value at a time</a:t>
            </a:r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marL="419100" indent="-419100" eaLnBrk="1" hangingPunct="1">
              <a:buNone/>
            </a:pPr>
            <a:endParaRPr lang="en-US" altLang="en-US" dirty="0"/>
          </a:p>
          <a:p>
            <a:pPr eaLnBrk="1" hangingPunct="1">
              <a:spcBef>
                <a:spcPct val="10000"/>
              </a:spcBef>
            </a:pPr>
            <a:r>
              <a:rPr lang="en-US" altLang="en-US" b="1" dirty="0"/>
              <a:t>hard real-time</a:t>
            </a:r>
            <a:r>
              <a:rPr lang="en-US" altLang="en-US" dirty="0"/>
              <a:t>: ALWAYS finish computing output before next input 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b="1" dirty="0"/>
              <a:t>soft real-time</a:t>
            </a:r>
            <a:r>
              <a:rPr lang="en-US" altLang="en-US" dirty="0"/>
              <a:t>: finish computing output </a:t>
            </a:r>
            <a:r>
              <a:rPr lang="en-US" altLang="en-US" i="1" dirty="0"/>
              <a:t>on average </a:t>
            </a:r>
            <a:r>
              <a:rPr lang="en-US" altLang="en-US" dirty="0"/>
              <a:t>before next input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/>
              <a:t>		    store input points that arrive before output ready</a:t>
            </a:r>
          </a:p>
          <a:p>
            <a:pPr marL="0" indent="0" eaLnBrk="1" hangingPunct="1">
              <a:spcBef>
                <a:spcPct val="10000"/>
              </a:spcBef>
              <a:buNone/>
            </a:pPr>
            <a:r>
              <a:rPr lang="en-US" altLang="en-US" dirty="0">
                <a:solidFill>
                  <a:schemeClr val="tx1"/>
                </a:solidFill>
              </a:rPr>
              <a:t>		    exploit some additional delay to output</a:t>
            </a:r>
          </a:p>
          <a:p>
            <a:pPr eaLnBrk="1" hangingPunct="1">
              <a:spcBef>
                <a:spcPct val="10000"/>
              </a:spcBef>
            </a:pPr>
            <a:endParaRPr lang="en-US" alt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584471" y="4002183"/>
            <a:ext cx="5030310" cy="914400"/>
            <a:chOff x="1584471" y="2920731"/>
            <a:chExt cx="5030310" cy="914400"/>
          </a:xfrm>
        </p:grpSpPr>
        <p:cxnSp>
          <p:nvCxnSpPr>
            <p:cNvPr id="62" name="Straight Connector 61"/>
            <p:cNvCxnSpPr/>
            <p:nvPr/>
          </p:nvCxnSpPr>
          <p:spPr bwMode="auto">
            <a:xfrm>
              <a:off x="2161309" y="3373312"/>
              <a:ext cx="380538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3047553" y="2920731"/>
              <a:ext cx="2032000" cy="9144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5566860" y="3373313"/>
              <a:ext cx="2770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690613" y="3377493"/>
              <a:ext cx="27709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1584471" y="3007570"/>
              <a:ext cx="624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x</a:t>
              </a:r>
              <a:r>
                <a:rPr lang="en-US" baseline="-25000" dirty="0" err="1">
                  <a:latin typeface="+mn-lt"/>
                </a:rPr>
                <a:t>n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90527" y="3007570"/>
              <a:ext cx="6242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y</a:t>
              </a:r>
              <a:r>
                <a:rPr lang="en-US" baseline="-25000" dirty="0" err="1">
                  <a:latin typeface="+mn-lt"/>
                </a:rPr>
                <a:t>n</a:t>
              </a:r>
              <a:endParaRPr lang="en-US" baseline="-25000" dirty="0"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68784" y="3168581"/>
              <a:ext cx="64202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CPU</a:t>
              </a: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3143138" y="3607733"/>
              <a:ext cx="378086" cy="1846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600" b="0" dirty="0">
                  <a:latin typeface="Arial" panose="020B0604020202020204" pitchFamily="34" charset="0"/>
                  <a:cs typeface="Arial" panose="020B0604020202020204" pitchFamily="34" charset="0"/>
                </a:rPr>
                <a:t>XTAL</a:t>
              </a:r>
              <a:endParaRPr lang="en-US" altLang="en-US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>
              <a:off x="3521224" y="3681165"/>
              <a:ext cx="7483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68" idx="2"/>
            </p:cNvCxnSpPr>
            <p:nvPr/>
          </p:nvCxnSpPr>
          <p:spPr bwMode="auto">
            <a:xfrm>
              <a:off x="3589798" y="3507135"/>
              <a:ext cx="0" cy="1740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4202016" y="3061145"/>
              <a:ext cx="692029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000" dirty="0"/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/>
                <a:t>memory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000" dirty="0"/>
            </a:p>
          </p:txBody>
        </p:sp>
        <p:cxnSp>
          <p:nvCxnSpPr>
            <p:cNvPr id="73" name="Straight Connector 72"/>
            <p:cNvCxnSpPr>
              <a:stCxn id="72" idx="1"/>
              <a:endCxn id="68" idx="3"/>
            </p:cNvCxnSpPr>
            <p:nvPr/>
          </p:nvCxnSpPr>
          <p:spPr bwMode="auto">
            <a:xfrm flipH="1" flipV="1">
              <a:off x="3910812" y="3337858"/>
              <a:ext cx="291204" cy="2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4354"/>
            <a:ext cx="7772400" cy="4682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samples arrive 1000 times per second f</a:t>
            </a:r>
            <a:r>
              <a:rPr lang="en-US" b="1" baseline="-25000" dirty="0"/>
              <a:t>s</a:t>
            </a:r>
            <a:r>
              <a:rPr lang="en-US" dirty="0"/>
              <a:t> = 1000 Hz</a:t>
            </a:r>
          </a:p>
          <a:p>
            <a:pPr marL="0" indent="0" defTabSz="457200">
              <a:buNone/>
            </a:pPr>
            <a:r>
              <a:rPr lang="en-US" dirty="0"/>
              <a:t>	then the time between samples is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1 millisecond</a:t>
            </a:r>
          </a:p>
          <a:p>
            <a:pPr marL="0" indent="0" defTabSz="457200">
              <a:buNone/>
            </a:pPr>
            <a:r>
              <a:rPr lang="en-US" dirty="0"/>
              <a:t>So, for hard real-time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all of the processing of a single input sample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in order to produce the output sample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must take place in less than 1 millisecond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	(before the next sample x</a:t>
            </a:r>
            <a:r>
              <a:rPr lang="en-US" b="1" baseline="-25000" dirty="0"/>
              <a:t>n+1 </a:t>
            </a:r>
            <a:r>
              <a:rPr lang="en-US" dirty="0"/>
              <a:t>arrives)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For soft real-time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sometimes the processing of a single input sample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can take longer than 1 millisecond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in which case we store the next sample x</a:t>
            </a:r>
            <a:r>
              <a:rPr lang="en-US" b="1" baseline="-25000" dirty="0"/>
              <a:t>n+1 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until we output the output sample </a:t>
            </a:r>
            <a:r>
              <a:rPr lang="en-US" dirty="0" err="1"/>
              <a:t>y</a:t>
            </a:r>
            <a:r>
              <a:rPr lang="en-US" b="1" baseline="-25000" dirty="0" err="1"/>
              <a:t>n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then start processing x</a:t>
            </a:r>
            <a:r>
              <a:rPr lang="en-US" b="1" baseline="-25000" dirty="0"/>
              <a:t>n+1</a:t>
            </a: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21700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DSP = Hard real-time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499" y="1389186"/>
                <a:ext cx="8238393" cy="4959228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In DSP we will only deal with </a:t>
                </a:r>
                <a:r>
                  <a:rPr lang="en-US" altLang="en-US" b="1" dirty="0"/>
                  <a:t>hard</a:t>
                </a:r>
                <a:r>
                  <a:rPr lang="en-US" altLang="en-US" dirty="0"/>
                  <a:t> real-time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because we perform exactly the same computations each 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(there are no conditionals)</a:t>
                </a:r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For example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MA filters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AR filters                               (or ARMA)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en-US" altLang="en-US" dirty="0"/>
                  <a:t>DFT 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en-US" dirty="0"/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So, if we miss a deadline once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it doesn’t help to store the next input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since the next input will also take too much time</a:t>
                </a:r>
              </a:p>
              <a:p>
                <a:pPr marL="419100" indent="-419100" defTabSz="4572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	and the situation will only get worse and worse</a:t>
                </a:r>
              </a:p>
            </p:txBody>
          </p:sp>
        </mc:Choice>
        <mc:Fallback xmlns="">
          <p:sp>
            <p:nvSpPr>
              <p:cNvPr id="593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1389186"/>
                <a:ext cx="8238393" cy="4959228"/>
              </a:xfrm>
              <a:blipFill rotWithShape="0">
                <a:blip r:embed="rId3"/>
                <a:stretch>
                  <a:fillRect l="-814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08279"/>
              </p:ext>
            </p:extLst>
          </p:nvPr>
        </p:nvGraphicFramePr>
        <p:xfrm>
          <a:off x="2279584" y="3344260"/>
          <a:ext cx="1626578" cy="524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507960" progId="Equation.3">
                  <p:embed/>
                </p:oleObj>
              </mc:Choice>
              <mc:Fallback>
                <p:oleObj name="Equation" r:id="rId4" imgW="1574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84" y="3344260"/>
                        <a:ext cx="1626578" cy="524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19874"/>
              </p:ext>
            </p:extLst>
          </p:nvPr>
        </p:nvGraphicFramePr>
        <p:xfrm>
          <a:off x="2279584" y="2871601"/>
          <a:ext cx="1145376" cy="50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507960" progId="Equation.3">
                  <p:embed/>
                </p:oleObj>
              </mc:Choice>
              <mc:Fallback>
                <p:oleObj name="Equation" r:id="rId6" imgW="1143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84" y="2871601"/>
                        <a:ext cx="1145376" cy="50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71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Real-time for multi-input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1389186"/>
            <a:ext cx="8159263" cy="4959228"/>
          </a:xfrm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What about the DFT? We can’t perform a DFT on one sample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it only makes sense to perform on N samples </a:t>
            </a:r>
            <a:r>
              <a:rPr lang="en-US" dirty="0"/>
              <a:t>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 </a:t>
            </a:r>
            <a:r>
              <a:rPr lang="en-US" dirty="0"/>
              <a:t>!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For a system which performs calculation on N inputs 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hard real-time means that 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/>
              <a:t>		we must finish processing all N samples	</a:t>
            </a:r>
            <a:r>
              <a:rPr lang="en-US" dirty="0"/>
              <a:t> 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 </a:t>
            </a: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	before the next N samples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, </a:t>
            </a:r>
            <a:r>
              <a:rPr lang="en-US" dirty="0"/>
              <a:t>x</a:t>
            </a:r>
            <a:r>
              <a:rPr lang="en-US" baseline="-25000" dirty="0"/>
              <a:t>N+1,</a:t>
            </a:r>
            <a:r>
              <a:rPr lang="en-US" dirty="0"/>
              <a:t> x</a:t>
            </a:r>
            <a:r>
              <a:rPr lang="en-US" baseline="-25000" dirty="0"/>
              <a:t>N+2,</a:t>
            </a:r>
            <a:r>
              <a:rPr lang="en-US" dirty="0"/>
              <a:t> … x</a:t>
            </a:r>
            <a:r>
              <a:rPr lang="en-US" baseline="-25000" dirty="0"/>
              <a:t>2N-1</a:t>
            </a:r>
            <a:r>
              <a:rPr lang="en-US" altLang="en-US" dirty="0"/>
              <a:t> arrive!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The requirement is the same as before, but </a:t>
            </a:r>
            <a:r>
              <a:rPr lang="en-US" altLang="en-US" i="1" dirty="0"/>
              <a:t>on average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That is, finishing processing of N old samples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during the time N new samples appear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	means on average processing a sample in a sampling time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/>
              <a:t>However, in general the processing of N samples </a:t>
            </a:r>
          </a:p>
          <a:p>
            <a:pPr marL="419100" indent="-419100" eaLnBrk="1" hangingPunct="1">
              <a:spcBef>
                <a:spcPts val="0"/>
              </a:spcBef>
              <a:buNone/>
            </a:pPr>
            <a:r>
              <a:rPr lang="en-US" altLang="en-US" dirty="0"/>
              <a:t>	need not reduce to N processing stages each on 1 sample!</a:t>
            </a:r>
          </a:p>
        </p:txBody>
      </p:sp>
    </p:spTree>
    <p:extLst>
      <p:ext uri="{BB962C8B-B14F-4D97-AF65-F5344CB8AC3E}">
        <p14:creationId xmlns:p14="http://schemas.microsoft.com/office/powerpoint/2010/main" val="363395521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3722" y="165100"/>
            <a:ext cx="785116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Wrong way to process N samples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088" y="1389186"/>
            <a:ext cx="8242974" cy="4959228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You might think that we do the following:</a:t>
            </a:r>
          </a:p>
          <a:p>
            <a:pPr eaLnBrk="1" hangingPunct="1"/>
            <a:r>
              <a:rPr lang="en-US" altLang="en-US" dirty="0"/>
              <a:t>time 0: input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, store in buffer, but don’t perform any processing</a:t>
            </a:r>
            <a:r>
              <a:rPr lang="en-US" baseline="-25000" dirty="0"/>
              <a:t> 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1: input 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store in buffer, but don’t perform any processing</a:t>
            </a:r>
            <a:r>
              <a:rPr lang="en-US" baseline="-250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aseline="-25000" dirty="0"/>
              <a:t>…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N-1: input </a:t>
            </a:r>
            <a:r>
              <a:rPr lang="en-US" dirty="0"/>
              <a:t>x</a:t>
            </a:r>
            <a:r>
              <a:rPr lang="en-US" baseline="-25000" dirty="0"/>
              <a:t>N-1</a:t>
            </a:r>
            <a:r>
              <a:rPr lang="en-US" dirty="0"/>
              <a:t>, store in buffer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dirty="0"/>
              <a:t>	and perform all processing of N samples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baseline="-25000" dirty="0"/>
              <a:t>		</a:t>
            </a:r>
            <a:r>
              <a:rPr lang="en-US" dirty="0"/>
              <a:t>before the next sample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arrives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time N: input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but don’t perform any processing</a:t>
            </a:r>
            <a:r>
              <a:rPr lang="en-US" baseline="-25000" dirty="0"/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etc.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that would be really hard!</a:t>
            </a:r>
          </a:p>
          <a:p>
            <a:pPr marL="0" indent="0" eaLnBrk="1" hangingPunct="1">
              <a:buNone/>
            </a:pPr>
            <a:r>
              <a:rPr lang="en-US" altLang="en-US" dirty="0"/>
              <a:t>We would need to process N samples in 1 sampling time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although on average we need to process 1 sample per sample time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So, what do we do instead?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43480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4448420" cy="96532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buffering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299" y="1214838"/>
            <a:ext cx="8177459" cy="3569218"/>
          </a:xfrm>
        </p:spPr>
        <p:txBody>
          <a:bodyPr/>
          <a:lstStyle/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dirty="0"/>
              <a:t>What we do is the following: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0: input </a:t>
            </a:r>
            <a:r>
              <a:rPr lang="en-US" dirty="0"/>
              <a:t>x</a:t>
            </a:r>
            <a:r>
              <a:rPr lang="en-US" baseline="-25000" dirty="0"/>
              <a:t>0 </a:t>
            </a:r>
            <a:r>
              <a:rPr lang="en-US" dirty="0"/>
              <a:t>into buffer 1</a:t>
            </a:r>
            <a:endParaRPr lang="en-US" altLang="en-US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1: input </a:t>
            </a:r>
            <a:r>
              <a:rPr lang="en-US" dirty="0"/>
              <a:t>x</a:t>
            </a:r>
            <a:r>
              <a:rPr lang="en-US" baseline="-25000" dirty="0"/>
              <a:t>1 </a:t>
            </a:r>
            <a:r>
              <a:rPr lang="en-US" dirty="0"/>
              <a:t>into buffer 1</a:t>
            </a:r>
            <a:endParaRPr lang="en-US" baseline="-25000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baseline="-25000" dirty="0"/>
              <a:t>…</a:t>
            </a:r>
            <a:endParaRPr lang="en-US" altLang="en-US" dirty="0"/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N-1: input </a:t>
            </a:r>
            <a:r>
              <a:rPr lang="en-US" dirty="0"/>
              <a:t>x</a:t>
            </a:r>
            <a:r>
              <a:rPr lang="en-US" baseline="-25000" dirty="0"/>
              <a:t>N-1  </a:t>
            </a:r>
            <a:r>
              <a:rPr lang="en-US" dirty="0"/>
              <a:t>into buffer 1 (filling buffer)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dirty="0"/>
              <a:t>	and start performing all processing of N samples in buffer 1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N: input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into buffer 2 and continue processing buffer 1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N+1: input </a:t>
            </a:r>
            <a:r>
              <a:rPr lang="en-US" dirty="0"/>
              <a:t>x</a:t>
            </a:r>
            <a:r>
              <a:rPr lang="en-US" baseline="-25000" dirty="0"/>
              <a:t>N+1 </a:t>
            </a:r>
            <a:r>
              <a:rPr lang="en-US" dirty="0"/>
              <a:t>into buffer 2 and continue processing buffer 1)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dirty="0"/>
              <a:t>some time before time 2N-1: finish processing buffer 1 and output</a:t>
            </a:r>
          </a:p>
          <a:p>
            <a:pPr defTabSz="457200" eaLnBrk="1" hangingPunct="1">
              <a:spcBef>
                <a:spcPts val="300"/>
              </a:spcBef>
            </a:pPr>
            <a:r>
              <a:rPr lang="en-US" altLang="en-US" dirty="0"/>
              <a:t>time 2N-1: input </a:t>
            </a:r>
            <a:r>
              <a:rPr lang="en-US" dirty="0"/>
              <a:t>x</a:t>
            </a:r>
            <a:r>
              <a:rPr lang="en-US" baseline="-25000" dirty="0"/>
              <a:t>2N-1 </a:t>
            </a:r>
            <a:r>
              <a:rPr lang="en-US" dirty="0"/>
              <a:t>into buffer 1 </a:t>
            </a:r>
          </a:p>
          <a:p>
            <a:pPr marL="0" indent="0" defTabSz="457200" eaLnBrk="1" hangingPunct="1">
              <a:spcBef>
                <a:spcPts val="0"/>
              </a:spcBef>
              <a:buNone/>
            </a:pPr>
            <a:r>
              <a:rPr lang="en-US" altLang="en-US" dirty="0"/>
              <a:t>	</a:t>
            </a:r>
            <a:r>
              <a:rPr lang="en-US" dirty="0"/>
              <a:t>and start performing all processing of N samples in buffer 2</a:t>
            </a:r>
          </a:p>
          <a:p>
            <a:pPr marL="419100" indent="-419100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Trick:</a:t>
            </a:r>
          </a:p>
          <a:p>
            <a:pPr marL="419100" indent="-4191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Instead of having to swap write pointers 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between buffer 1 and buffer 2</a:t>
            </a:r>
          </a:p>
          <a:p>
            <a:pPr marL="419100" indent="-4191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	we can use a </a:t>
            </a:r>
            <a:r>
              <a:rPr lang="en-US" altLang="en-US" sz="2000" i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cyclic buffer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58513" y="955800"/>
            <a:ext cx="2766645" cy="1752600"/>
            <a:chOff x="6058513" y="999760"/>
            <a:chExt cx="2766645" cy="1752600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6386758" y="1558560"/>
              <a:ext cx="2438400" cy="469900"/>
              <a:chOff x="3968" y="1544"/>
              <a:chExt cx="1536" cy="296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3968" y="1544"/>
                <a:ext cx="1536" cy="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4064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416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425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35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444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454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464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73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4832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492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502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512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521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531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408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6386758" y="2282460"/>
              <a:ext cx="2438400" cy="469900"/>
              <a:chOff x="3968" y="1544"/>
              <a:chExt cx="1536" cy="296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3968" y="1544"/>
                <a:ext cx="1536" cy="2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4064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416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425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435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>
                <a:off x="444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54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464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>
                <a:off x="473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4832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4928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5024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5120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5216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5312" y="155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5408" y="1544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6424858" y="999760"/>
              <a:ext cx="2374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double buffer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58513" y="1555295"/>
              <a:ext cx="35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58513" y="2295160"/>
              <a:ext cx="351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1769" y="5297555"/>
            <a:ext cx="1801680" cy="1458724"/>
            <a:chOff x="5331769" y="5297555"/>
            <a:chExt cx="1801680" cy="1458724"/>
          </a:xfrm>
        </p:grpSpPr>
        <p:sp>
          <p:nvSpPr>
            <p:cNvPr id="112" name="Arc 111"/>
            <p:cNvSpPr/>
            <p:nvPr/>
          </p:nvSpPr>
          <p:spPr bwMode="auto">
            <a:xfrm rot="15947901" flipH="1">
              <a:off x="5502294" y="5373997"/>
              <a:ext cx="1373131" cy="1390000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Arc 112"/>
            <p:cNvSpPr/>
            <p:nvPr/>
          </p:nvSpPr>
          <p:spPr bwMode="auto">
            <a:xfrm flipH="1">
              <a:off x="5478282" y="5297556"/>
              <a:ext cx="1538329" cy="1359078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Arc 113"/>
            <p:cNvSpPr/>
            <p:nvPr/>
          </p:nvSpPr>
          <p:spPr bwMode="auto">
            <a:xfrm rot="5652099">
              <a:off x="5693824" y="5381109"/>
              <a:ext cx="1379644" cy="1370695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Arc 114"/>
            <p:cNvSpPr/>
            <p:nvPr/>
          </p:nvSpPr>
          <p:spPr bwMode="auto">
            <a:xfrm>
              <a:off x="5509111" y="5297555"/>
              <a:ext cx="1588438" cy="1359079"/>
            </a:xfrm>
            <a:prstGeom prst="arc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648670" y="5403726"/>
              <a:ext cx="1252226" cy="1238412"/>
              <a:chOff x="4304053" y="3160928"/>
              <a:chExt cx="1252226" cy="1238412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483701" y="3320723"/>
                <a:ext cx="894063" cy="87887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04053" y="3160928"/>
                <a:ext cx="1248115" cy="123841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4312718" y="3703683"/>
                <a:ext cx="170982" cy="16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4321383" y="3854313"/>
                <a:ext cx="162317" cy="129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4434587" y="4058839"/>
                <a:ext cx="166649" cy="964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349228" y="3560416"/>
                <a:ext cx="170719" cy="351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V="1">
                <a:off x="4349228" y="3941469"/>
                <a:ext cx="178346" cy="9350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4411334" y="3432321"/>
                <a:ext cx="164308" cy="752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4504049" y="3320165"/>
                <a:ext cx="133038" cy="1116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>
                <a:off x="4820695" y="4180490"/>
                <a:ext cx="33003" cy="19466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4802562" y="3160928"/>
                <a:ext cx="43873" cy="1598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649174" y="3204901"/>
                <a:ext cx="71475" cy="1557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>
                <a:off x="4682263" y="4149663"/>
                <a:ext cx="76936" cy="20756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>
                <a:off x="4527574" y="4120127"/>
                <a:ext cx="140806" cy="14571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21" idx="0"/>
                <a:endCxn id="122" idx="0"/>
              </p:cNvCxnSpPr>
              <p:nvPr/>
            </p:nvCxnSpPr>
            <p:spPr>
              <a:xfrm flipH="1" flipV="1">
                <a:off x="4928111" y="3160928"/>
                <a:ext cx="2622" cy="15979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>
                <a:off x="5385297" y="3734297"/>
                <a:ext cx="170982" cy="16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5377764" y="3854313"/>
                <a:ext cx="169851" cy="336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5267761" y="4053238"/>
                <a:ext cx="166649" cy="9642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5349051" y="3591030"/>
                <a:ext cx="170719" cy="351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5332632" y="3954500"/>
                <a:ext cx="155143" cy="8418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H="1">
                <a:off x="5302148" y="3445351"/>
                <a:ext cx="164308" cy="7521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>
                <a:off x="5231911" y="3350780"/>
                <a:ext cx="133038" cy="1116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V="1">
                <a:off x="5036676" y="3172084"/>
                <a:ext cx="43873" cy="15982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5169975" y="3236312"/>
                <a:ext cx="71475" cy="15577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114335" y="4157520"/>
                <a:ext cx="77557" cy="18617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203533" y="4112917"/>
                <a:ext cx="140806" cy="14571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/>
            <p:cNvSpPr txBox="1"/>
            <p:nvPr/>
          </p:nvSpPr>
          <p:spPr>
            <a:xfrm>
              <a:off x="5978516" y="5802734"/>
              <a:ext cx="618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cyclic</a:t>
              </a:r>
            </a:p>
            <a:p>
              <a:pPr algn="ctr"/>
              <a:r>
                <a:rPr lang="en-US" sz="1200" b="1" dirty="0"/>
                <a:t>buffer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31769" y="5822877"/>
              <a:ext cx="27171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flipV="1">
              <a:off x="6292539" y="6442394"/>
              <a:ext cx="0" cy="19850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6380164" y="6428730"/>
              <a:ext cx="44229" cy="20257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952814" y="5839281"/>
              <a:ext cx="1806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244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transformations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0" y="1870556"/>
            <a:ext cx="1752600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65" y="1880080"/>
            <a:ext cx="1838632" cy="178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792" y="1870556"/>
            <a:ext cx="1876425" cy="1800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112" y="1856268"/>
            <a:ext cx="199072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45" y="4088219"/>
            <a:ext cx="191452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597" y="4091874"/>
            <a:ext cx="2019300" cy="1866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792" y="4149024"/>
            <a:ext cx="1924050" cy="1809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28112" y="4196649"/>
            <a:ext cx="1866900" cy="1762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975" y="1308100"/>
            <a:ext cx="768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Continuously morph a square into a circle (and back again)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974" y="3781144"/>
            <a:ext cx="768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Continuously triangle into a square (and back again)</a:t>
            </a:r>
          </a:p>
        </p:txBody>
      </p:sp>
    </p:spTree>
    <p:extLst>
      <p:ext uri="{BB962C8B-B14F-4D97-AF65-F5344CB8AC3E}">
        <p14:creationId xmlns:p14="http://schemas.microsoft.com/office/powerpoint/2010/main" val="36084579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7F61110-7C74-4901-943E-42723C3B5707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Theorem for real-time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71499" y="1389186"/>
                <a:ext cx="8159263" cy="4959228"/>
              </a:xfrm>
            </p:spPr>
            <p:txBody>
              <a:bodyPr/>
              <a:lstStyle/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The computational complexity of a real-time system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that performs calculation on N inputs </a:t>
                </a:r>
              </a:p>
              <a:p>
                <a:pPr marL="419100" indent="-419100"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	must not exceed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O(N)</a:t>
                </a:r>
              </a:p>
              <a:p>
                <a:pPr marL="419100" indent="-419100" eaLnBrk="1" hangingPunct="1"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</a:rPr>
                  <a:t>In particular the DFT can not be performed in real-time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since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	requires computing N values X</a:t>
                </a:r>
                <a:r>
                  <a:rPr lang="en-US" altLang="en-US" b="1" baseline="-25000" dirty="0"/>
                  <a:t>0</a:t>
                </a:r>
                <a:r>
                  <a:rPr lang="en-US" altLang="en-US" dirty="0"/>
                  <a:t>, X</a:t>
                </a:r>
                <a:r>
                  <a:rPr lang="en-US" altLang="en-US" b="1" baseline="-25000" dirty="0"/>
                  <a:t>1</a:t>
                </a:r>
                <a:r>
                  <a:rPr lang="en-US" altLang="en-US" dirty="0"/>
                  <a:t>, …, X</a:t>
                </a:r>
                <a:r>
                  <a:rPr lang="en-US" altLang="en-US" b="1" baseline="-25000" dirty="0"/>
                  <a:t>N-1</a:t>
                </a:r>
              </a:p>
              <a:p>
                <a:pPr marL="419100" indent="-419100" eaLnBrk="1" hangingPunct="1">
                  <a:spcBef>
                    <a:spcPts val="0"/>
                  </a:spcBef>
                  <a:buNone/>
                </a:pPr>
                <a:r>
                  <a:rPr lang="en-US" altLang="en-US" dirty="0"/>
                  <a:t>		each of which requires N multiplications (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 = 0 </a:t>
                </a:r>
                <a:r>
                  <a:rPr lang="en-US" altLang="en-US" dirty="0"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…</a:t>
                </a: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N-1)</a:t>
                </a:r>
                <a:endParaRPr lang="en-US" altLang="en-US" dirty="0"/>
              </a:p>
              <a:p>
                <a:pPr marL="876300" lvl="1" indent="-419100" eaLnBrk="1" hangingPunct="1">
                  <a:spcBef>
                    <a:spcPts val="0"/>
                  </a:spcBef>
                  <a:buFontTx/>
                  <a:buNone/>
                </a:pPr>
                <a:r>
                  <a:rPr lang="en-US" altLang="en-US" dirty="0"/>
                  <a:t>and is thus O(N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419100" indent="-419100" eaLnBrk="1" hangingPunct="1"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tx1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What does this theorem mean?</a:t>
                </a:r>
              </a:p>
              <a:p>
                <a:pPr marL="419100" indent="-419100" eaLnBrk="1" hangingPunct="1">
                  <a:buFont typeface="Wingdings" pitchFamily="2" charset="2"/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Why can’t we find a fast enough processor</a:t>
                </a:r>
              </a:p>
              <a:p>
                <a:pPr marL="419100" indent="-419100" eaLnBrk="1" hangingPunct="1">
                  <a:spcBef>
                    <a:spcPct val="10000"/>
                  </a:spcBef>
                  <a:buFont typeface="Wingdings" pitchFamily="2" charset="2"/>
                  <a:buNone/>
                </a:pPr>
                <a:r>
                  <a:rPr lang="en-US" altLang="en-US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	to perform anything we want in real-time?</a:t>
                </a:r>
                <a:endParaRPr lang="en-US" altLang="en-US" sz="2000" dirty="0">
                  <a:solidFill>
                    <a:schemeClr val="tx1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mc:Choice>
        <mc:Fallback xmlns="">
          <p:sp>
            <p:nvSpPr>
              <p:cNvPr id="593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1499" y="1389186"/>
                <a:ext cx="8159263" cy="4959228"/>
              </a:xfrm>
              <a:blipFill rotWithShape="0">
                <a:blip r:embed="rId2"/>
                <a:stretch>
                  <a:fillRect l="-822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31" y="4469580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5" y="5064737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2" y="5064737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2" y="4439438"/>
            <a:ext cx="465092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80773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meaning of the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4663"/>
            <a:ext cx="7772400" cy="47224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Imagine that you need to program some O(N</a:t>
            </a:r>
            <a:r>
              <a:rPr lang="en-US" b="1" baseline="30000" dirty="0"/>
              <a:t>2</a:t>
            </a:r>
            <a:r>
              <a:rPr lang="en-US" dirty="0"/>
              <a:t>) process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as before samples arrive every millisecond</a:t>
            </a:r>
          </a:p>
          <a:p>
            <a:pPr marL="0" indent="0" defTabSz="461963">
              <a:buNone/>
            </a:pPr>
            <a:r>
              <a:rPr lang="en-US" dirty="0"/>
              <a:t>Let’s assume that you are told that N=1024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that you manage to program you CPU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to finish the processing in less than 1024 milliseconds</a:t>
            </a:r>
          </a:p>
          <a:p>
            <a:pPr marL="0" indent="0" defTabSz="461963">
              <a:buNone/>
            </a:pPr>
            <a:r>
              <a:rPr lang="en-US" dirty="0"/>
              <a:t>But then it turns out that N=2048 is really needed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You now have twice the time to perform the computation – 2048 </a:t>
            </a:r>
            <a:r>
              <a:rPr lang="en-US" dirty="0" err="1"/>
              <a:t>ms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but because of O(N</a:t>
            </a:r>
            <a:r>
              <a:rPr lang="en-US" b="1" baseline="30000" dirty="0"/>
              <a:t>2</a:t>
            </a:r>
            <a:r>
              <a:rPr lang="en-US" dirty="0"/>
              <a:t>) you require 4 times the time – 4096 </a:t>
            </a:r>
            <a:r>
              <a:rPr lang="en-US" dirty="0" err="1"/>
              <a:t>ms</a:t>
            </a:r>
            <a:r>
              <a:rPr lang="en-US" dirty="0"/>
              <a:t>! </a:t>
            </a:r>
          </a:p>
          <a:p>
            <a:pPr marL="0" indent="0" defTabSz="461963">
              <a:buNone/>
            </a:pPr>
            <a:r>
              <a:rPr lang="en-US" dirty="0"/>
              <a:t>So you buy a faster processor and manage to run in real-time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but then if it turns out that N=4096 is needed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no strong enough CPU is available!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But if the complexity is O(N)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then when N is increased from 1024 to 2048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you have twice the time to perform the computation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 but only need twice the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16211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solution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691846" cy="5049157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DFT and </a:t>
            </a:r>
            <a:r>
              <a:rPr lang="en-US" dirty="0" err="1"/>
              <a:t>iDFT</a:t>
            </a:r>
            <a:r>
              <a:rPr lang="en-US" dirty="0"/>
              <a:t> are so critical in DSP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without a real-time implementation DSP won’t work!</a:t>
            </a:r>
          </a:p>
          <a:p>
            <a:pPr marL="0" indent="0" defTabSz="461963">
              <a:buNone/>
            </a:pPr>
            <a:r>
              <a:rPr lang="en-US" dirty="0"/>
              <a:t>The Fast Fourier Transform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reduces the O(N</a:t>
            </a:r>
            <a:r>
              <a:rPr lang="en-US" b="1" baseline="30000" dirty="0"/>
              <a:t>2</a:t>
            </a:r>
            <a:r>
              <a:rPr lang="en-US" dirty="0"/>
              <a:t>)  complexity of the straightforward DFT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to O(N log N)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Note we don’t need to specify the base of the log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since changing base only inserts a multiplicative constant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	but we will always assume log</a:t>
            </a:r>
            <a:r>
              <a:rPr lang="en-US" b="1" baseline="-25000" dirty="0">
                <a:solidFill>
                  <a:srgbClr val="7030A0"/>
                </a:solidFill>
              </a:rPr>
              <a:t>2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But O(N log N) is higher than O(N)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and so violates the theorem that real-time requires O(N) !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dirty="0"/>
              <a:t>O(N log N)</a:t>
            </a:r>
            <a:r>
              <a:rPr lang="en-US" altLang="en-US" dirty="0"/>
              <a:t> is not low enough to guarantee real-time for all N</a:t>
            </a:r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/>
              <a:t>	but is sufficiently low to enable even extremely large Ns</a:t>
            </a:r>
          </a:p>
          <a:p>
            <a:pPr marL="419100" indent="-41910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7030A0"/>
                </a:solidFill>
              </a:rPr>
              <a:t>DSP processors are rated by </a:t>
            </a:r>
          </a:p>
          <a:p>
            <a:pPr marL="419100" indent="-419100" eaLnBrk="1" hangingPunct="1">
              <a:spcBef>
                <a:spcPct val="10000"/>
              </a:spcBef>
              <a:buNone/>
            </a:pPr>
            <a:r>
              <a:rPr lang="en-US" altLang="en-US" dirty="0">
                <a:solidFill>
                  <a:srgbClr val="7030A0"/>
                </a:solidFill>
              </a:rPr>
              <a:t>	how large an FFT they can perform in real-time</a:t>
            </a:r>
            <a:r>
              <a:rPr lang="en-US" dirty="0">
                <a:solidFill>
                  <a:srgbClr val="7030A0"/>
                </a:solidFill>
              </a:rPr>
              <a:t>!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95755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9A0E64A-C3B8-4C4D-93B7-6DCEEDF72D4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46155" y="173764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problem #1</a:t>
            </a:r>
          </a:p>
        </p:txBody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179876"/>
            <a:ext cx="8383588" cy="5003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Find minimum and maximum of N numbers x</a:t>
            </a:r>
            <a:r>
              <a:rPr lang="en-US" altLang="en-US" b="1" baseline="-25000" dirty="0"/>
              <a:t>0</a:t>
            </a:r>
            <a:r>
              <a:rPr lang="en-US" altLang="en-US" dirty="0"/>
              <a:t> x</a:t>
            </a:r>
            <a:r>
              <a:rPr lang="en-US" altLang="en-US" b="1" baseline="-25000" dirty="0"/>
              <a:t>1 </a:t>
            </a:r>
            <a:r>
              <a:rPr lang="en-US" altLang="en-US" dirty="0"/>
              <a:t>x</a:t>
            </a:r>
            <a:r>
              <a:rPr lang="en-US" altLang="en-US" b="1" baseline="-25000" dirty="0"/>
              <a:t>2 </a:t>
            </a:r>
            <a:r>
              <a:rPr lang="en-US" altLang="en-US" dirty="0"/>
              <a:t>x</a:t>
            </a:r>
            <a:r>
              <a:rPr lang="en-US" altLang="en-US" b="1" baseline="-25000" dirty="0"/>
              <a:t>3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  <a:endParaRPr lang="en-US" altLang="en-US" dirty="0"/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minimum alone takes N comparisons  </a:t>
            </a:r>
            <a:r>
              <a:rPr lang="en-US" altLang="en-US" i="1" dirty="0">
                <a:solidFill>
                  <a:srgbClr val="002060"/>
                </a:solidFill>
              </a:rPr>
              <a:t>prove</a:t>
            </a:r>
            <a:r>
              <a:rPr lang="en-US" altLang="en-US" dirty="0">
                <a:solidFill>
                  <a:srgbClr val="002060"/>
                </a:solidFill>
              </a:rPr>
              <a:t> this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maximum alone takes N comparisons </a:t>
            </a:r>
            <a:r>
              <a:rPr lang="en-US" altLang="en-US" i="1" dirty="0">
                <a:solidFill>
                  <a:srgbClr val="002060"/>
                </a:solidFill>
              </a:rPr>
              <a:t>prove</a:t>
            </a:r>
            <a:r>
              <a:rPr lang="en-US" altLang="en-US" dirty="0">
                <a:solidFill>
                  <a:srgbClr val="002060"/>
                </a:solidFill>
              </a:rPr>
              <a:t> this</a:t>
            </a:r>
          </a:p>
          <a:p>
            <a:pPr marL="0" indent="0" eaLnBrk="1" hangingPunct="1">
              <a:buNone/>
            </a:pPr>
            <a:r>
              <a:rPr lang="en-US" altLang="en-US" dirty="0"/>
              <a:t>So we can certainly find both with 2N comparisons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there is a way to find both in  1½ N comparisons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x</a:t>
            </a:r>
            <a:r>
              <a:rPr lang="en-US" altLang="en-US" b="1" baseline="-25000" dirty="0"/>
              <a:t>0</a:t>
            </a:r>
            <a:r>
              <a:rPr lang="en-US" altLang="en-US" dirty="0"/>
              <a:t>  x</a:t>
            </a:r>
            <a:r>
              <a:rPr lang="en-US" altLang="en-US" b="1" baseline="-25000" dirty="0"/>
              <a:t>1  </a:t>
            </a:r>
            <a:r>
              <a:rPr lang="en-US" altLang="en-US" dirty="0"/>
              <a:t>x</a:t>
            </a:r>
            <a:r>
              <a:rPr lang="en-US" altLang="en-US" b="1" baseline="-25000" dirty="0"/>
              <a:t>2  </a:t>
            </a:r>
            <a:r>
              <a:rPr lang="en-US" altLang="en-US" dirty="0"/>
              <a:t>x</a:t>
            </a:r>
            <a:r>
              <a:rPr lang="en-US" altLang="en-US" b="1" baseline="-25000" dirty="0"/>
              <a:t>3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  <a:endParaRPr lang="en-US" altLang="en-US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7030A0"/>
                </a:solidFill>
              </a:rPr>
              <a:t>smaller</a:t>
            </a:r>
            <a:r>
              <a:rPr lang="en-US" altLang="en-US" dirty="0">
                <a:solidFill>
                  <a:srgbClr val="7030A0"/>
                </a:solidFill>
              </a:rPr>
              <a:t>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 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3         </a:t>
            </a:r>
            <a:r>
              <a:rPr lang="en-US" altLang="en-US" b="1" dirty="0">
                <a:solidFill>
                  <a:srgbClr val="7030A0"/>
                </a:solidFill>
              </a:rPr>
              <a:t>...</a:t>
            </a:r>
            <a:r>
              <a:rPr lang="en-US" altLang="en-US" b="1" baseline="-25000" dirty="0">
                <a:solidFill>
                  <a:srgbClr val="7030A0"/>
                </a:solidFill>
              </a:rPr>
              <a:t>             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N-1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>
                <a:solidFill>
                  <a:srgbClr val="7030A0"/>
                </a:solidFill>
              </a:rPr>
              <a:t>larger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sz="1400" dirty="0">
                <a:solidFill>
                  <a:srgbClr val="7030A0"/>
                </a:solidFill>
              </a:rPr>
              <a:t>  </a:t>
            </a:r>
            <a:r>
              <a:rPr lang="en-US" altLang="en-US" dirty="0">
                <a:solidFill>
                  <a:srgbClr val="7030A0"/>
                </a:solidFill>
              </a:rPr>
              <a:t>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1</a:t>
            </a:r>
            <a:r>
              <a:rPr lang="en-US" altLang="en-US" dirty="0">
                <a:solidFill>
                  <a:srgbClr val="7030A0"/>
                </a:solidFill>
              </a:rPr>
              <a:t>      x</a:t>
            </a:r>
            <a:r>
              <a:rPr lang="en-US" altLang="en-US" b="1" baseline="-25000" dirty="0">
                <a:solidFill>
                  <a:srgbClr val="7030A0"/>
                </a:solidFill>
              </a:rPr>
              <a:t>2         </a:t>
            </a:r>
            <a:r>
              <a:rPr lang="en-US" altLang="en-US" b="1" dirty="0">
                <a:solidFill>
                  <a:srgbClr val="7030A0"/>
                </a:solidFill>
              </a:rPr>
              <a:t>...</a:t>
            </a:r>
            <a:r>
              <a:rPr lang="en-US" altLang="en-US" b="1" baseline="-25000" dirty="0">
                <a:solidFill>
                  <a:srgbClr val="7030A0"/>
                </a:solidFill>
              </a:rPr>
              <a:t>             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N-2 </a:t>
            </a:r>
          </a:p>
          <a:p>
            <a:pPr defTabSz="463550" eaLnBrk="1" hangingPunct="1"/>
            <a:r>
              <a:rPr lang="en-US" altLang="en-US" dirty="0"/>
              <a:t>	</a:t>
            </a:r>
            <a:r>
              <a:rPr lang="en-US" altLang="en-US" sz="1800" dirty="0"/>
              <a:t>run over at pairs, separating into </a:t>
            </a:r>
            <a:r>
              <a:rPr lang="en-US" altLang="en-US" sz="1800" i="1" dirty="0"/>
              <a:t>larger</a:t>
            </a:r>
            <a:r>
              <a:rPr lang="en-US" altLang="en-US" sz="1800" dirty="0"/>
              <a:t> and </a:t>
            </a:r>
            <a:r>
              <a:rPr lang="en-US" altLang="en-US" sz="1800" i="1" dirty="0"/>
              <a:t>smaller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i="1" dirty="0"/>
              <a:t>		</a:t>
            </a:r>
            <a:r>
              <a:rPr lang="en-US" altLang="en-US" sz="1800" dirty="0"/>
              <a:t> – this takes ½ N comparisons</a:t>
            </a:r>
            <a:endParaRPr lang="en-US" altLang="en-US" sz="1800" i="1" dirty="0"/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the minimum </a:t>
            </a:r>
            <a:r>
              <a:rPr lang="en-US" altLang="en-US" sz="1800" i="1" dirty="0"/>
              <a:t>must</a:t>
            </a:r>
            <a:r>
              <a:rPr lang="en-US" altLang="en-US" sz="1800" dirty="0"/>
              <a:t> be in the </a:t>
            </a:r>
            <a:r>
              <a:rPr lang="en-US" altLang="en-US" sz="1800" i="1" dirty="0"/>
              <a:t>smaller</a:t>
            </a:r>
            <a:r>
              <a:rPr lang="en-US" altLang="en-US" sz="1800" dirty="0"/>
              <a:t> list</a:t>
            </a:r>
            <a:r>
              <a:rPr lang="en-US" altLang="en-US" sz="1800" dirty="0">
                <a:solidFill>
                  <a:srgbClr val="002060"/>
                </a:solidFill>
              </a:rPr>
              <a:t> (why?)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dirty="0"/>
              <a:t>		– find it in ½ N comparisons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the maximum must be in the larger list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sz="1800" dirty="0"/>
              <a:t>		 – find it in ½ N comparisons</a:t>
            </a:r>
          </a:p>
          <a:p>
            <a:pPr defTabSz="463550" eaLnBrk="1" hangingPunct="1">
              <a:spcBef>
                <a:spcPts val="0"/>
              </a:spcBef>
            </a:pPr>
            <a:r>
              <a:rPr lang="en-US" altLang="en-US" sz="1800" dirty="0"/>
              <a:t>	altogether 3/2 N comparisons – 25% savings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Can we improve this by further decimation? Why not?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1380432" y="3157218"/>
            <a:ext cx="288032" cy="50405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2052888" y="3157218"/>
            <a:ext cx="288032" cy="50405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3612105" y="2977198"/>
            <a:ext cx="288032" cy="8640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94624" y="3681776"/>
            <a:ext cx="2274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  <a:latin typeface="+mn-lt"/>
              </a:rPr>
              <a:t>for example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uiExpand="1" build="p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9570"/>
            <a:ext cx="7772400" cy="5148717"/>
          </a:xfrm>
        </p:spPr>
        <p:txBody>
          <a:bodyPr/>
          <a:lstStyle/>
          <a:p>
            <a:pPr eaLnBrk="1" hangingPunct="1"/>
            <a:r>
              <a:rPr lang="en-US" altLang="en-US" dirty="0"/>
              <a:t>this method uses </a:t>
            </a:r>
            <a:r>
              <a:rPr lang="en-US" altLang="en-US" b="1" i="1" dirty="0"/>
              <a:t>decimation</a:t>
            </a:r>
            <a:r>
              <a:rPr lang="en-US" altLang="en-US" i="1" dirty="0"/>
              <a:t> 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i="1" dirty="0"/>
              <a:t>	</a:t>
            </a:r>
            <a:r>
              <a:rPr lang="en-US" altLang="en-US" dirty="0"/>
              <a:t>that is separating a sequence of N elements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dirty="0"/>
              <a:t>		into two subsequences of N/2 elements</a:t>
            </a:r>
          </a:p>
          <a:p>
            <a:pPr marL="0" indent="0" defTabSz="403225" eaLnBrk="1" hangingPunct="1">
              <a:spcBef>
                <a:spcPts val="0"/>
              </a:spcBef>
              <a:buNone/>
            </a:pPr>
            <a:r>
              <a:rPr lang="en-US" altLang="en-US" dirty="0"/>
              <a:t>			based on even and odd elements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dirty="0"/>
              <a:t>although we reserved 2 buffers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/>
              <a:t>	smaller</a:t>
            </a:r>
            <a:r>
              <a:rPr lang="en-US" altLang="en-US" dirty="0"/>
              <a:t>    x</a:t>
            </a:r>
            <a:r>
              <a:rPr lang="en-US" altLang="en-US" b="1" baseline="-25000" dirty="0"/>
              <a:t>0</a:t>
            </a:r>
            <a:r>
              <a:rPr lang="en-US" altLang="en-US" dirty="0"/>
              <a:t>      x</a:t>
            </a:r>
            <a:r>
              <a:rPr lang="en-US" altLang="en-US" b="1" baseline="-25000" dirty="0"/>
              <a:t>3    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N-1 </a:t>
            </a:r>
          </a:p>
          <a:p>
            <a:pPr marL="0" indent="0" defTabSz="463550" eaLnBrk="1" hangingPunct="1">
              <a:spcBef>
                <a:spcPts val="0"/>
              </a:spcBef>
              <a:buNone/>
            </a:pPr>
            <a:r>
              <a:rPr lang="en-US" altLang="en-US" i="1" dirty="0"/>
              <a:t>	larger</a:t>
            </a:r>
            <a:r>
              <a:rPr lang="en-US" altLang="en-US" dirty="0"/>
              <a:t> </a:t>
            </a:r>
            <a:r>
              <a:rPr lang="en-US" altLang="en-US" sz="1400" dirty="0"/>
              <a:t>  </a:t>
            </a:r>
            <a:r>
              <a:rPr lang="en-US" altLang="en-US" dirty="0"/>
              <a:t>    x</a:t>
            </a:r>
            <a:r>
              <a:rPr lang="en-US" altLang="en-US" b="1" baseline="-25000" dirty="0"/>
              <a:t>1</a:t>
            </a:r>
            <a:r>
              <a:rPr lang="en-US" altLang="en-US" dirty="0"/>
              <a:t>      x</a:t>
            </a:r>
            <a:r>
              <a:rPr lang="en-US" altLang="en-US" b="1" baseline="-25000" dirty="0"/>
              <a:t>2    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        </a:t>
            </a:r>
            <a:r>
              <a:rPr lang="en-US" altLang="en-US" dirty="0"/>
              <a:t>x</a:t>
            </a:r>
            <a:r>
              <a:rPr lang="en-US" altLang="en-US" b="1" baseline="-25000" dirty="0"/>
              <a:t>N-2 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the calculation can be performed</a:t>
            </a:r>
            <a:r>
              <a:rPr lang="en-US" altLang="en-US" i="1" dirty="0"/>
              <a:t> in-place</a:t>
            </a:r>
          </a:p>
          <a:p>
            <a:pPr marL="0" indent="0" defTabSz="347663" eaLnBrk="1" hangingPunct="1">
              <a:spcBef>
                <a:spcPts val="0"/>
              </a:spcBef>
              <a:buNone/>
            </a:pPr>
            <a:r>
              <a:rPr lang="en-US" altLang="en-US" i="1" dirty="0"/>
              <a:t>	that is, without additional memory !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1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3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4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5</a:t>
            </a:r>
            <a:r>
              <a:rPr lang="en-US" altLang="en-US" b="1" baseline="-25000" dirty="0"/>
              <a:t>    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N-2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N-1</a:t>
            </a:r>
            <a:r>
              <a:rPr lang="en-US" altLang="en-US" b="1" baseline="-25000" dirty="0"/>
              <a:t> </a:t>
            </a:r>
          </a:p>
          <a:p>
            <a:pPr marL="0" indent="0" defTabSz="347663" eaLnBrk="1" hangingPunct="1">
              <a:spcBef>
                <a:spcPts val="12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0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1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3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5 </a:t>
            </a:r>
            <a:r>
              <a:rPr lang="en-US" altLang="en-US" b="1" baseline="-25000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4    </a:t>
            </a:r>
            <a:r>
              <a:rPr lang="en-US" altLang="en-US" b="1" baseline="-25000" dirty="0"/>
              <a:t> </a:t>
            </a:r>
            <a:r>
              <a:rPr lang="en-US" altLang="en-US" b="1" dirty="0"/>
              <a:t>...</a:t>
            </a:r>
            <a:r>
              <a:rPr lang="en-US" altLang="en-US" b="1" baseline="-25000" dirty="0"/>
              <a:t>      </a:t>
            </a:r>
            <a:r>
              <a:rPr lang="en-US" altLang="en-US" dirty="0">
                <a:solidFill>
                  <a:srgbClr val="00B0F0"/>
                </a:solidFill>
              </a:rPr>
              <a:t>x</a:t>
            </a:r>
            <a:r>
              <a:rPr lang="en-US" altLang="en-US" b="1" baseline="-25000" dirty="0">
                <a:solidFill>
                  <a:srgbClr val="00B0F0"/>
                </a:solidFill>
              </a:rPr>
              <a:t>N-2</a:t>
            </a:r>
            <a:r>
              <a:rPr lang="en-US" altLang="en-US" b="1" baseline="-25000" dirty="0"/>
              <a:t>  </a:t>
            </a:r>
            <a:r>
              <a:rPr lang="en-US" altLang="en-US" dirty="0">
                <a:solidFill>
                  <a:srgbClr val="FF0000"/>
                </a:solidFill>
              </a:rPr>
              <a:t>x</a:t>
            </a:r>
            <a:r>
              <a:rPr lang="en-US" altLang="en-US" b="1" baseline="-25000" dirty="0">
                <a:solidFill>
                  <a:srgbClr val="FF0000"/>
                </a:solidFill>
              </a:rPr>
              <a:t>N-1</a:t>
            </a:r>
            <a:r>
              <a:rPr lang="en-US" altLang="en-US" b="1" baseline="-25000" dirty="0"/>
              <a:t> </a:t>
            </a:r>
            <a:endParaRPr lang="en-US" alt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But to swap two values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 x</a:t>
            </a:r>
            <a:r>
              <a:rPr lang="en-US" altLang="en-US" b="1" baseline="-25000" dirty="0">
                <a:solidFill>
                  <a:srgbClr val="7030A0"/>
                </a:solidFill>
              </a:rPr>
              <a:t>1 </a:t>
            </a:r>
            <a:r>
              <a:rPr lang="en-US" dirty="0">
                <a:solidFill>
                  <a:srgbClr val="7030A0"/>
                </a:solidFill>
              </a:rPr>
              <a:t>we </a:t>
            </a:r>
            <a:r>
              <a:rPr lang="en-US" i="1" dirty="0">
                <a:solidFill>
                  <a:srgbClr val="7030A0"/>
                </a:solidFill>
              </a:rPr>
              <a:t>do</a:t>
            </a:r>
            <a:r>
              <a:rPr lang="en-US" dirty="0">
                <a:solidFill>
                  <a:srgbClr val="7030A0"/>
                </a:solidFill>
              </a:rPr>
              <a:t> need an additional memory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y←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altLang="en-US" dirty="0">
                <a:solidFill>
                  <a:srgbClr val="7030A0"/>
                </a:solidFill>
              </a:rPr>
              <a:t> ,  x</a:t>
            </a:r>
            <a:r>
              <a:rPr lang="en-US" altLang="en-US" b="1" baseline="-25000" dirty="0">
                <a:solidFill>
                  <a:srgbClr val="7030A0"/>
                </a:solidFill>
              </a:rPr>
              <a:t>0</a:t>
            </a:r>
            <a:r>
              <a:rPr lang="en-US" dirty="0">
                <a:solidFill>
                  <a:srgbClr val="7030A0"/>
                </a:solidFill>
              </a:rPr>
              <a:t>←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1 ,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dirty="0">
                <a:solidFill>
                  <a:srgbClr val="7030A0"/>
                </a:solidFill>
              </a:rPr>
              <a:t>x</a:t>
            </a:r>
            <a:r>
              <a:rPr lang="en-US" altLang="en-US" b="1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←y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why don’t we count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938338" y="5050971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927452" y="5050970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558824" y="5050969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47938" y="5050968"/>
            <a:ext cx="260576" cy="2068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081661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29A0E64A-C3B8-4C4D-93B7-6DCEEDF72D4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7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28750" y="176213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Warm-up problem #2</a:t>
            </a:r>
          </a:p>
        </p:txBody>
      </p:sp>
      <p:pic>
        <p:nvPicPr>
          <p:cNvPr id="60421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7" y="3821113"/>
            <a:ext cx="6739431" cy="14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41300" y="1319213"/>
            <a:ext cx="7874000" cy="5003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altLang="en-US" dirty="0"/>
              <a:t>Multiply two N digit numbers A and B (</a:t>
            </a:r>
            <a:r>
              <a:rPr lang="en-US" altLang="en-US" dirty="0" err="1"/>
              <a:t>w.o.l.g</a:t>
            </a:r>
            <a:r>
              <a:rPr lang="en-US" altLang="en-US" dirty="0"/>
              <a:t>. N binary digits)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we saw that long multiplication is a convolution</a:t>
            </a:r>
          </a:p>
          <a:p>
            <a:pPr marL="0" indent="0" defTabSz="461963" eaLnBrk="1" hangingPunct="1">
              <a:spcBef>
                <a:spcPts val="0"/>
              </a:spcBef>
              <a:buNone/>
            </a:pPr>
            <a:r>
              <a:rPr lang="en-US" altLang="en-US" dirty="0"/>
              <a:t>		and thus takes 2N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 1-digit multiplications</a:t>
            </a:r>
          </a:p>
          <a:p>
            <a:pPr marL="0" indent="0" eaLnBrk="1" hangingPunct="1">
              <a:buNone/>
            </a:pPr>
            <a:r>
              <a:rPr lang="en-US" altLang="en-US" dirty="0"/>
              <a:t>But there is a faster way!</a:t>
            </a:r>
          </a:p>
          <a:p>
            <a:pPr marL="0" indent="0" eaLnBrk="1" hangingPunct="1">
              <a:buNone/>
            </a:pPr>
            <a:r>
              <a:rPr lang="en-US" altLang="en-US" b="1" i="1" dirty="0"/>
              <a:t>Partition</a:t>
            </a:r>
            <a:r>
              <a:rPr lang="en-US" altLang="en-US" dirty="0"/>
              <a:t> the binary representation of A and B into 2 parts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A7 A6 A5 A4    A3 A2 A1 A0  =  A</a:t>
            </a:r>
            <a:r>
              <a:rPr lang="en-US" altLang="en-US" b="1" baseline="-25000" dirty="0"/>
              <a:t>L</a:t>
            </a:r>
            <a:r>
              <a:rPr lang="en-US" altLang="en-US" dirty="0"/>
              <a:t> A</a:t>
            </a:r>
            <a:r>
              <a:rPr lang="en-US" altLang="en-US" b="1" baseline="-25000" dirty="0"/>
              <a:t>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	B7 B6 B5 A4    B3 B2 B1 B0  =  B</a:t>
            </a:r>
            <a:r>
              <a:rPr lang="en-US" altLang="en-US" b="1" baseline="-25000" dirty="0"/>
              <a:t>L</a:t>
            </a:r>
            <a:r>
              <a:rPr lang="en-US" altLang="en-US" dirty="0"/>
              <a:t> B</a:t>
            </a:r>
            <a:r>
              <a:rPr lang="en-US" altLang="en-US" b="1" baseline="-25000" dirty="0"/>
              <a:t>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Now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eaLnBrk="1" hangingPunct="1">
              <a:spcBef>
                <a:spcPts val="0"/>
              </a:spcBef>
            </a:pPr>
            <a:endParaRPr lang="en-US" altLang="en-US" dirty="0"/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altLang="en-US" dirty="0"/>
              <a:t>So partitioning factors reduces to 3/4 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dirty="0"/>
              <a:t>saving 25% !</a:t>
            </a:r>
          </a:p>
          <a:p>
            <a:pPr marL="0" indent="0" eaLnBrk="1" hangingPunct="1"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There’s a small problem here – the subtractions might add a bit!</a:t>
            </a:r>
          </a:p>
          <a:p>
            <a:pPr marL="0" indent="0" eaLnBrk="1" hangingPunct="1">
              <a:buNone/>
            </a:pPr>
            <a:r>
              <a:rPr lang="en-US" altLang="en-US" dirty="0"/>
              <a:t>But O(3/4 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) =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/>
              <a:t>) so we haven’t change the O complexity!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None/>
            </a:pPr>
            <a:endParaRPr lang="en-US" altLang="en-US" dirty="0"/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9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61" y="1373269"/>
            <a:ext cx="8190717" cy="492302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But this time we </a:t>
            </a:r>
            <a:r>
              <a:rPr lang="en-US" altLang="en-US" i="1" dirty="0"/>
              <a:t>can</a:t>
            </a:r>
            <a:r>
              <a:rPr lang="en-US" altLang="en-US" dirty="0"/>
              <a:t> continue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solidFill>
                  <a:srgbClr val="7030A0"/>
                </a:solidFill>
              </a:rPr>
              <a:t>Now, </a:t>
            </a:r>
            <a:r>
              <a:rPr lang="en-US" dirty="0">
                <a:solidFill>
                  <a:srgbClr val="7030A0"/>
                </a:solidFill>
              </a:rPr>
              <a:t>3</a:t>
            </a:r>
            <a:r>
              <a:rPr lang="en-US" b="1" baseline="30000" dirty="0">
                <a:solidFill>
                  <a:srgbClr val="7030A0"/>
                </a:solidFill>
              </a:rPr>
              <a:t>log</a:t>
            </a:r>
            <a:r>
              <a:rPr lang="en-US" sz="1200" b="1" baseline="-2000" dirty="0">
                <a:solidFill>
                  <a:srgbClr val="7030A0"/>
                </a:solidFill>
              </a:rPr>
              <a:t>2</a:t>
            </a:r>
            <a:r>
              <a:rPr lang="en-US" b="1" baseline="30000" dirty="0">
                <a:solidFill>
                  <a:srgbClr val="7030A0"/>
                </a:solidFill>
              </a:rPr>
              <a:t>(N)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en-US" altLang="en-US" dirty="0">
                <a:solidFill>
                  <a:srgbClr val="7030A0"/>
                </a:solidFill>
              </a:rPr>
              <a:t>N</a:t>
            </a:r>
            <a:r>
              <a:rPr lang="en-US" altLang="en-US" b="1" baseline="30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200" b="1" baseline="-4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="1" baseline="30000" dirty="0">
                <a:solidFill>
                  <a:srgbClr val="7030A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 </a:t>
            </a:r>
            <a:r>
              <a:rPr lang="en-US" altLang="en-US" dirty="0">
                <a:solidFill>
                  <a:srgbClr val="002060"/>
                </a:solidFill>
              </a:rPr>
              <a:t>Why is </a:t>
            </a:r>
            <a:r>
              <a:rPr lang="en-US" dirty="0" err="1">
                <a:solidFill>
                  <a:srgbClr val="002060"/>
                </a:solidFill>
              </a:rPr>
              <a:t>a</a:t>
            </a:r>
            <a:r>
              <a:rPr lang="en-US" b="1" baseline="30000" dirty="0" err="1">
                <a:solidFill>
                  <a:srgbClr val="002060"/>
                </a:solidFill>
              </a:rPr>
              <a:t>log</a:t>
            </a:r>
            <a:r>
              <a:rPr lang="en-US" sz="1200" b="1" baseline="-2000" dirty="0" err="1">
                <a:solidFill>
                  <a:srgbClr val="002060"/>
                </a:solidFill>
              </a:rPr>
              <a:t>k</a:t>
            </a:r>
            <a:r>
              <a:rPr lang="en-US" b="1" baseline="30000" dirty="0">
                <a:solidFill>
                  <a:srgbClr val="002060"/>
                </a:solidFill>
              </a:rPr>
              <a:t>(b)</a:t>
            </a:r>
            <a:r>
              <a:rPr lang="en-US" dirty="0">
                <a:solidFill>
                  <a:srgbClr val="002060"/>
                </a:solidFill>
              </a:rPr>
              <a:t> = </a:t>
            </a:r>
            <a:r>
              <a:rPr lang="en-US" altLang="en-US" dirty="0" err="1">
                <a:solidFill>
                  <a:srgbClr val="002060"/>
                </a:solidFill>
              </a:rPr>
              <a:t>b</a:t>
            </a:r>
            <a:r>
              <a:rPr lang="en-US" altLang="en-US" b="1" baseline="30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200" b="1" baseline="-4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en-US" altLang="en-US" b="1" baseline="30000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altLang="en-US" b="1" baseline="300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?</a:t>
            </a:r>
            <a:endParaRPr lang="en-US" alt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en-US" dirty="0"/>
              <a:t>So, the complexity is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600" b="1" baseline="-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 </a:t>
            </a:r>
            <a:r>
              <a:rPr lang="en-US" altLang="en-US" dirty="0"/>
              <a:t>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1.585</a:t>
            </a:r>
            <a:r>
              <a:rPr lang="en-US" altLang="en-US" dirty="0"/>
              <a:t>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and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1.585</a:t>
            </a:r>
            <a:r>
              <a:rPr lang="en-US" altLang="en-US" dirty="0"/>
              <a:t>) &lt; 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-- the O complexity has been reduced!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altLang="en-US" dirty="0"/>
              <a:t>This is the </a:t>
            </a:r>
            <a:r>
              <a:rPr lang="en-US" altLang="en-US" b="1" dirty="0"/>
              <a:t>Toom-Cook (Karatsuba) </a:t>
            </a:r>
            <a:r>
              <a:rPr lang="en-US" altLang="en-US" dirty="0"/>
              <a:t>algorithm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which was thought to be the fastest way to multiply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altLang="en-US" dirty="0"/>
              <a:t>		until the FFT way was discovered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63965" y="1875673"/>
            <a:ext cx="8695303" cy="2042585"/>
            <a:chOff x="14585" y="1875673"/>
            <a:chExt cx="8695303" cy="2042585"/>
          </a:xfrm>
        </p:grpSpPr>
        <p:grpSp>
          <p:nvGrpSpPr>
            <p:cNvPr id="5" name="Group 4"/>
            <p:cNvGrpSpPr/>
            <p:nvPr/>
          </p:nvGrpSpPr>
          <p:grpSpPr>
            <a:xfrm>
              <a:off x="694859" y="1955796"/>
              <a:ext cx="8015029" cy="1962462"/>
              <a:chOff x="395536" y="4725144"/>
              <a:chExt cx="8015029" cy="1962462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007096" y="4725144"/>
                <a:ext cx="1871846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879663" y="4725144"/>
                <a:ext cx="1872929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880383" y="4725144"/>
                <a:ext cx="1" cy="576064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 flipH="1">
                <a:off x="574731" y="5301208"/>
                <a:ext cx="433085" cy="66206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08537" y="530120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006196" y="530120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2447254" y="5301208"/>
                <a:ext cx="431688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79663" y="530120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877322" y="530120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320904" y="5315198"/>
                <a:ext cx="431688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753313" y="5315198"/>
                <a:ext cx="431687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750972" y="5315198"/>
                <a:ext cx="1620" cy="64807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95536" y="593708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5706" y="593708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74731" y="5937088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815847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96017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995042" y="594772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1255339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35509" y="594772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434534" y="594772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2262881" y="593324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443051" y="593324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442076" y="593324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695384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75554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2874579" y="5943872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3134876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315046" y="5943872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314071" y="5943872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144245" y="593864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324415" y="5938648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323440" y="5938648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572000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752170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51195" y="594928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004048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84218" y="5949280"/>
                <a:ext cx="179870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183243" y="5949280"/>
                <a:ext cx="675" cy="5040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5353919" y="5113333"/>
                <a:ext cx="2908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 multiplications, each N/2 bits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37228" y="5793993"/>
                <a:ext cx="30733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dirty="0">
                    <a:solidFill>
                      <a:schemeClr val="tx2"/>
                    </a:solidFill>
                  </a:rPr>
                  <a:t> multiplications, each N/4 bits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63113" y="6349052"/>
                <a:ext cx="30474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2"/>
                    </a:solidFill>
                  </a:rPr>
                  <a:t>3 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log</a:t>
                </a:r>
                <a:r>
                  <a:rPr lang="en-US" sz="900" b="1" baseline="-2000" dirty="0">
                    <a:solidFill>
                      <a:schemeClr val="tx2"/>
                    </a:solidFill>
                  </a:rPr>
                  <a:t>2</a:t>
                </a:r>
                <a:r>
                  <a:rPr lang="en-US" sz="1600" b="1" baseline="30000" dirty="0">
                    <a:solidFill>
                      <a:schemeClr val="tx2"/>
                    </a:solidFill>
                  </a:rPr>
                  <a:t>(N)</a:t>
                </a:r>
                <a:r>
                  <a:rPr lang="en-US" sz="1600" dirty="0">
                    <a:solidFill>
                      <a:schemeClr val="tx2"/>
                    </a:solidFill>
                  </a:rPr>
                  <a:t> multiplications, each 1 bit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92127" y="2399183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5489" y="2957358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585" y="3532139"/>
              <a:ext cx="938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log2(N)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5005" y="1875673"/>
              <a:ext cx="359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33CC33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372780" y="1995107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1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22337" y="2429097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3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98113" y="3024645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9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06727" y="3493914"/>
            <a:ext cx="46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n-lt"/>
              </a:rPr>
              <a:t>27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256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55" y="3099435"/>
            <a:ext cx="6800850" cy="47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Toom-Cook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44164" cy="51481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Let’s multiply A=83 times B=122 using Toom Cook </a:t>
            </a:r>
          </a:p>
          <a:p>
            <a:pPr marL="0" indent="0">
              <a:buNone/>
            </a:pPr>
            <a:r>
              <a:rPr lang="en-US" dirty="0"/>
              <a:t>	(the answer is 10,126)</a:t>
            </a:r>
          </a:p>
          <a:p>
            <a:pPr marL="0" indent="0" defTabSz="461963">
              <a:buNone/>
            </a:pPr>
            <a:r>
              <a:rPr lang="en-US" dirty="0"/>
              <a:t>A   	= 0 1 0 1 0 0 1 1		B 	= 0 1 1 1 1 0 1 0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</a:t>
            </a:r>
            <a:r>
              <a:rPr lang="en-US" dirty="0"/>
              <a:t>	= 0 1 0 1 = 5 	</a:t>
            </a:r>
            <a:r>
              <a:rPr lang="en-US" b="1" baseline="-25000" dirty="0"/>
              <a:t>	</a:t>
            </a:r>
            <a:r>
              <a:rPr lang="en-US" dirty="0"/>
              <a:t>B</a:t>
            </a:r>
            <a:r>
              <a:rPr lang="en-US" b="1" baseline="-25000" dirty="0"/>
              <a:t>L	</a:t>
            </a:r>
            <a:r>
              <a:rPr lang="en-US" dirty="0"/>
              <a:t>= 0 1 1 1 = 7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R</a:t>
            </a:r>
            <a:r>
              <a:rPr lang="en-US" dirty="0"/>
              <a:t>	= 0 0 1 1 = 3		B</a:t>
            </a:r>
            <a:r>
              <a:rPr lang="en-US" b="1" baseline="-25000" dirty="0"/>
              <a:t>R	</a:t>
            </a:r>
            <a:r>
              <a:rPr lang="en-US" dirty="0"/>
              <a:t>= 1 0 1 0 = 10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AR =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=   </a:t>
            </a:r>
            <a:r>
              <a:rPr lang="en-US" b="1" dirty="0"/>
              <a:t>5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7</a:t>
            </a:r>
            <a:r>
              <a:rPr lang="en-US" dirty="0"/>
              <a:t> *(256+16) +      </a:t>
            </a:r>
            <a:r>
              <a:rPr lang="en-US" b="1" dirty="0"/>
              <a:t>(5-3)    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   (10-7)  </a:t>
            </a:r>
            <a:r>
              <a:rPr lang="en-US" dirty="0"/>
              <a:t>*16   + </a:t>
            </a:r>
            <a:r>
              <a:rPr lang="en-US" b="1" dirty="0"/>
              <a:t>3</a:t>
            </a:r>
            <a:r>
              <a:rPr lang="en-US" b="1" dirty="0">
                <a:solidFill>
                  <a:srgbClr val="7030A0"/>
                </a:solidFill>
              </a:rPr>
              <a:t>*</a:t>
            </a:r>
            <a:r>
              <a:rPr lang="en-US" b="1" dirty="0"/>
              <a:t>10</a:t>
            </a:r>
            <a:r>
              <a:rPr lang="en-US" dirty="0"/>
              <a:t>*(16+1)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=   </a:t>
            </a:r>
            <a:r>
              <a:rPr lang="en-US" b="1" dirty="0">
                <a:solidFill>
                  <a:srgbClr val="7030A0"/>
                </a:solidFill>
              </a:rPr>
              <a:t>35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400" b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*  272       +</a:t>
            </a:r>
            <a:r>
              <a:rPr lang="en-US" dirty="0">
                <a:solidFill>
                  <a:srgbClr val="7030A0"/>
                </a:solidFill>
              </a:rPr>
              <a:t>     </a:t>
            </a:r>
            <a:r>
              <a:rPr lang="en-US" sz="1600" dirty="0">
                <a:solidFill>
                  <a:srgbClr val="7030A0"/>
                </a:solidFill>
              </a:rPr>
              <a:t>    </a:t>
            </a:r>
            <a:r>
              <a:rPr lang="en-US" dirty="0">
                <a:solidFill>
                  <a:srgbClr val="7030A0"/>
                </a:solidFill>
              </a:rPr>
              <a:t>        </a:t>
            </a:r>
            <a:r>
              <a:rPr lang="en-US" sz="1600" dirty="0">
                <a:solidFill>
                  <a:srgbClr val="7030A0"/>
                </a:solidFill>
              </a:rPr>
              <a:t>  </a:t>
            </a:r>
            <a:r>
              <a:rPr lang="en-US" b="1" dirty="0">
                <a:solidFill>
                  <a:srgbClr val="7030A0"/>
                </a:solidFill>
              </a:rPr>
              <a:t>6              </a:t>
            </a:r>
            <a:r>
              <a:rPr lang="en-US" dirty="0"/>
              <a:t>* 16   + </a:t>
            </a:r>
            <a:r>
              <a:rPr lang="en-US" b="1" dirty="0">
                <a:solidFill>
                  <a:srgbClr val="7030A0"/>
                </a:solidFill>
              </a:rPr>
              <a:t> 30</a:t>
            </a: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dirty="0"/>
              <a:t>* 17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=   35 </a:t>
            </a:r>
            <a:r>
              <a:rPr lang="en-US" i="1" dirty="0" err="1"/>
              <a:t>shl</a:t>
            </a:r>
            <a:r>
              <a:rPr lang="en-US" i="1" dirty="0"/>
              <a:t> 8</a:t>
            </a:r>
            <a:r>
              <a:rPr lang="en-US" dirty="0"/>
              <a:t> + (35 + 6 + 30) </a:t>
            </a:r>
            <a:r>
              <a:rPr lang="en-US" i="1" dirty="0" err="1"/>
              <a:t>shl</a:t>
            </a:r>
            <a:r>
              <a:rPr lang="en-US" i="1" dirty="0"/>
              <a:t> 4</a:t>
            </a:r>
            <a:r>
              <a:rPr lang="en-US" dirty="0"/>
              <a:t> + 30   </a:t>
            </a:r>
            <a:r>
              <a:rPr lang="en-US" sz="1400" dirty="0">
                <a:solidFill>
                  <a:srgbClr val="002060"/>
                </a:solidFill>
              </a:rPr>
              <a:t>[3 N/2-bit products + 2 shifts + 4 adds]</a:t>
            </a:r>
            <a:endParaRPr lang="en-US" dirty="0">
              <a:solidFill>
                <a:srgbClr val="002060"/>
              </a:solidFill>
            </a:endParaRP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Now we repeat the process for A</a:t>
            </a:r>
            <a:r>
              <a:rPr lang="en-US" b="1" baseline="-25000" dirty="0"/>
              <a:t>L</a:t>
            </a:r>
            <a:r>
              <a:rPr lang="en-US" dirty="0"/>
              <a:t>B</a:t>
            </a:r>
            <a:r>
              <a:rPr lang="en-US" b="1" baseline="-25000" dirty="0"/>
              <a:t>L </a:t>
            </a:r>
            <a:r>
              <a:rPr lang="en-US" dirty="0"/>
              <a:t>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</a:t>
            </a:r>
            <a:r>
              <a:rPr lang="en-US" dirty="0"/>
              <a:t> 	= 0 1 0 1	B</a:t>
            </a:r>
            <a:r>
              <a:rPr lang="en-US" b="1" baseline="-25000" dirty="0"/>
              <a:t>L</a:t>
            </a:r>
            <a:r>
              <a:rPr lang="en-US" dirty="0"/>
              <a:t> 	= 0 1 1 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LL</a:t>
            </a:r>
            <a:r>
              <a:rPr lang="en-US" dirty="0"/>
              <a:t> 	= 0 1 = 1	B</a:t>
            </a:r>
            <a:r>
              <a:rPr lang="en-US" b="1" baseline="-25000" dirty="0"/>
              <a:t>LL</a:t>
            </a:r>
            <a:r>
              <a:rPr lang="en-US" dirty="0"/>
              <a:t> 	= 0 1 = 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LR</a:t>
            </a:r>
            <a:r>
              <a:rPr lang="en-US" dirty="0"/>
              <a:t> = 0 1 = 1 	B</a:t>
            </a:r>
            <a:r>
              <a:rPr lang="en-US" b="1" baseline="-25000" dirty="0"/>
              <a:t>LR</a:t>
            </a:r>
            <a:r>
              <a:rPr lang="en-US" dirty="0"/>
              <a:t> = 1 1 = 3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 </a:t>
            </a:r>
            <a:r>
              <a:rPr lang="en-US" dirty="0"/>
              <a:t>B</a:t>
            </a:r>
            <a:r>
              <a:rPr lang="en-US" b="1" baseline="-25000" dirty="0"/>
              <a:t>L </a:t>
            </a:r>
            <a:r>
              <a:rPr lang="en-US" dirty="0"/>
              <a:t>=  1*1*(16+4) + (1-1)*(3-1)*4 + 1*3*(4+1) </a:t>
            </a:r>
            <a:r>
              <a:rPr lang="en-US" dirty="0">
                <a:solidFill>
                  <a:srgbClr val="7030A0"/>
                </a:solidFill>
              </a:rPr>
              <a:t>= </a:t>
            </a:r>
            <a:r>
              <a:rPr lang="en-US" b="1" dirty="0">
                <a:solidFill>
                  <a:srgbClr val="7030A0"/>
                </a:solidFill>
              </a:rPr>
              <a:t>20</a:t>
            </a:r>
            <a:r>
              <a:rPr lang="en-US" dirty="0">
                <a:solidFill>
                  <a:srgbClr val="7030A0"/>
                </a:solidFill>
              </a:rPr>
              <a:t> + </a:t>
            </a:r>
            <a:r>
              <a:rPr lang="en-US" b="1" dirty="0">
                <a:solidFill>
                  <a:srgbClr val="7030A0"/>
                </a:solidFill>
              </a:rPr>
              <a:t>0</a:t>
            </a:r>
            <a:r>
              <a:rPr lang="en-US" dirty="0">
                <a:solidFill>
                  <a:srgbClr val="7030A0"/>
                </a:solidFill>
              </a:rPr>
              <a:t> + </a:t>
            </a:r>
            <a:r>
              <a:rPr lang="en-US" b="1" dirty="0">
                <a:solidFill>
                  <a:srgbClr val="7030A0"/>
                </a:solidFill>
              </a:rPr>
              <a:t>15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en-US" b="1" dirty="0">
                <a:solidFill>
                  <a:srgbClr val="7030A0"/>
                </a:solidFill>
              </a:rPr>
              <a:t>35</a:t>
            </a:r>
          </a:p>
          <a:p>
            <a:pPr marL="0" indent="0" defTabSz="461963">
              <a:buNone/>
            </a:pPr>
            <a:r>
              <a:rPr lang="en-US" dirty="0"/>
              <a:t>and the same for the other 2 multiplications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B24E1-ED25-5B74-0870-82B376644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74" y="4772886"/>
            <a:ext cx="1629624" cy="5941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BE14C4-2BC6-9CDD-8769-51CB3CB13C13}"/>
              </a:ext>
            </a:extLst>
          </p:cNvPr>
          <p:cNvSpPr/>
          <p:nvPr/>
        </p:nvSpPr>
        <p:spPr bwMode="auto">
          <a:xfrm>
            <a:off x="5730844" y="4952246"/>
            <a:ext cx="99588" cy="11769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152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Toom-Cook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68077" cy="5148118"/>
          </a:xfrm>
        </p:spPr>
        <p:txBody>
          <a:bodyPr/>
          <a:lstStyle/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(A</a:t>
            </a:r>
            <a:r>
              <a:rPr lang="en-US" b="1" baseline="-25000" dirty="0"/>
              <a:t>L</a:t>
            </a:r>
            <a:r>
              <a:rPr lang="en-US" dirty="0"/>
              <a:t>-A</a:t>
            </a:r>
            <a:r>
              <a:rPr lang="en-US" b="1" baseline="-25000" dirty="0"/>
              <a:t>R</a:t>
            </a:r>
            <a:r>
              <a:rPr lang="en-US" dirty="0"/>
              <a:t>) (B</a:t>
            </a:r>
            <a:r>
              <a:rPr lang="en-US" b="1" baseline="-25000" dirty="0"/>
              <a:t>R</a:t>
            </a:r>
            <a:r>
              <a:rPr lang="en-US" dirty="0"/>
              <a:t>-B</a:t>
            </a:r>
            <a:r>
              <a:rPr lang="en-US" b="1" baseline="-25000" dirty="0"/>
              <a:t>L</a:t>
            </a:r>
            <a:r>
              <a:rPr lang="en-US" dirty="0"/>
              <a:t>)</a:t>
            </a:r>
            <a:r>
              <a:rPr lang="en-US" b="1" baseline="-25000" dirty="0"/>
              <a:t> </a:t>
            </a:r>
            <a:r>
              <a:rPr lang="en-US" dirty="0"/>
              <a:t> = 2 * 3 = 0010 * 0011 =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   0*0*(16+4) + (0-2)*(3-0)*4 + 2*3*(4+1) </a:t>
            </a:r>
            <a:r>
              <a:rPr lang="en-US" dirty="0">
                <a:solidFill>
                  <a:srgbClr val="7030A0"/>
                </a:solidFill>
              </a:rPr>
              <a:t>= </a:t>
            </a:r>
            <a:r>
              <a:rPr lang="en-US" b="1" dirty="0">
                <a:solidFill>
                  <a:srgbClr val="7030A0"/>
                </a:solidFill>
              </a:rPr>
              <a:t>0 </a:t>
            </a:r>
            <a:r>
              <a:rPr lang="en-US" dirty="0">
                <a:solidFill>
                  <a:srgbClr val="7030A0"/>
                </a:solidFill>
              </a:rPr>
              <a:t>+ </a:t>
            </a:r>
            <a:r>
              <a:rPr lang="en-US" b="1" dirty="0">
                <a:solidFill>
                  <a:srgbClr val="7030A0"/>
                </a:solidFill>
              </a:rPr>
              <a:t>-24</a:t>
            </a:r>
            <a:r>
              <a:rPr lang="en-US" dirty="0">
                <a:solidFill>
                  <a:srgbClr val="7030A0"/>
                </a:solidFill>
              </a:rPr>
              <a:t> + </a:t>
            </a:r>
            <a:r>
              <a:rPr lang="en-US" b="1" dirty="0">
                <a:solidFill>
                  <a:srgbClr val="7030A0"/>
                </a:solidFill>
              </a:rPr>
              <a:t>30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en-US" b="1" dirty="0">
                <a:solidFill>
                  <a:srgbClr val="7030A0"/>
                </a:solidFill>
              </a:rPr>
              <a:t>6</a:t>
            </a:r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R</a:t>
            </a:r>
            <a:r>
              <a:rPr lang="en-US" dirty="0"/>
              <a:t>B</a:t>
            </a:r>
            <a:r>
              <a:rPr lang="en-US" b="1" baseline="-25000" dirty="0"/>
              <a:t>R</a:t>
            </a:r>
            <a:r>
              <a:rPr lang="en-US" dirty="0"/>
              <a:t> = 3 * 10 = 0011 * 1010 = </a:t>
            </a:r>
          </a:p>
          <a:p>
            <a:pPr marL="0" indent="0" defTabSz="461963">
              <a:buNone/>
            </a:pPr>
            <a:r>
              <a:rPr lang="en-US" dirty="0"/>
              <a:t> 0*2*(16+4) + (0-3)*(2-2)*4 + 3*2*(4+1) </a:t>
            </a:r>
            <a:r>
              <a:rPr lang="en-US" dirty="0">
                <a:solidFill>
                  <a:srgbClr val="7030A0"/>
                </a:solidFill>
              </a:rPr>
              <a:t>= </a:t>
            </a:r>
            <a:r>
              <a:rPr lang="en-US" b="1" dirty="0">
                <a:solidFill>
                  <a:srgbClr val="7030A0"/>
                </a:solidFill>
              </a:rPr>
              <a:t>0 </a:t>
            </a:r>
            <a:r>
              <a:rPr lang="en-US" dirty="0">
                <a:solidFill>
                  <a:srgbClr val="7030A0"/>
                </a:solidFill>
              </a:rPr>
              <a:t>+ </a:t>
            </a:r>
            <a:r>
              <a:rPr lang="en-US" b="1" dirty="0">
                <a:solidFill>
                  <a:srgbClr val="7030A0"/>
                </a:solidFill>
              </a:rPr>
              <a:t>0 </a:t>
            </a:r>
            <a:r>
              <a:rPr lang="en-US" dirty="0">
                <a:solidFill>
                  <a:srgbClr val="7030A0"/>
                </a:solidFill>
              </a:rPr>
              <a:t>+ </a:t>
            </a:r>
            <a:r>
              <a:rPr lang="en-US" b="1" dirty="0">
                <a:solidFill>
                  <a:srgbClr val="7030A0"/>
                </a:solidFill>
              </a:rPr>
              <a:t>30</a:t>
            </a:r>
            <a:r>
              <a:rPr lang="en-US" dirty="0">
                <a:solidFill>
                  <a:srgbClr val="7030A0"/>
                </a:solidFill>
              </a:rPr>
              <a:t> = </a:t>
            </a:r>
            <a:r>
              <a:rPr lang="en-US" b="1" dirty="0">
                <a:solidFill>
                  <a:srgbClr val="7030A0"/>
                </a:solidFill>
              </a:rPr>
              <a:t>30</a:t>
            </a:r>
            <a:endParaRPr lang="en-US" dirty="0"/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r>
              <a:rPr lang="en-US" dirty="0"/>
              <a:t>Finally, we go one step further to 9 individual bit multiplications, e.g., </a:t>
            </a:r>
          </a:p>
          <a:p>
            <a:pPr marL="0" indent="0" defTabSz="461963">
              <a:buNone/>
            </a:pPr>
            <a:r>
              <a:rPr lang="en-US" dirty="0"/>
              <a:t>A</a:t>
            </a:r>
            <a:r>
              <a:rPr lang="en-US" b="1" baseline="-25000" dirty="0"/>
              <a:t>LR</a:t>
            </a:r>
            <a:r>
              <a:rPr lang="en-US" dirty="0"/>
              <a:t>*B</a:t>
            </a:r>
            <a:r>
              <a:rPr lang="en-US" b="1" baseline="-25000" dirty="0"/>
              <a:t>LR </a:t>
            </a:r>
            <a:r>
              <a:rPr lang="en-US" dirty="0"/>
              <a:t>= 1 * 3 = 3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LRL</a:t>
            </a:r>
            <a:r>
              <a:rPr lang="en-US" dirty="0"/>
              <a:t>= 0 A</a:t>
            </a:r>
            <a:r>
              <a:rPr lang="en-US" b="1" baseline="-25000" dirty="0"/>
              <a:t>LRR</a:t>
            </a:r>
            <a:r>
              <a:rPr lang="en-US" dirty="0"/>
              <a:t> = 1	B</a:t>
            </a:r>
            <a:r>
              <a:rPr lang="en-US" b="1" baseline="-25000" dirty="0"/>
              <a:t>LRL</a:t>
            </a:r>
            <a:r>
              <a:rPr lang="en-US" dirty="0"/>
              <a:t>= 1 B</a:t>
            </a:r>
            <a:r>
              <a:rPr lang="en-US" b="1" baseline="-25000" dirty="0"/>
              <a:t>LRR</a:t>
            </a:r>
            <a:r>
              <a:rPr lang="en-US" dirty="0"/>
              <a:t> = 1	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LR </a:t>
            </a:r>
            <a:r>
              <a:rPr lang="en-US" dirty="0"/>
              <a:t>B</a:t>
            </a:r>
            <a:r>
              <a:rPr lang="en-US" b="1" baseline="-25000" dirty="0"/>
              <a:t>LR</a:t>
            </a:r>
            <a:r>
              <a:rPr lang="en-US" dirty="0"/>
              <a:t> = A</a:t>
            </a:r>
            <a:r>
              <a:rPr lang="en-US" b="1" baseline="-25000" dirty="0"/>
              <a:t>LRL</a:t>
            </a:r>
            <a:r>
              <a:rPr lang="en-US" dirty="0"/>
              <a:t> B</a:t>
            </a:r>
            <a:r>
              <a:rPr lang="en-US" b="1" baseline="-25000" dirty="0"/>
              <a:t>LRL </a:t>
            </a:r>
            <a:r>
              <a:rPr lang="en-US" dirty="0"/>
              <a:t>(4+2) + (A</a:t>
            </a:r>
            <a:r>
              <a:rPr lang="en-US" b="1" baseline="-25000" dirty="0"/>
              <a:t>LRL</a:t>
            </a:r>
            <a:r>
              <a:rPr lang="en-US" dirty="0"/>
              <a:t> - A</a:t>
            </a:r>
            <a:r>
              <a:rPr lang="en-US" b="1" baseline="-25000" dirty="0"/>
              <a:t>LRR </a:t>
            </a:r>
            <a:r>
              <a:rPr lang="en-US" dirty="0"/>
              <a:t>)(B</a:t>
            </a:r>
            <a:r>
              <a:rPr lang="en-US" b="1" baseline="-25000" dirty="0"/>
              <a:t>LRR</a:t>
            </a:r>
            <a:r>
              <a:rPr lang="en-US" dirty="0"/>
              <a:t> -B</a:t>
            </a:r>
            <a:r>
              <a:rPr lang="en-US" b="1" baseline="-25000" dirty="0"/>
              <a:t>LRL</a:t>
            </a:r>
            <a:r>
              <a:rPr lang="en-US" dirty="0"/>
              <a:t>)</a:t>
            </a:r>
            <a:r>
              <a:rPr lang="en-US" b="1" baseline="-25000" dirty="0"/>
              <a:t>  </a:t>
            </a:r>
            <a:r>
              <a:rPr lang="en-US" dirty="0"/>
              <a:t>+ A</a:t>
            </a:r>
            <a:r>
              <a:rPr lang="en-US" b="1" baseline="-25000" dirty="0"/>
              <a:t>LRR</a:t>
            </a:r>
            <a:r>
              <a:rPr lang="en-US" dirty="0"/>
              <a:t> B</a:t>
            </a:r>
            <a:r>
              <a:rPr lang="en-US" b="1" baseline="-25000" dirty="0"/>
              <a:t>LRR </a:t>
            </a:r>
            <a:r>
              <a:rPr lang="en-US" dirty="0"/>
              <a:t>(2+1)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             =   0    * 1   * 6         +        -1         *      0          +  1    *  1   * 3   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and similarly for all the others</a:t>
            </a:r>
          </a:p>
          <a:p>
            <a:pPr marL="0" indent="0" defTabSz="461963"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54B59-1EEA-25BB-083F-D5E952CE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76" y="1011033"/>
            <a:ext cx="1629624" cy="5941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2CEA1F9-1024-9976-4903-F4C12BC52431}"/>
              </a:ext>
            </a:extLst>
          </p:cNvPr>
          <p:cNvSpPr/>
          <p:nvPr/>
        </p:nvSpPr>
        <p:spPr bwMode="auto">
          <a:xfrm>
            <a:off x="6446056" y="1208499"/>
            <a:ext cx="99588" cy="11769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539B81-DE84-7BE4-8713-4CC33786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44" y="1993472"/>
            <a:ext cx="1629624" cy="5941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552046-7655-A50B-97AE-1D92B616101B}"/>
              </a:ext>
            </a:extLst>
          </p:cNvPr>
          <p:cNvSpPr/>
          <p:nvPr/>
        </p:nvSpPr>
        <p:spPr bwMode="auto">
          <a:xfrm>
            <a:off x="6980203" y="2172832"/>
            <a:ext cx="99588" cy="11769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C0A1F-40DC-0151-20D7-0F989F8F8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09" y="3676261"/>
            <a:ext cx="1629624" cy="5941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0F74394-4B17-D287-2380-7C8BBD935393}"/>
              </a:ext>
            </a:extLst>
          </p:cNvPr>
          <p:cNvSpPr/>
          <p:nvPr/>
        </p:nvSpPr>
        <p:spPr bwMode="auto">
          <a:xfrm>
            <a:off x="5884721" y="4027628"/>
            <a:ext cx="99588" cy="11769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5145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Decimation and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4" y="1308100"/>
            <a:ext cx="8521700" cy="4114800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The two warm-up problems had a strategy in common</a:t>
            </a:r>
          </a:p>
          <a:p>
            <a:pPr marL="230188" indent="0" defTabSz="461963">
              <a:buNone/>
            </a:pPr>
            <a:r>
              <a:rPr lang="en-US" dirty="0"/>
              <a:t>If the complexity is C=cN</a:t>
            </a:r>
            <a:r>
              <a:rPr lang="en-US" b="1" baseline="30000" dirty="0"/>
              <a:t>2</a:t>
            </a:r>
            <a:r>
              <a:rPr lang="en-US" dirty="0"/>
              <a:t>  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then it is worthwhile to divide the input sequence into 2 subsequences</a:t>
            </a:r>
          </a:p>
          <a:p>
            <a:pPr marL="230188" indent="0" defTabSz="461963">
              <a:buNone/>
            </a:pPr>
            <a:r>
              <a:rPr lang="en-US" dirty="0"/>
              <a:t>Since performing the operation on each part costs c(N/2)</a:t>
            </a:r>
            <a:r>
              <a:rPr lang="en-US" b="1" baseline="30000" dirty="0"/>
              <a:t>2 </a:t>
            </a:r>
            <a:r>
              <a:rPr lang="en-US" dirty="0"/>
              <a:t>= C/4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so the two together cost C/2</a:t>
            </a:r>
          </a:p>
          <a:p>
            <a:pPr marL="230188" indent="0" defTabSz="461963">
              <a:buNone/>
            </a:pPr>
            <a:r>
              <a:rPr lang="en-US" dirty="0"/>
              <a:t>If we can </a:t>
            </a:r>
            <a:r>
              <a:rPr lang="en-US" i="1" dirty="0"/>
              <a:t>glue</a:t>
            </a:r>
            <a:r>
              <a:rPr lang="en-US" dirty="0"/>
              <a:t> the two parts back together in less than C/2</a:t>
            </a:r>
          </a:p>
          <a:p>
            <a:pPr marL="230188" indent="0" defTabSz="461963">
              <a:spcBef>
                <a:spcPts val="0"/>
              </a:spcBef>
              <a:buNone/>
            </a:pPr>
            <a:r>
              <a:rPr lang="en-US" dirty="0"/>
              <a:t>	then we have a more efficient algorithm!</a:t>
            </a:r>
          </a:p>
          <a:p>
            <a:pPr marL="0" indent="0" defTabSz="461963">
              <a:buNone/>
            </a:pPr>
            <a:r>
              <a:rPr lang="en-US" dirty="0"/>
              <a:t>But the two problems used two different methods of dividing the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60400" y="4746410"/>
            <a:ext cx="3187700" cy="164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1800" kern="0" dirty="0"/>
              <a:t>Decimation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2400" b="0" kern="0" dirty="0"/>
              <a:t> 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 kern="0" dirty="0"/>
              <a:t> 	</a:t>
            </a:r>
            <a:r>
              <a:rPr lang="en-US" altLang="en-US" b="0" kern="0" dirty="0"/>
              <a:t>EVEN</a:t>
            </a:r>
            <a:endParaRPr lang="en-US" altLang="en-US" sz="2400" b="0" kern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sz="2400" b="0" kern="0" dirty="0"/>
              <a:t>x</a:t>
            </a:r>
            <a:r>
              <a:rPr lang="en-US" altLang="en-US" sz="2400" b="0" kern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</a:t>
            </a:r>
            <a:r>
              <a:rPr lang="en-US" altLang="en-US" sz="2400" b="0" kern="0" dirty="0"/>
              <a:t> 	</a:t>
            </a:r>
            <a:r>
              <a:rPr lang="en-US" altLang="en-US" b="0" kern="0" dirty="0"/>
              <a:t>ODD</a:t>
            </a:r>
            <a:endParaRPr lang="en-US" altLang="en-US" sz="2400" b="0" kern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None/>
            </a:pPr>
            <a:r>
              <a:rPr lang="en-US" altLang="en-US" b="0" kern="0" dirty="0"/>
              <a:t>	LSB sort</a:t>
            </a:r>
            <a:endParaRPr lang="en-US" altLang="en-US" b="0" kern="0" dirty="0">
              <a:solidFill>
                <a:schemeClr val="accent2"/>
              </a:solidFill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4636594" y="4746410"/>
            <a:ext cx="3492500" cy="152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Partition</a:t>
            </a: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 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	</a:t>
            </a:r>
            <a:r>
              <a:rPr lang="en-US" altLang="en-US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RIGHT</a:t>
            </a:r>
            <a:endParaRPr lang="en-US" altLang="en-US" sz="24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MSB sort</a:t>
            </a:r>
            <a:endParaRPr lang="en-US" altLang="en-US" sz="2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2763155" y="4167121"/>
            <a:ext cx="3071586" cy="6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sz="2400" b="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r>
              <a:rPr lang="en-US" alt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0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481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and graph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612967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graph theory all we care about is connectivity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which point is connected to which point</a:t>
            </a:r>
          </a:p>
          <a:p>
            <a:pPr marL="0" indent="0" defTabSz="457200">
              <a:buNone/>
            </a:pPr>
            <a:r>
              <a:rPr lang="en-US" dirty="0"/>
              <a:t>We don’t care about the length or angle of the line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or even if it is a line</a:t>
            </a:r>
          </a:p>
          <a:p>
            <a:pPr marL="0" indent="0" defTabSz="457200">
              <a:buNone/>
            </a:pPr>
            <a:r>
              <a:rPr lang="en-US" dirty="0"/>
              <a:t>The meaning of a graph is purely topological</a:t>
            </a:r>
          </a:p>
          <a:p>
            <a:pPr marL="0" indent="0" defTabSz="457200">
              <a:buNone/>
            </a:pPr>
            <a:r>
              <a:rPr lang="en-US" dirty="0"/>
              <a:t>So all the following digraphs are equivalent: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dirty="0"/>
              <a:t>But not                                  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 bwMode="auto">
          <a:xfrm>
            <a:off x="1063256" y="388088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19424" y="388088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5410" y="408290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0312" y="408290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22747" y="3976581"/>
            <a:ext cx="9498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616152" y="3976576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3171164" y="3891519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04990" y="3891519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3318" y="4093537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878" y="4093537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cxnSp>
        <p:nvCxnSpPr>
          <p:cNvPr id="19" name="Straight Connector 18"/>
          <p:cNvCxnSpPr>
            <a:endCxn id="16" idx="6"/>
          </p:cNvCxnSpPr>
          <p:nvPr/>
        </p:nvCxnSpPr>
        <p:spPr bwMode="auto">
          <a:xfrm>
            <a:off x="3330655" y="3987216"/>
            <a:ext cx="3086986" cy="53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755417" y="3987216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1063256" y="4656567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119424" y="4656567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410" y="4858585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50312" y="4858585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222747" y="4752264"/>
            <a:ext cx="9498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1573620" y="4752259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210643" y="3907219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225708" y="3296266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9530" y="4045784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11315" y="3411009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7284401" y="3367711"/>
            <a:ext cx="1102351" cy="678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771982" y="3648081"/>
            <a:ext cx="155760" cy="874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3143835" y="4993753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177661" y="4993753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95989" y="5195771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56677" y="5147643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728088" y="5089450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Freeform 54"/>
          <p:cNvSpPr/>
          <p:nvPr/>
        </p:nvSpPr>
        <p:spPr bwMode="auto">
          <a:xfrm>
            <a:off x="3236495" y="4981074"/>
            <a:ext cx="3019926" cy="397042"/>
          </a:xfrm>
          <a:custGeom>
            <a:avLst/>
            <a:gdLst>
              <a:gd name="connsiteX0" fmla="*/ 0 w 3019926"/>
              <a:gd name="connsiteY0" fmla="*/ 84221 h 397042"/>
              <a:gd name="connsiteX1" fmla="*/ 60158 w 3019926"/>
              <a:gd name="connsiteY1" fmla="*/ 108284 h 397042"/>
              <a:gd name="connsiteX2" fmla="*/ 372979 w 3019926"/>
              <a:gd name="connsiteY2" fmla="*/ 108284 h 397042"/>
              <a:gd name="connsiteX3" fmla="*/ 409073 w 3019926"/>
              <a:gd name="connsiteY3" fmla="*/ 84221 h 397042"/>
              <a:gd name="connsiteX4" fmla="*/ 457200 w 3019926"/>
              <a:gd name="connsiteY4" fmla="*/ 36094 h 397042"/>
              <a:gd name="connsiteX5" fmla="*/ 493294 w 3019926"/>
              <a:gd name="connsiteY5" fmla="*/ 24063 h 397042"/>
              <a:gd name="connsiteX6" fmla="*/ 565484 w 3019926"/>
              <a:gd name="connsiteY6" fmla="*/ 48126 h 397042"/>
              <a:gd name="connsiteX7" fmla="*/ 625642 w 3019926"/>
              <a:gd name="connsiteY7" fmla="*/ 108284 h 397042"/>
              <a:gd name="connsiteX8" fmla="*/ 697831 w 3019926"/>
              <a:gd name="connsiteY8" fmla="*/ 204537 h 397042"/>
              <a:gd name="connsiteX9" fmla="*/ 745958 w 3019926"/>
              <a:gd name="connsiteY9" fmla="*/ 264694 h 397042"/>
              <a:gd name="connsiteX10" fmla="*/ 794084 w 3019926"/>
              <a:gd name="connsiteY10" fmla="*/ 312821 h 397042"/>
              <a:gd name="connsiteX11" fmla="*/ 830179 w 3019926"/>
              <a:gd name="connsiteY11" fmla="*/ 348915 h 397042"/>
              <a:gd name="connsiteX12" fmla="*/ 998621 w 3019926"/>
              <a:gd name="connsiteY12" fmla="*/ 324852 h 397042"/>
              <a:gd name="connsiteX13" fmla="*/ 1070810 w 3019926"/>
              <a:gd name="connsiteY13" fmla="*/ 276726 h 397042"/>
              <a:gd name="connsiteX14" fmla="*/ 1106905 w 3019926"/>
              <a:gd name="connsiteY14" fmla="*/ 252663 h 397042"/>
              <a:gd name="connsiteX15" fmla="*/ 1179094 w 3019926"/>
              <a:gd name="connsiteY15" fmla="*/ 180473 h 397042"/>
              <a:gd name="connsiteX16" fmla="*/ 1203158 w 3019926"/>
              <a:gd name="connsiteY16" fmla="*/ 156410 h 397042"/>
              <a:gd name="connsiteX17" fmla="*/ 1768642 w 3019926"/>
              <a:gd name="connsiteY17" fmla="*/ 120315 h 397042"/>
              <a:gd name="connsiteX18" fmla="*/ 1949116 w 3019926"/>
              <a:gd name="connsiteY18" fmla="*/ 60158 h 397042"/>
              <a:gd name="connsiteX19" fmla="*/ 2021305 w 3019926"/>
              <a:gd name="connsiteY19" fmla="*/ 36094 h 397042"/>
              <a:gd name="connsiteX20" fmla="*/ 2069431 w 3019926"/>
              <a:gd name="connsiteY20" fmla="*/ 24063 h 397042"/>
              <a:gd name="connsiteX21" fmla="*/ 2141621 w 3019926"/>
              <a:gd name="connsiteY21" fmla="*/ 0 h 397042"/>
              <a:gd name="connsiteX22" fmla="*/ 2273968 w 3019926"/>
              <a:gd name="connsiteY22" fmla="*/ 12031 h 397042"/>
              <a:gd name="connsiteX23" fmla="*/ 2334126 w 3019926"/>
              <a:gd name="connsiteY23" fmla="*/ 60158 h 397042"/>
              <a:gd name="connsiteX24" fmla="*/ 2370221 w 3019926"/>
              <a:gd name="connsiteY24" fmla="*/ 84221 h 397042"/>
              <a:gd name="connsiteX25" fmla="*/ 2394284 w 3019926"/>
              <a:gd name="connsiteY25" fmla="*/ 120315 h 397042"/>
              <a:gd name="connsiteX26" fmla="*/ 2454442 w 3019926"/>
              <a:gd name="connsiteY26" fmla="*/ 180473 h 397042"/>
              <a:gd name="connsiteX27" fmla="*/ 2478505 w 3019926"/>
              <a:gd name="connsiteY27" fmla="*/ 204537 h 397042"/>
              <a:gd name="connsiteX28" fmla="*/ 2538663 w 3019926"/>
              <a:gd name="connsiteY28" fmla="*/ 276726 h 397042"/>
              <a:gd name="connsiteX29" fmla="*/ 2562726 w 3019926"/>
              <a:gd name="connsiteY29" fmla="*/ 312821 h 397042"/>
              <a:gd name="connsiteX30" fmla="*/ 2707105 w 3019926"/>
              <a:gd name="connsiteY30" fmla="*/ 385010 h 397042"/>
              <a:gd name="connsiteX31" fmla="*/ 2743200 w 3019926"/>
              <a:gd name="connsiteY31" fmla="*/ 397042 h 397042"/>
              <a:gd name="connsiteX32" fmla="*/ 2851484 w 3019926"/>
              <a:gd name="connsiteY32" fmla="*/ 385010 h 397042"/>
              <a:gd name="connsiteX33" fmla="*/ 2923673 w 3019926"/>
              <a:gd name="connsiteY33" fmla="*/ 360947 h 397042"/>
              <a:gd name="connsiteX34" fmla="*/ 2947737 w 3019926"/>
              <a:gd name="connsiteY34" fmla="*/ 324852 h 397042"/>
              <a:gd name="connsiteX35" fmla="*/ 2959768 w 3019926"/>
              <a:gd name="connsiteY35" fmla="*/ 288758 h 397042"/>
              <a:gd name="connsiteX36" fmla="*/ 3019926 w 3019926"/>
              <a:gd name="connsiteY36" fmla="*/ 204537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19926" h="397042">
                <a:moveTo>
                  <a:pt x="0" y="84221"/>
                </a:moveTo>
                <a:cubicBezTo>
                  <a:pt x="20053" y="92242"/>
                  <a:pt x="39114" y="103428"/>
                  <a:pt x="60158" y="108284"/>
                </a:cubicBezTo>
                <a:cubicBezTo>
                  <a:pt x="166093" y="132730"/>
                  <a:pt x="262898" y="114399"/>
                  <a:pt x="372979" y="108284"/>
                </a:cubicBezTo>
                <a:cubicBezTo>
                  <a:pt x="385010" y="100263"/>
                  <a:pt x="398094" y="93631"/>
                  <a:pt x="409073" y="84221"/>
                </a:cubicBezTo>
                <a:cubicBezTo>
                  <a:pt x="426298" y="69456"/>
                  <a:pt x="435677" y="43268"/>
                  <a:pt x="457200" y="36094"/>
                </a:cubicBezTo>
                <a:lnTo>
                  <a:pt x="493294" y="24063"/>
                </a:lnTo>
                <a:cubicBezTo>
                  <a:pt x="517357" y="32084"/>
                  <a:pt x="551414" y="27021"/>
                  <a:pt x="565484" y="48126"/>
                </a:cubicBezTo>
                <a:cubicBezTo>
                  <a:pt x="597568" y="96253"/>
                  <a:pt x="577515" y="76200"/>
                  <a:pt x="625642" y="108284"/>
                </a:cubicBezTo>
                <a:cubicBezTo>
                  <a:pt x="680060" y="189911"/>
                  <a:pt x="653319" y="160023"/>
                  <a:pt x="697831" y="204537"/>
                </a:cubicBezTo>
                <a:cubicBezTo>
                  <a:pt x="728075" y="295264"/>
                  <a:pt x="683760" y="186945"/>
                  <a:pt x="745958" y="264694"/>
                </a:cubicBezTo>
                <a:cubicBezTo>
                  <a:pt x="792626" y="323030"/>
                  <a:pt x="715330" y="286569"/>
                  <a:pt x="794084" y="312821"/>
                </a:cubicBezTo>
                <a:cubicBezTo>
                  <a:pt x="806116" y="324852"/>
                  <a:pt x="813335" y="346509"/>
                  <a:pt x="830179" y="348915"/>
                </a:cubicBezTo>
                <a:cubicBezTo>
                  <a:pt x="839817" y="350292"/>
                  <a:pt x="959250" y="346725"/>
                  <a:pt x="998621" y="324852"/>
                </a:cubicBezTo>
                <a:cubicBezTo>
                  <a:pt x="1023902" y="310807"/>
                  <a:pt x="1046747" y="292768"/>
                  <a:pt x="1070810" y="276726"/>
                </a:cubicBezTo>
                <a:cubicBezTo>
                  <a:pt x="1082842" y="268705"/>
                  <a:pt x="1096680" y="262888"/>
                  <a:pt x="1106905" y="252663"/>
                </a:cubicBezTo>
                <a:lnTo>
                  <a:pt x="1179094" y="180473"/>
                </a:lnTo>
                <a:cubicBezTo>
                  <a:pt x="1187115" y="172452"/>
                  <a:pt x="1192396" y="159997"/>
                  <a:pt x="1203158" y="156410"/>
                </a:cubicBezTo>
                <a:cubicBezTo>
                  <a:pt x="1431387" y="80334"/>
                  <a:pt x="1249990" y="132965"/>
                  <a:pt x="1768642" y="120315"/>
                </a:cubicBezTo>
                <a:lnTo>
                  <a:pt x="1949116" y="60158"/>
                </a:lnTo>
                <a:lnTo>
                  <a:pt x="2021305" y="36094"/>
                </a:lnTo>
                <a:cubicBezTo>
                  <a:pt x="2037347" y="32084"/>
                  <a:pt x="2053593" y="28814"/>
                  <a:pt x="2069431" y="24063"/>
                </a:cubicBezTo>
                <a:cubicBezTo>
                  <a:pt x="2093726" y="16775"/>
                  <a:pt x="2141621" y="0"/>
                  <a:pt x="2141621" y="0"/>
                </a:cubicBezTo>
                <a:cubicBezTo>
                  <a:pt x="2185737" y="4010"/>
                  <a:pt x="2230654" y="2750"/>
                  <a:pt x="2273968" y="12031"/>
                </a:cubicBezTo>
                <a:cubicBezTo>
                  <a:pt x="2299261" y="17451"/>
                  <a:pt x="2315716" y="45430"/>
                  <a:pt x="2334126" y="60158"/>
                </a:cubicBezTo>
                <a:cubicBezTo>
                  <a:pt x="2345417" y="69191"/>
                  <a:pt x="2358189" y="76200"/>
                  <a:pt x="2370221" y="84221"/>
                </a:cubicBezTo>
                <a:cubicBezTo>
                  <a:pt x="2378242" y="96252"/>
                  <a:pt x="2384762" y="109433"/>
                  <a:pt x="2394284" y="120315"/>
                </a:cubicBezTo>
                <a:cubicBezTo>
                  <a:pt x="2412958" y="141657"/>
                  <a:pt x="2434389" y="160420"/>
                  <a:pt x="2454442" y="180473"/>
                </a:cubicBezTo>
                <a:cubicBezTo>
                  <a:pt x="2462463" y="188494"/>
                  <a:pt x="2472213" y="195099"/>
                  <a:pt x="2478505" y="204537"/>
                </a:cubicBezTo>
                <a:cubicBezTo>
                  <a:pt x="2538252" y="294156"/>
                  <a:pt x="2461460" y="184081"/>
                  <a:pt x="2538663" y="276726"/>
                </a:cubicBezTo>
                <a:cubicBezTo>
                  <a:pt x="2547920" y="287835"/>
                  <a:pt x="2551844" y="303299"/>
                  <a:pt x="2562726" y="312821"/>
                </a:cubicBezTo>
                <a:cubicBezTo>
                  <a:pt x="2620137" y="363056"/>
                  <a:pt x="2638951" y="362292"/>
                  <a:pt x="2707105" y="385010"/>
                </a:cubicBezTo>
                <a:lnTo>
                  <a:pt x="2743200" y="397042"/>
                </a:lnTo>
                <a:cubicBezTo>
                  <a:pt x="2779295" y="393031"/>
                  <a:pt x="2815872" y="392132"/>
                  <a:pt x="2851484" y="385010"/>
                </a:cubicBezTo>
                <a:cubicBezTo>
                  <a:pt x="2876356" y="380036"/>
                  <a:pt x="2923673" y="360947"/>
                  <a:pt x="2923673" y="360947"/>
                </a:cubicBezTo>
                <a:cubicBezTo>
                  <a:pt x="2931694" y="348915"/>
                  <a:pt x="2941270" y="337786"/>
                  <a:pt x="2947737" y="324852"/>
                </a:cubicBezTo>
                <a:cubicBezTo>
                  <a:pt x="2953409" y="313509"/>
                  <a:pt x="2953609" y="299844"/>
                  <a:pt x="2959768" y="288758"/>
                </a:cubicBezTo>
                <a:cubicBezTo>
                  <a:pt x="2991815" y="231072"/>
                  <a:pt x="2991214" y="233247"/>
                  <a:pt x="3019926" y="204537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2108933" y="616464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165101" y="616464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1087" y="636666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95989" y="636666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268424" y="6260341"/>
            <a:ext cx="9498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2661829" y="6260336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4818747" y="616464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874915" y="616464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0901" y="636666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805803" y="636666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w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4978238" y="6260341"/>
            <a:ext cx="9498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5371643" y="6260336"/>
            <a:ext cx="212652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Oval 67"/>
          <p:cNvSpPr/>
          <p:nvPr/>
        </p:nvSpPr>
        <p:spPr bwMode="auto">
          <a:xfrm>
            <a:off x="6558946" y="6164644"/>
            <a:ext cx="212651" cy="20201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47512" y="6366662"/>
            <a:ext cx="3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996059406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28750"/>
            <a:ext cx="8143875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both warm-up problems, and in the FFT algorithm we will derive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divide up the sequence into 2 sub-sequences of length N/2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fact we will require that N be a power of 2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 that we can continue to divide by 2 until we get to units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Such algorithms are called </a:t>
            </a:r>
            <a:r>
              <a:rPr lang="en-US" b="1" dirty="0"/>
              <a:t>radix-2</a:t>
            </a:r>
            <a:r>
              <a:rPr lang="en-US" dirty="0"/>
              <a:t> FFT algorithms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could also chose to divide it up into 3 subsequences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or 4 or 5 or any other integer into which N factors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There are special FFT algorithms for powers of other primes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for semi-primes like N=15=5*3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fact, only for prime N is no possibility of reducing complexity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Shmuel </a:t>
            </a:r>
            <a:r>
              <a:rPr lang="en-US" dirty="0" err="1"/>
              <a:t>Winograd</a:t>
            </a:r>
            <a:r>
              <a:rPr lang="en-US" dirty="0"/>
              <a:t> discovered FFTs with few multiplications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for various values of N = N</a:t>
            </a:r>
            <a:r>
              <a:rPr lang="en-US" b="1" baseline="-25000" dirty="0"/>
              <a:t>1</a:t>
            </a:r>
            <a:r>
              <a:rPr lang="en-US" dirty="0"/>
              <a:t> * N</a:t>
            </a:r>
            <a:r>
              <a:rPr lang="en-US" b="1" baseline="-25000" dirty="0"/>
              <a:t>2</a:t>
            </a:r>
            <a:r>
              <a:rPr lang="en-US" dirty="0"/>
              <a:t> where N</a:t>
            </a:r>
            <a:r>
              <a:rPr lang="en-US" b="1" baseline="-25000" dirty="0"/>
              <a:t>1</a:t>
            </a:r>
            <a:r>
              <a:rPr lang="en-US" dirty="0"/>
              <a:t> and N</a:t>
            </a:r>
            <a:r>
              <a:rPr lang="en-US" b="1" baseline="-25000" dirty="0"/>
              <a:t>2</a:t>
            </a:r>
            <a:r>
              <a:rPr lang="en-US" dirty="0"/>
              <a:t> are coprime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80176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Decimation in Time  </a:t>
            </a:r>
            <a:r>
              <a:rPr lang="en-US" altLang="en-US" dirty="0">
                <a:sym typeface="Symbol" panose="05050102010706020507" pitchFamily="18" charset="2"/>
              </a:rPr>
              <a:t> Partition in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4964"/>
            <a:ext cx="7735389" cy="5113882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What does decimating a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do to the frequency domain representation ?</a:t>
            </a:r>
          </a:p>
          <a:p>
            <a:pPr marL="0" indent="0" defTabSz="461963">
              <a:buNone/>
            </a:pPr>
            <a:r>
              <a:rPr lang="en-US" dirty="0"/>
              <a:t>Assume that the original signal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was sampled at f</a:t>
            </a:r>
            <a:r>
              <a:rPr lang="en-US" b="1" baseline="-25000" dirty="0"/>
              <a:t>s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b="1" baseline="-25000" dirty="0"/>
              <a:t>		</a:t>
            </a:r>
            <a:r>
              <a:rPr lang="en-US" dirty="0"/>
              <a:t>and thus by the sampling theorem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have maximum frequency </a:t>
            </a:r>
            <a:r>
              <a:rPr lang="en-US" dirty="0" err="1"/>
              <a:t>f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= f</a:t>
            </a:r>
            <a:r>
              <a:rPr lang="en-US" b="1" baseline="-25000" dirty="0"/>
              <a:t>s</a:t>
            </a:r>
            <a:r>
              <a:rPr lang="en-US" dirty="0"/>
              <a:t>/2</a:t>
            </a:r>
            <a:endParaRPr lang="en-US" b="1" baseline="-25000" dirty="0"/>
          </a:p>
          <a:p>
            <a:pPr marL="0" indent="0" defTabSz="461963">
              <a:buNone/>
            </a:pPr>
            <a:r>
              <a:rPr lang="en-US" dirty="0"/>
              <a:t>Then the decimated signals,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and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endParaRPr lang="en-US" dirty="0"/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are sampled at f</a:t>
            </a:r>
            <a:r>
              <a:rPr lang="en-US" b="1" baseline="-25000" dirty="0"/>
              <a:t>s</a:t>
            </a:r>
            <a:r>
              <a:rPr lang="en-US" dirty="0"/>
              <a:t>/2 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and thus have maximum frequency f</a:t>
            </a:r>
            <a:r>
              <a:rPr lang="en-US" b="1" baseline="-25000" dirty="0"/>
              <a:t>s</a:t>
            </a:r>
            <a:r>
              <a:rPr lang="en-US" dirty="0"/>
              <a:t>/4</a:t>
            </a:r>
          </a:p>
          <a:p>
            <a:pPr marL="0" indent="0" defTabSz="461963">
              <a:buNone/>
            </a:pPr>
            <a:r>
              <a:rPr lang="en-US" dirty="0"/>
              <a:t>So we obtain only the lower ½ of the original spectral width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in other words the LEFT partition of the spectrum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Thus DIT = PIF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We’ll see later the exact relationship between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the lower and upper partitions of the spectrum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051248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/>
              <a:t>Partition in Time </a:t>
            </a:r>
            <a:r>
              <a:rPr lang="en-US" altLang="en-US" dirty="0">
                <a:sym typeface="Symbol" panose="05050102010706020507" pitchFamily="18" charset="2"/>
              </a:rPr>
              <a:t> Decimation in Frequency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2676"/>
            <a:ext cx="7772400" cy="4782958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What does partitioning a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do to the frequency domain representation ?</a:t>
            </a:r>
          </a:p>
          <a:p>
            <a:pPr marL="0" indent="0" defTabSz="461963">
              <a:buNone/>
            </a:pPr>
            <a:r>
              <a:rPr lang="en-US" dirty="0"/>
              <a:t>Assume that the original signal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was sampled at f</a:t>
            </a:r>
            <a:r>
              <a:rPr lang="en-US" b="1" baseline="-25000" dirty="0"/>
              <a:t>s </a:t>
            </a:r>
            <a:r>
              <a:rPr lang="en-US" dirty="0"/>
              <a:t>and thus has duration T = N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N / f</a:t>
            </a:r>
            <a:r>
              <a:rPr lang="en-US" b="1" baseline="-25000" dirty="0"/>
              <a:t>s</a:t>
            </a:r>
            <a:r>
              <a:rPr lang="en-US" dirty="0"/>
              <a:t> </a:t>
            </a:r>
          </a:p>
          <a:p>
            <a:pPr marL="0" indent="0" defTabSz="461963">
              <a:buNone/>
            </a:pPr>
            <a:r>
              <a:rPr lang="en-US" dirty="0"/>
              <a:t>Then the partitioned signals,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/2-1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-25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/2+2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… x</a:t>
            </a:r>
            <a:r>
              <a:rPr lang="en-US" alt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N-1 </a:t>
            </a:r>
            <a:r>
              <a:rPr lang="en-US" dirty="0"/>
              <a:t>		have duration N/2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dirty="0"/>
              <a:t> = T/2</a:t>
            </a:r>
          </a:p>
          <a:p>
            <a:pPr marL="0" indent="0" defTabSz="461963">
              <a:buNone/>
            </a:pPr>
            <a:r>
              <a:rPr lang="en-US" dirty="0"/>
              <a:t>According to the uncertainty principle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if the time duration </a:t>
            </a:r>
            <a:r>
              <a:rPr lang="el-GR" dirty="0"/>
              <a:t>Δ</a:t>
            </a:r>
            <a:r>
              <a:rPr lang="en-US" dirty="0"/>
              <a:t>t is reduced by ½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then the frequency uncertainty </a:t>
            </a:r>
            <a:r>
              <a:rPr lang="el-GR" dirty="0"/>
              <a:t>Δω</a:t>
            </a:r>
            <a:r>
              <a:rPr lang="en-US" dirty="0"/>
              <a:t> is increased by 2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	(the frequency resolution is </a:t>
            </a:r>
            <a:r>
              <a:rPr lang="en-US" i="1" dirty="0"/>
              <a:t>blurred</a:t>
            </a:r>
            <a:r>
              <a:rPr lang="en-US" dirty="0"/>
              <a:t>)</a:t>
            </a:r>
          </a:p>
          <a:p>
            <a:pPr marL="0" indent="0" defTabSz="461963">
              <a:buNone/>
            </a:pPr>
            <a:r>
              <a:rPr lang="en-US" dirty="0"/>
              <a:t>So, we can effectively observe only every other spectral line!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Thus PIT = DIF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8830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FFT has been discovered many times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perhaps as early as unpublished 1805 work by Gauss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	which predates Fourier!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In 1903 </a:t>
            </a:r>
            <a:r>
              <a:rPr lang="en-US" sz="1800" dirty="0" err="1"/>
              <a:t>Runge</a:t>
            </a:r>
            <a:r>
              <a:rPr lang="en-US" sz="1800" dirty="0"/>
              <a:t> discovered an FFT for N a power of 2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sz="1800" dirty="0"/>
              <a:t>	and in 1942 Danielson and </a:t>
            </a:r>
            <a:r>
              <a:rPr lang="en-US" sz="1800" dirty="0" err="1"/>
              <a:t>Lanczos</a:t>
            </a:r>
            <a:r>
              <a:rPr lang="en-US" sz="1800" dirty="0"/>
              <a:t> discovered a O(N log N) DFT</a:t>
            </a:r>
          </a:p>
          <a:p>
            <a:pPr marL="0" indent="0" defTabSz="461963">
              <a:buNone/>
            </a:pPr>
            <a:r>
              <a:rPr lang="en-US" dirty="0"/>
              <a:t>However, credit is now usually given to</a:t>
            </a:r>
          </a:p>
          <a:p>
            <a:pPr defTabSz="461963">
              <a:spcBef>
                <a:spcPts val="0"/>
              </a:spcBef>
            </a:pPr>
            <a:r>
              <a:rPr lang="en-US" sz="1800" dirty="0"/>
              <a:t>John Wilder Tukey – American mathematician/statistician (Princeton)</a:t>
            </a:r>
          </a:p>
          <a:p>
            <a:pPr lvl="1" defTabSz="461963">
              <a:spcBef>
                <a:spcPts val="0"/>
              </a:spcBef>
            </a:pPr>
            <a:r>
              <a:rPr lang="en-US" sz="1800" dirty="0"/>
              <a:t>who coined the words </a:t>
            </a:r>
            <a:r>
              <a:rPr lang="en-US" sz="1800" i="1" dirty="0"/>
              <a:t>bit</a:t>
            </a:r>
            <a:r>
              <a:rPr lang="en-US" sz="1800" dirty="0"/>
              <a:t> = binary digit and </a:t>
            </a:r>
            <a:r>
              <a:rPr lang="en-US" sz="1800" i="1" dirty="0"/>
              <a:t>software</a:t>
            </a:r>
          </a:p>
          <a:p>
            <a:pPr defTabSz="461963">
              <a:spcBef>
                <a:spcPts val="0"/>
              </a:spcBef>
            </a:pPr>
            <a:r>
              <a:rPr lang="en-US" sz="1800" dirty="0"/>
              <a:t>James William Cooley  – American mathematician / programmer (IBM)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who published in 1965 (in order to avoid patenting)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The Cooley-Tukey algorithm is </a:t>
            </a:r>
            <a:r>
              <a:rPr lang="en-US" b="1" dirty="0"/>
              <a:t>D</a:t>
            </a:r>
            <a:r>
              <a:rPr lang="en-US" dirty="0"/>
              <a:t>ecimation </a:t>
            </a:r>
            <a:r>
              <a:rPr lang="en-US" b="1" dirty="0"/>
              <a:t>I</a:t>
            </a:r>
            <a:r>
              <a:rPr lang="en-US" dirty="0"/>
              <a:t>n </a:t>
            </a:r>
            <a:r>
              <a:rPr lang="en-US" b="1" dirty="0"/>
              <a:t>T</a:t>
            </a:r>
            <a:r>
              <a:rPr lang="en-US" dirty="0"/>
              <a:t>ime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is, it decimates the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performing DFTs separately of the evens and the odds</a:t>
            </a:r>
          </a:p>
          <a:p>
            <a:pPr marL="0" indent="0" defTabSz="461963">
              <a:spcBef>
                <a:spcPts val="1200"/>
              </a:spcBef>
              <a:buNone/>
            </a:pPr>
            <a:r>
              <a:rPr lang="en-US" dirty="0"/>
              <a:t>The Sande-Tukey algorithm is Decimation in Frequency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that is, it partitions the signal in the time domain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	performing DFTs separately of the 1</a:t>
            </a:r>
            <a:r>
              <a:rPr lang="en-US" baseline="30000" dirty="0"/>
              <a:t>st</a:t>
            </a:r>
            <a:r>
              <a:rPr lang="en-US" dirty="0"/>
              <a:t> half and 2</a:t>
            </a:r>
            <a:r>
              <a:rPr lang="en-US" baseline="30000" dirty="0"/>
              <a:t>nd</a:t>
            </a:r>
            <a:r>
              <a:rPr lang="en-US" dirty="0"/>
              <a:t> half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7135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starting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5623"/>
                <a:ext cx="7772400" cy="46614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that the DFT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∑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sup>
                        </m:sSub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where W</a:t>
                </a:r>
                <a:r>
                  <a:rPr lang="en-US" b="1" baseline="-25000" dirty="0"/>
                  <a:t>N</a:t>
                </a:r>
                <a:r>
                  <a:rPr lang="en-US" dirty="0"/>
                  <a:t> is the N</a:t>
                </a:r>
                <a:r>
                  <a:rPr lang="en-US" baseline="30000" dirty="0"/>
                  <a:t>th</a:t>
                </a:r>
                <a:r>
                  <a:rPr lang="en-US" dirty="0"/>
                  <a:t> root of unity  W</a:t>
                </a:r>
                <a:r>
                  <a:rPr lang="en-US" b="1" baseline="-25000" dirty="0"/>
                  <a:t>N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will need three </a:t>
                </a:r>
                <a:r>
                  <a:rPr lang="en-US" i="1" dirty="0"/>
                  <a:t>trigonometric identities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 </a:t>
                </a:r>
                <a:r>
                  <a:rPr lang="en-US" dirty="0"/>
                  <a:t>= 1</a:t>
                </a:r>
                <a:r>
                  <a:rPr lang="en-US" b="1" dirty="0"/>
                  <a:t>	</a:t>
                </a:r>
                <a:r>
                  <a:rPr lang="en-US" dirty="0"/>
                  <a:t>(that’s the definition!)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N/2 </a:t>
                </a:r>
                <a:r>
                  <a:rPr lang="en-US" dirty="0"/>
                  <a:t>= -1	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= -1  or                                            )         </a:t>
                </a:r>
              </a:p>
              <a:p>
                <a:pPr marL="457200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2 </a:t>
                </a:r>
                <a:r>
                  <a:rPr lang="en-US" dirty="0"/>
                  <a:t>=</a:t>
                </a:r>
                <a:r>
                  <a:rPr lang="en-US" b="1" dirty="0"/>
                  <a:t> </a:t>
                </a:r>
                <a:r>
                  <a:rPr lang="en-US" dirty="0"/>
                  <a:t>W</a:t>
                </a:r>
                <a:r>
                  <a:rPr lang="en-US" b="1" baseline="-25000" dirty="0"/>
                  <a:t>N/2	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1" dirty="0"/>
                  <a:t>       </a:t>
                </a:r>
                <a:r>
                  <a:rPr lang="en-US" dirty="0"/>
                  <a:t>or                                            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They are </a:t>
                </a:r>
                <a:r>
                  <a:rPr lang="en-US" i="1" dirty="0"/>
                  <a:t>trigonometric</a:t>
                </a:r>
                <a:r>
                  <a:rPr lang="en-US" dirty="0"/>
                  <a:t> identities</a:t>
                </a:r>
              </a:p>
              <a:p>
                <a:pPr marL="0" indent="0" defTabSz="461963">
                  <a:buNone/>
                </a:pPr>
                <a:r>
                  <a:rPr lang="en-US" dirty="0"/>
                  <a:t>	since W</a:t>
                </a:r>
                <a:r>
                  <a:rPr lang="en-US" b="1" baseline="-25000" dirty="0"/>
                  <a:t>N </a:t>
                </a:r>
                <a:r>
                  <a:rPr lang="en-US" dirty="0"/>
                  <a:t>= 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) – i 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5623"/>
                <a:ext cx="7772400" cy="4661490"/>
              </a:xfrm>
              <a:blipFill rotWithShape="0">
                <a:blip r:embed="rId2"/>
                <a:stretch>
                  <a:fillRect l="-863" t="-10065" r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64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6977493" y="1076080"/>
            <a:ext cx="1936540" cy="1486390"/>
            <a:chOff x="6091041" y="979011"/>
            <a:chExt cx="2159824" cy="168052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325833" y="2230051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/>
            <p:cNvCxnSpPr>
              <a:endCxn id="9" idx="5"/>
            </p:cNvCxnSpPr>
            <p:nvPr/>
          </p:nvCxnSpPr>
          <p:spPr bwMode="auto">
            <a:xfrm>
              <a:off x="6969853" y="1819275"/>
              <a:ext cx="428583" cy="5129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7368363" y="2255395"/>
              <a:ext cx="88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3097" y="3033173"/>
            <a:ext cx="2292679" cy="1790866"/>
            <a:chOff x="5843097" y="3033173"/>
            <a:chExt cx="2292679" cy="179086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V="1">
              <a:off x="6994748" y="3033173"/>
              <a:ext cx="0" cy="14863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215494" y="3791194"/>
              <a:ext cx="157592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6472951" y="3337649"/>
              <a:ext cx="1061006" cy="980035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322632" y="4139690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989973" y="3766589"/>
              <a:ext cx="384276" cy="4537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344508" y="4170430"/>
              <a:ext cx="791268" cy="326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6996355" y="3802503"/>
              <a:ext cx="12036" cy="49218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324953" y="4454707"/>
              <a:ext cx="1374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800" baseline="30000" dirty="0">
                  <a:solidFill>
                    <a:srgbClr val="FF0000"/>
                  </a:solidFill>
                  <a:latin typeface="+mn-lt"/>
                </a:rPr>
                <a:t>2  </a:t>
              </a:r>
              <a:r>
                <a:rPr lang="en-US" sz="1800" b="0" dirty="0">
                  <a:solidFill>
                    <a:srgbClr val="FF0000"/>
                  </a:solidFill>
                  <a:latin typeface="+mn-lt"/>
                </a:rPr>
                <a:t>=</a:t>
              </a:r>
              <a:r>
                <a:rPr lang="en-US" sz="1800" dirty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N/2</a:t>
              </a:r>
              <a:endParaRPr lang="en-US" sz="1800" b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974030" y="4274076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566532" y="4086734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55759" y="3738238"/>
              <a:ext cx="76266" cy="1059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>
              <a:off x="6603683" y="3786674"/>
              <a:ext cx="361641" cy="37165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endCxn id="24" idx="6"/>
            </p:cNvCxnSpPr>
            <p:nvPr/>
          </p:nvCxnSpPr>
          <p:spPr bwMode="auto">
            <a:xfrm flipH="1" flipV="1">
              <a:off x="6532025" y="3791194"/>
              <a:ext cx="480138" cy="62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843097" y="3455698"/>
              <a:ext cx="791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800" baseline="30000" dirty="0">
                  <a:solidFill>
                    <a:srgbClr val="FF0000"/>
                  </a:solidFill>
                  <a:latin typeface="+mn-lt"/>
                </a:rPr>
                <a:t>N/2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14585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27B4A1E-A138-4D90-AF7A-1501D9C8286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(Cooley-</a:t>
            </a:r>
            <a:r>
              <a:rPr lang="en-US" dirty="0" err="1"/>
              <a:t>Tukey</a:t>
            </a:r>
            <a:r>
              <a:rPr lang="en-US" dirty="0"/>
              <a:t>)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9"/>
              <p:cNvSpPr txBox="1">
                <a:spLocks noChangeArrowheads="1"/>
              </p:cNvSpPr>
              <p:nvPr/>
            </p:nvSpPr>
            <p:spPr bwMode="auto">
              <a:xfrm>
                <a:off x="393700" y="1308100"/>
                <a:ext cx="8102600" cy="3246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Let’s derive the </a:t>
                </a:r>
                <a:r>
                  <a:rPr lang="en-US" altLang="en-US" sz="2000" dirty="0">
                    <a:latin typeface="+mn-lt"/>
                    <a:cs typeface="+mn-cs"/>
                  </a:rPr>
                  <a:t>radix-2 DIT </a:t>
                </a:r>
                <a:r>
                  <a:rPr lang="en-US" altLang="en-US" sz="2000" b="0" dirty="0">
                    <a:latin typeface="+mn-lt"/>
                    <a:cs typeface="+mn-cs"/>
                  </a:rPr>
                  <a:t>FFT algorithm!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We start by decimating the formula for the DFT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that is, we separate the even terms 2n from the odd terms 2n+1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Now,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nk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en-US" sz="2000" b="0" dirty="0">
                            <a:latin typeface="+mn-lt"/>
                            <a:cs typeface="+mn-cs"/>
                          </a:rPr>
                          <m:t> = </m:t>
                        </m:r>
                        <m:sSubSup>
                          <m:sSubSup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/2 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nk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en-US" sz="2000" b="0" i="0" smtClean="0">
                            <a:latin typeface="+mn-lt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b="0" dirty="0"/>
                          <m:t>and</m:t>
                        </m:r>
                        <m:r>
                          <a:rPr lang="en-US" altLang="en-US" sz="20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sub>
                      <m:sup>
                        <m:d>
                          <m:dPr>
                            <m:ctrlPr>
                              <a:rPr lang="en-US" altLang="en-US" sz="2000" b="0" i="1"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n</m:t>
                            </m:r>
                            <m:r>
                              <a:rPr lang="en-US" altLang="en-US" sz="2000" b="0">
                                <a:latin typeface="Cambria Math" panose="02040503050406030204" pitchFamily="18" charset="0"/>
                                <a:cs typeface="+mn-cs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  <m:r>
                      <a:rPr lang="en-US" altLang="en-US" sz="2000" b="0">
                        <a:latin typeface="Cambria Math" panose="02040503050406030204" pitchFamily="18" charset="0"/>
                        <a:cs typeface="+mn-cs"/>
                      </a:rPr>
                      <m:t>= </m:t>
                    </m:r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  <m:sSubSup>
                      <m:sSubSupPr>
                        <m:ctrlPr>
                          <a:rPr lang="en-US" altLang="en-US" sz="2000" b="0" i="1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sub>
                      <m:sup>
                        <m: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en-US" sz="2000" b="0">
                            <a:latin typeface="Cambria Math" panose="02040503050406030204" pitchFamily="18" charset="0"/>
                            <a:cs typeface="+mn-cs"/>
                          </a:rPr>
                          <m:t>nk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latin typeface="+mn-lt"/>
                    <a:cs typeface="+mn-cs"/>
                  </a:rPr>
                  <a:t>  and so we can rewrite:</a:t>
                </a:r>
              </a:p>
            </p:txBody>
          </p:sp>
        </mc:Choice>
        <mc:Fallback xmlns="">
          <p:sp>
            <p:nvSpPr>
              <p:cNvPr id="6247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1308100"/>
                <a:ext cx="8102600" cy="3246594"/>
              </a:xfrm>
              <a:prstGeom prst="rect">
                <a:avLst/>
              </a:prstGeom>
              <a:blipFill rotWithShape="0">
                <a:blip r:embed="rId2"/>
                <a:stretch>
                  <a:fillRect l="-828" t="-940" r="-1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545968"/>
            <a:ext cx="8026400" cy="1130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" y="4547851"/>
            <a:ext cx="6196012" cy="1286211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 rot="5400000">
            <a:off x="2575322" y="5111353"/>
            <a:ext cx="421481" cy="1695450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5649516" y="5028012"/>
            <a:ext cx="421481" cy="1862135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487" y="6169819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DFT of evens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499" y="6169819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DFT of odds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7414" y="3793105"/>
            <a:ext cx="114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3</a:t>
            </a:r>
            <a:r>
              <a:rPr lang="en-US" sz="1400" b="0" baseline="30000" dirty="0">
                <a:solidFill>
                  <a:srgbClr val="7030A0"/>
                </a:solidFill>
                <a:latin typeface="+mn-lt"/>
              </a:rPr>
              <a:t>rd</a:t>
            </a:r>
            <a:r>
              <a:rPr lang="en-US" sz="1400" b="0" dirty="0">
                <a:solidFill>
                  <a:srgbClr val="7030A0"/>
                </a:solidFill>
                <a:latin typeface="+mn-lt"/>
              </a:rPr>
              <a:t>  identity</a:t>
            </a:r>
          </a:p>
        </p:txBody>
      </p:sp>
    </p:spTree>
    <p:extLst>
      <p:ext uri="{BB962C8B-B14F-4D97-AF65-F5344CB8AC3E}">
        <p14:creationId xmlns:p14="http://schemas.microsoft.com/office/powerpoint/2010/main" val="3869084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  <p:bldP spid="12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5" y="2025414"/>
            <a:ext cx="5746750" cy="127492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B27B4A1E-A138-4D90-AF7A-1501D9C82865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– the first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9"/>
              <p:cNvSpPr txBox="1">
                <a:spLocks noChangeArrowheads="1"/>
              </p:cNvSpPr>
              <p:nvPr/>
            </p:nvSpPr>
            <p:spPr bwMode="auto">
              <a:xfrm>
                <a:off x="393699" y="1536699"/>
                <a:ext cx="8416925" cy="4981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So we have found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altLang="en-US" sz="2000" b="0" dirty="0">
                  <a:latin typeface="+mn-lt"/>
                  <a:cs typeface="+mn-cs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which shows that the DFT indeed divides up into 2 half-sized DFTs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and an additional N multiplications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+mn-cs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latin typeface="+mn-lt"/>
                    <a:cs typeface="+mn-cs"/>
                  </a:rPr>
                  <a:t>   (for k=0…N-1)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This is encouraging, since the 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glue</a:t>
                </a:r>
                <a:r>
                  <a:rPr lang="en-US" altLang="en-US" sz="2000" b="0" dirty="0">
                    <a:latin typeface="+mn-lt"/>
                    <a:cs typeface="+mn-cs"/>
                  </a:rPr>
                  <a:t> is O(N) !</a:t>
                </a:r>
              </a:p>
              <a:p>
                <a:pPr defTabSz="457200" eaLnBrk="1" hangingPunct="1">
                  <a:spcBef>
                    <a:spcPct val="5000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The glue factor is usually called the 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twiddle factor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i="1" dirty="0">
                    <a:latin typeface="+mn-lt"/>
                    <a:cs typeface="+mn-cs"/>
                  </a:rPr>
                  <a:t>	</a:t>
                </a:r>
                <a:r>
                  <a:rPr lang="en-US" altLang="en-US" sz="2000" b="0" dirty="0">
                    <a:latin typeface="+mn-lt"/>
                    <a:cs typeface="+mn-cs"/>
                  </a:rPr>
                  <a:t>and</a:t>
                </a:r>
                <a:r>
                  <a:rPr lang="en-US" altLang="en-US" sz="2000" b="0" i="1" dirty="0">
                    <a:latin typeface="+mn-lt"/>
                    <a:cs typeface="+mn-cs"/>
                  </a:rPr>
                  <a:t> </a:t>
                </a:r>
                <a:r>
                  <a:rPr lang="en-US" altLang="en-US" sz="2000" b="0" dirty="0">
                    <a:latin typeface="+mn-lt"/>
                    <a:cs typeface="+mn-cs"/>
                  </a:rPr>
                  <a:t>it is the entire difference between the contribution </a:t>
                </a: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latin typeface="+mn-lt"/>
                    <a:cs typeface="+mn-cs"/>
                  </a:rPr>
                  <a:t>		of the two decimations to the original DFT</a:t>
                </a:r>
              </a:p>
              <a:p>
                <a:pPr defTabSz="457200" eaLnBrk="1" hangingPunct="1">
                  <a:spcBef>
                    <a:spcPts val="1200"/>
                  </a:spcBef>
                </a:pPr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Note that we precompute and store the N twiddle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 sz="2000" b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 </a:t>
                </a:r>
                <a:r>
                  <a:rPr lang="en-US" altLang="en-US" sz="18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(k=0 … N-1)</a:t>
                </a:r>
                <a:endParaRPr lang="en-US" altLang="en-US" sz="2000" b="0" dirty="0">
                  <a:solidFill>
                    <a:srgbClr val="7030A0"/>
                  </a:solidFill>
                  <a:latin typeface="+mn-lt"/>
                  <a:cs typeface="+mn-cs"/>
                </a:endParaRPr>
              </a:p>
              <a:p>
                <a:pPr defTabSz="457200" eaLnBrk="1" hangingPunct="1">
                  <a:spcBef>
                    <a:spcPts val="0"/>
                  </a:spcBef>
                </a:pPr>
                <a:r>
                  <a:rPr lang="en-US" altLang="en-US" sz="2000" b="0" dirty="0">
                    <a:solidFill>
                      <a:srgbClr val="7030A0"/>
                    </a:solidFill>
                    <a:latin typeface="+mn-lt"/>
                    <a:cs typeface="+mn-cs"/>
                  </a:rPr>
                  <a:t>	and don’t have to compute them over and over again!</a:t>
                </a:r>
              </a:p>
            </p:txBody>
          </p:sp>
        </mc:Choice>
        <mc:Fallback xmlns="">
          <p:sp>
            <p:nvSpPr>
              <p:cNvPr id="6247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99" y="1536699"/>
                <a:ext cx="8416925" cy="4981044"/>
              </a:xfrm>
              <a:prstGeom prst="rect">
                <a:avLst/>
              </a:prstGeom>
              <a:blipFill rotWithShape="0">
                <a:blip r:embed="rId3"/>
                <a:stretch>
                  <a:fillRect l="-797" t="-490" b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67743" y="2177814"/>
            <a:ext cx="576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+mn-lt"/>
              </a:rPr>
              <a:t>Even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2715" y="2172456"/>
            <a:ext cx="576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+mn-lt"/>
              </a:rPr>
              <a:t>Odd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06DBC1-9239-4120-BC20-1DA70BB2F8C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PIF</a:t>
            </a:r>
          </a:p>
        </p:txBody>
      </p:sp>
      <p:pic>
        <p:nvPicPr>
          <p:cNvPr id="63492" name="Picture 4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4" y="3308328"/>
            <a:ext cx="3884613" cy="27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712788" y="1313011"/>
            <a:ext cx="74422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next step is to exploit the relationship between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Decimation In Time and Partition In Frequency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What is the connection between 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Xk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in the left partition :  0 ≤ k ≤ N/2 – 1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and the corresponding component in the right partition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Xk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in the right partition :  N/2 ≤ k ≤ N – 1</a:t>
            </a: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eaLnBrk="1" hangingPunct="1">
              <a:spcBef>
                <a:spcPts val="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Note that we compute exactly the same products 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but add them with different signs</a:t>
            </a:r>
            <a:r>
              <a:rPr lang="en-US" altLang="en-US" sz="2000" dirty="0">
                <a:latin typeface="Symbol" panose="05050102010706020507" pitchFamily="18" charset="2"/>
                <a:cs typeface="Arial" panose="020B0604020202020204" pitchFamily="34" charset="0"/>
              </a:rPr>
              <a:t>   + - + - + - + -</a:t>
            </a: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9512" y="5237018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nd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identity</a:t>
            </a: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N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N/2 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= -1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699051" y="5529406"/>
            <a:ext cx="588169" cy="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662918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F306DBC1-9239-4120-BC20-1DA70BB2F8C0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is PIF</a:t>
            </a:r>
          </a:p>
        </p:txBody>
      </p:sp>
      <p:pic>
        <p:nvPicPr>
          <p:cNvPr id="63495" name="Picture 10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441574"/>
            <a:ext cx="557344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686594" y="1206639"/>
            <a:ext cx="77279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So, we have already reduced the number of multiplications by ½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Now, the products for which (-1)</a:t>
            </a: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  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is negative are odd n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i.e., exactly those terms in the odd decimation!</a:t>
            </a:r>
          </a:p>
          <a:p>
            <a:pPr defTabSz="457200"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can draw this as a DSP diagram in a nice 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in-place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way !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This reminds us of the N=2 butterfly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	but has a twiddle factor before the butterfly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 algorithm/s butterfly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b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has a twiddle factor after the butterfly</a:t>
            </a:r>
          </a:p>
        </p:txBody>
      </p:sp>
      <p:pic>
        <p:nvPicPr>
          <p:cNvPr id="63499" name="Picture 14" descr="C:\Documents and Settings\Yaakov_s\My Documents\lectures\DSP\DI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82" y="4079346"/>
            <a:ext cx="3653670" cy="117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0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0491">
            <a:off x="6783011" y="4301328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6551" y="4239979"/>
                <a:ext cx="2743478" cy="78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</m:oMath>
                </a14:m>
                <a:r>
                  <a:rPr lang="en-US" sz="1600" b="0" dirty="0">
                    <a:solidFill>
                      <a:srgbClr val="7030A0"/>
                    </a:solidFill>
                    <a:latin typeface="+mn-lt"/>
                  </a:rPr>
                  <a:t> is the DFT sum</a:t>
                </a:r>
              </a:p>
              <a:p>
                <a:r>
                  <a:rPr lang="en-US" sz="1600" b="0" dirty="0">
                    <a:solidFill>
                      <a:srgbClr val="7030A0"/>
                    </a:solidFill>
                    <a:latin typeface="+mn-lt"/>
                  </a:rPr>
                  <a:t>don’t confuse it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bSup>
                    <m:r>
                      <a:rPr lang="en-US" sz="16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1600" b="0" dirty="0">
                  <a:solidFill>
                    <a:srgbClr val="7030A0"/>
                  </a:solidFill>
                  <a:latin typeface="+mn-lt"/>
                </a:endParaRPr>
              </a:p>
              <a:p>
                <a:r>
                  <a:rPr lang="en-US" sz="1050" b="0" dirty="0">
                    <a:solidFill>
                      <a:srgbClr val="7030A0"/>
                    </a:solidFill>
                    <a:latin typeface="+mn-lt"/>
                  </a:rPr>
                  <a:t>(it should have an intermediate sized x …)</a:t>
                </a:r>
                <a:endParaRPr lang="en-US" sz="1600" b="0" dirty="0">
                  <a:solidFill>
                    <a:srgbClr val="7030A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51" y="4239979"/>
                <a:ext cx="2743478" cy="788229"/>
              </a:xfrm>
              <a:prstGeom prst="rect">
                <a:avLst/>
              </a:prstGeom>
              <a:blipFill rotWithShape="0">
                <a:blip r:embed="rId5"/>
                <a:stretch>
                  <a:fillRect l="-133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1028" descr="C:\Documents and Settings\Yaakov_s\My Documents\lectures\DSP\DI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6" y="2399846"/>
            <a:ext cx="33115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0" y="4710113"/>
            <a:ext cx="3038475" cy="1238250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5D5810-2FBA-4171-B0F2-8568776304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7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all the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1356519"/>
                <a:ext cx="8204200" cy="4114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We have already saved a factor of 2 in the multiplications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	but we needn't stop after splitting the original sequence in two !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Each half-length sub-sequence can be decimated again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                                                                          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note that this is in-place!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dirty="0"/>
                  <a:t>Assuming that N is a power of 2</a:t>
                </a:r>
              </a:p>
              <a:p>
                <a:pPr eaLnBrk="1" hangingPunct="1"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dirty="0"/>
                  <a:t>	we continue decimating until we get to the basic N=2 butterfly</a:t>
                </a:r>
              </a:p>
              <a:p>
                <a:pPr eaLnBrk="1" hangingPunct="1">
                  <a:buNone/>
                </a:pPr>
                <a:r>
                  <a:rPr lang="en-US" altLang="en-US" dirty="0"/>
                  <a:t>Note that since </a:t>
                </a:r>
                <a:r>
                  <a:rPr lang="en-US" dirty="0"/>
                  <a:t>W</a:t>
                </a:r>
                <a:r>
                  <a:rPr lang="en-US" b="1" baseline="-25000" dirty="0"/>
                  <a:t>N/2</a:t>
                </a:r>
                <a:r>
                  <a:rPr lang="en-US" dirty="0"/>
                  <a:t> = 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2 </a:t>
                </a:r>
                <a:r>
                  <a:rPr lang="en-US" altLang="en-US" dirty="0"/>
                  <a:t> we can draw this</a:t>
                </a:r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endParaRPr lang="en-US" altLang="en-US" dirty="0"/>
              </a:p>
              <a:p>
                <a:pPr eaLnBrk="1" hangingPunct="1">
                  <a:buNone/>
                </a:pPr>
                <a:r>
                  <a:rPr lang="en-US" altLang="en-US" dirty="0"/>
                  <a:t>and we only have to keep one table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64516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1356519"/>
                <a:ext cx="8204200" cy="4114800"/>
              </a:xfrm>
              <a:blipFill rotWithShape="0">
                <a:blip r:embed="rId4"/>
                <a:stretch>
                  <a:fillRect l="-817" t="-741" r="-37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 bwMode="auto">
          <a:xfrm>
            <a:off x="7170818" y="3844554"/>
            <a:ext cx="160020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theory in 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89476"/>
            <a:ext cx="8085221" cy="479901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In the early days of computer science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programs were represented by block diagrams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which are a kind of graph 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This representation has been mostly abandoned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for several reasons: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block diagrams are actually a programming language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 using them in addition to code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means maintaining 2 code different sets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block diagrams are tightly coupled to</a:t>
            </a:r>
          </a:p>
          <a:p>
            <a:pPr marL="457200" lvl="1" indent="0" defTabSz="457200">
              <a:spcBef>
                <a:spcPts val="0"/>
              </a:spcBef>
              <a:buNone/>
            </a:pPr>
            <a:r>
              <a:rPr lang="en-US" dirty="0"/>
              <a:t>imperative program with </a:t>
            </a:r>
            <a:r>
              <a:rPr lang="en-US" dirty="0" err="1"/>
              <a:t>goto</a:t>
            </a:r>
            <a:r>
              <a:rPr lang="en-US" dirty="0"/>
              <a:t> statements</a:t>
            </a:r>
          </a:p>
          <a:p>
            <a:pPr marL="457200" lvl="1" indent="0" defTabSz="457200">
              <a:spcBef>
                <a:spcPts val="0"/>
              </a:spcBef>
              <a:buNone/>
            </a:pPr>
            <a:r>
              <a:rPr lang="en-US" dirty="0"/>
              <a:t>	which has been disparaged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block diagrams are purely </a:t>
            </a:r>
            <a:r>
              <a:rPr lang="en-US" i="1" dirty="0"/>
              <a:t>documentation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add nothing positive to the programming process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block diagrams only describe </a:t>
            </a:r>
            <a:r>
              <a:rPr lang="en-US" i="1" dirty="0"/>
              <a:t>algorithms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1800" dirty="0"/>
              <a:t>Wirth’s Law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b="1" dirty="0"/>
              <a:t>programs = algorithms + data structures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But in DSP we still use signal flow graphs!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567864" y="1151690"/>
            <a:ext cx="0" cy="42264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66219" y="1746555"/>
            <a:ext cx="1648325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processing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1800" dirty="0">
              <a:latin typeface="+mn-lt"/>
            </a:endParaRPr>
          </a:p>
        </p:txBody>
      </p:sp>
      <p:sp>
        <p:nvSpPr>
          <p:cNvPr id="34" name="Diamond 33"/>
          <p:cNvSpPr/>
          <p:nvPr/>
        </p:nvSpPr>
        <p:spPr bwMode="auto">
          <a:xfrm>
            <a:off x="6961814" y="3146723"/>
            <a:ext cx="1212099" cy="1395663"/>
          </a:xfrm>
          <a:prstGeom prst="diamon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86273" y="3659888"/>
            <a:ext cx="363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if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75386" y="4802888"/>
            <a:ext cx="8466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true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127674" y="3475222"/>
            <a:ext cx="8466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+mn-lt"/>
              </a:rPr>
              <a:t>false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098285" y="5384594"/>
            <a:ext cx="950841" cy="61997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06925" y="5518600"/>
            <a:ext cx="11207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+mn-lt"/>
              </a:rPr>
              <a:t>Goto</a:t>
            </a:r>
            <a:r>
              <a:rPr lang="en-US" sz="1800" dirty="0">
                <a:latin typeface="+mn-lt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084435228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continue!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04950"/>
            <a:ext cx="8086725" cy="460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Instead of explicitly writing equations for the next step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it is easier to do everything graphically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In order to make things simple, we’ll assume N=8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explicitly draw out all the steps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decimate the N=8 sequence into two subsequences of length 4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decimate each of the sub-sequences of length 4</a:t>
            </a:r>
          </a:p>
          <a:p>
            <a:pPr marL="400050" lvl="1" indent="0" defTabSz="457200">
              <a:spcBef>
                <a:spcPts val="0"/>
              </a:spcBef>
              <a:buNone/>
            </a:pPr>
            <a:r>
              <a:rPr lang="en-US" dirty="0"/>
              <a:t>		into two sub-sub-sequences of length 2 (4 altogether)</a:t>
            </a:r>
          </a:p>
          <a:p>
            <a:pPr lvl="1" indent="-342900" defTabSz="457200">
              <a:spcBef>
                <a:spcPts val="0"/>
              </a:spcBef>
            </a:pPr>
            <a:r>
              <a:rPr lang="en-US" dirty="0"/>
              <a:t>perform four basic N=2 butterflies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Let’s see this happen!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4232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0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1497"/>
            <a:ext cx="48244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B1B1312-625F-425C-ADA3-33D6F70E3F1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1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3933"/>
            <a:ext cx="71739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D49E293-2987-449F-9692-51B21175C93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1613" y="6156623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7030A0"/>
                </a:solidFill>
                <a:latin typeface="+mn-lt"/>
              </a:rPr>
              <a:t>in-place!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1 : 4 butterflies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273933"/>
            <a:ext cx="717391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D49E293-2987-449F-9692-51B21175C93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75" y="6200775"/>
            <a:ext cx="612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The butterflies are all entangled – do you see them?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62575" y="1714500"/>
            <a:ext cx="1162050" cy="2371755"/>
            <a:chOff x="5362575" y="1714500"/>
            <a:chExt cx="1162050" cy="237175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362575" y="1714500"/>
              <a:ext cx="1162050" cy="23145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5362575" y="1885950"/>
              <a:ext cx="1162050" cy="22003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5362575" y="2293922"/>
            <a:ext cx="1162050" cy="2371755"/>
            <a:chOff x="5362575" y="1714500"/>
            <a:chExt cx="1162050" cy="237175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5362575" y="1714500"/>
              <a:ext cx="1162050" cy="23145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5362575" y="1885950"/>
              <a:ext cx="1162050" cy="220030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5362575" y="2900378"/>
            <a:ext cx="1162050" cy="2347897"/>
            <a:chOff x="5362575" y="1726860"/>
            <a:chExt cx="1162050" cy="235939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5362575" y="1726860"/>
              <a:ext cx="1162050" cy="23022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362575" y="1894348"/>
              <a:ext cx="1162050" cy="21919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5362575" y="3505200"/>
            <a:ext cx="1162050" cy="2374806"/>
            <a:chOff x="5362575" y="1711450"/>
            <a:chExt cx="1162050" cy="2374806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5362575" y="1711450"/>
              <a:ext cx="1119188" cy="22510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5362575" y="1800225"/>
              <a:ext cx="1162050" cy="22860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6971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2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57393"/>
            <a:ext cx="66436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68A5EF7-774E-4457-98C6-15D4907807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1" y="608466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0   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=  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8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</a:t>
            </a: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4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  =  W</a:t>
            </a:r>
            <a:r>
              <a:rPr lang="en-US" sz="1600" b="0" baseline="-25000" dirty="0">
                <a:solidFill>
                  <a:srgbClr val="7030A0"/>
                </a:solidFill>
                <a:latin typeface="+mn-lt"/>
              </a:rPr>
              <a:t>8</a:t>
            </a:r>
            <a:r>
              <a:rPr lang="en-US" sz="1600" b="0" baseline="30000" dirty="0">
                <a:solidFill>
                  <a:srgbClr val="7030A0"/>
                </a:solidFill>
                <a:latin typeface="+mn-lt"/>
              </a:rPr>
              <a:t>2</a:t>
            </a:r>
            <a:endParaRPr lang="en-US" sz="1600" b="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2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57393"/>
            <a:ext cx="664368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68A5EF7-774E-4457-98C6-15D4907807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6279734"/>
            <a:ext cx="558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Note that the second stage butterflies are less entangled!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038600" y="1714500"/>
            <a:ext cx="457200" cy="2096294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957773"/>
            <a:ext cx="457200" cy="2096294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4588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N=8 - step 3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4" y="1217613"/>
            <a:ext cx="724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2299098-1DF7-40CD-832F-545C5C9F87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An FFT of length N has</a:t>
            </a:r>
          </a:p>
          <a:p>
            <a:r>
              <a:rPr lang="en-US" dirty="0"/>
              <a:t>log</a:t>
            </a:r>
            <a:r>
              <a:rPr lang="en-US" b="1" baseline="-25000" dirty="0"/>
              <a:t>2</a:t>
            </a:r>
            <a:r>
              <a:rPr lang="en-US" dirty="0"/>
              <a:t>(N) </a:t>
            </a:r>
            <a:r>
              <a:rPr lang="en-US" b="1" dirty="0"/>
              <a:t>stages </a:t>
            </a:r>
            <a:r>
              <a:rPr lang="en-US" dirty="0"/>
              <a:t>of butterflies</a:t>
            </a:r>
          </a:p>
          <a:p>
            <a:r>
              <a:rPr lang="en-US" dirty="0"/>
              <a:t>there are </a:t>
            </a:r>
            <a:r>
              <a:rPr lang="en-US" b="1" dirty="0"/>
              <a:t>½</a:t>
            </a:r>
            <a:r>
              <a:rPr lang="en-US" dirty="0"/>
              <a:t>N butterflies in each stage, each with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complex multiply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2 complex adds (1 add and 1 subtract)</a:t>
            </a:r>
          </a:p>
          <a:p>
            <a:pPr marL="0" indent="0">
              <a:buNone/>
            </a:pPr>
            <a:r>
              <a:rPr lang="en-US" dirty="0"/>
              <a:t>So there are :</a:t>
            </a:r>
          </a:p>
          <a:p>
            <a:pPr>
              <a:spcBef>
                <a:spcPts val="0"/>
              </a:spcBef>
            </a:pPr>
            <a:r>
              <a:rPr lang="en-US" b="1" dirty="0"/>
              <a:t>½</a:t>
            </a:r>
            <a:r>
              <a:rPr lang="en-US" dirty="0"/>
              <a:t> N log</a:t>
            </a:r>
            <a:r>
              <a:rPr lang="en-US" b="1" baseline="-25000" dirty="0"/>
              <a:t>2</a:t>
            </a:r>
            <a:r>
              <a:rPr lang="en-US" dirty="0"/>
              <a:t>(N) complex multiplications</a:t>
            </a:r>
          </a:p>
          <a:p>
            <a:pPr>
              <a:spcBef>
                <a:spcPts val="0"/>
              </a:spcBef>
            </a:pPr>
            <a:r>
              <a:rPr lang="en-US" dirty="0"/>
              <a:t>N log</a:t>
            </a:r>
            <a:r>
              <a:rPr lang="en-US" b="1" baseline="-25000" dirty="0"/>
              <a:t>2</a:t>
            </a:r>
            <a:r>
              <a:rPr lang="en-US" dirty="0"/>
              <a:t>(N) complex additions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Which is why we say that the complexity is O(N log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64" y="4693128"/>
            <a:ext cx="2741986" cy="19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6550" y="639959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  stage 3   stage 2   stage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5328881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for N=8 there are 3 stages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1: </a:t>
            </a:r>
            <a:r>
              <a:rPr lang="en-US" sz="1200" b="0" dirty="0">
                <a:solidFill>
                  <a:srgbClr val="7030A0"/>
                </a:solidFill>
                <a:latin typeface="+mn-lt"/>
              </a:rPr>
              <a:t>  </a:t>
            </a:r>
            <a:r>
              <a:rPr lang="en-US" sz="1000" b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400" b="0" dirty="0">
                <a:solidFill>
                  <a:srgbClr val="7030A0"/>
                </a:solidFill>
                <a:latin typeface="+mn-lt"/>
              </a:rPr>
              <a:t> 4 butterflies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2: 2*2 butterflies</a:t>
            </a:r>
          </a:p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Stage 3: 4*1 butterflies</a:t>
            </a:r>
          </a:p>
        </p:txBody>
      </p:sp>
    </p:spTree>
    <p:extLst>
      <p:ext uri="{BB962C8B-B14F-4D97-AF65-F5344CB8AC3E}">
        <p14:creationId xmlns:p14="http://schemas.microsoft.com/office/powerpoint/2010/main" val="354184404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its even a bit less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2144" y="1174750"/>
                <a:ext cx="77724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Actually, some of the multiplications are trivial!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first stage has one trivial multiplication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1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altLang="en-US" sz="1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800" dirty="0"/>
                  <a:t>=1)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2nd stage has 2 trivial multiplications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800" dirty="0"/>
                  <a:t>the last stage has no true multiplications (it has N=2 butterflies!)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for N=8 there are really only 5 multiplications instead of 8log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(8) =  24 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144" y="1174750"/>
                <a:ext cx="7772400" cy="4799013"/>
              </a:xfrm>
              <a:blipFill rotWithShape="0">
                <a:blip r:embed="rId2"/>
                <a:stretch>
                  <a:fillRect l="-784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926" y="2948462"/>
            <a:ext cx="5097699" cy="3669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89202">
            <a:off x="6024196" y="1865061"/>
            <a:ext cx="3113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This is mostly important for small N!</a:t>
            </a:r>
          </a:p>
        </p:txBody>
      </p:sp>
    </p:spTree>
    <p:extLst>
      <p:ext uri="{BB962C8B-B14F-4D97-AF65-F5344CB8AC3E}">
        <p14:creationId xmlns:p14="http://schemas.microsoft.com/office/powerpoint/2010/main" val="390070404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8724"/>
            <a:ext cx="7939088" cy="5389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 we have counted complex multiplications and additions</a:t>
            </a:r>
          </a:p>
          <a:p>
            <a:pPr marL="0" indent="0">
              <a:buNone/>
            </a:pPr>
            <a:r>
              <a:rPr lang="en-US" dirty="0"/>
              <a:t>Each complex add entails 2 real adds</a:t>
            </a:r>
          </a:p>
          <a:p>
            <a:pPr marL="0" indent="0">
              <a:buNone/>
            </a:pPr>
            <a:r>
              <a:rPr lang="en-US" dirty="0"/>
              <a:t>Each complex multiply is either:</a:t>
            </a:r>
          </a:p>
          <a:p>
            <a:r>
              <a:rPr lang="en-US" dirty="0"/>
              <a:t>4 real multiplies and 2 real adds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(a + i b) (c + i d) = (a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d) + i (a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 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c)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or 3 real multiplies and 5 real adds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	M1 = a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c    M2 = b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d   M3 = (</a:t>
            </a:r>
            <a:r>
              <a:rPr lang="en-US" dirty="0" err="1"/>
              <a:t>a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dirty="0" err="1"/>
              <a:t>b</a:t>
            </a:r>
            <a:r>
              <a:rPr lang="en-US" dirty="0"/>
              <a:t>)</a:t>
            </a:r>
            <a:r>
              <a:rPr lang="en-US" b="1" baseline="-10000" dirty="0">
                <a:solidFill>
                  <a:srgbClr val="0070C0"/>
                </a:solidFill>
              </a:rPr>
              <a:t>*</a:t>
            </a:r>
            <a:r>
              <a:rPr lang="en-US" dirty="0"/>
              <a:t>(</a:t>
            </a:r>
            <a:r>
              <a:rPr lang="en-US" dirty="0" err="1"/>
              <a:t>c</a:t>
            </a:r>
            <a:r>
              <a:rPr lang="en-US" dirty="0" err="1">
                <a:solidFill>
                  <a:srgbClr val="FF0000"/>
                </a:solidFill>
              </a:rPr>
              <a:t>+</a:t>
            </a:r>
            <a:r>
              <a:rPr lang="en-US" dirty="0" err="1"/>
              <a:t>d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/>
              <a:t> 	(a + i b) (c + i d) = (M1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M2) + i (M3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M2 </a:t>
            </a:r>
            <a:r>
              <a:rPr lang="en-US" dirty="0">
                <a:solidFill>
                  <a:srgbClr val="FF0000"/>
                </a:solidFill>
              </a:rPr>
              <a:t>–</a:t>
            </a:r>
            <a:r>
              <a:rPr lang="en-US" dirty="0"/>
              <a:t> M1)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So</a:t>
            </a:r>
            <a:r>
              <a:rPr lang="en-US" sz="1800" dirty="0"/>
              <a:t> 	</a:t>
            </a: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N log</a:t>
            </a:r>
            <a:r>
              <a:rPr lang="en-US" b="1" baseline="-25000" dirty="0"/>
              <a:t>2</a:t>
            </a:r>
            <a:r>
              <a:rPr lang="en-US" dirty="0"/>
              <a:t>(N) complex additions = 2N log</a:t>
            </a:r>
            <a:r>
              <a:rPr lang="en-US" b="1" baseline="-25000" dirty="0"/>
              <a:t>2</a:t>
            </a:r>
            <a:r>
              <a:rPr lang="en-US" dirty="0"/>
              <a:t>(N) real additions</a:t>
            </a:r>
          </a:p>
          <a:p>
            <a:pPr defTabSz="457200">
              <a:spcBef>
                <a:spcPts val="0"/>
              </a:spcBef>
              <a:tabLst>
                <a:tab pos="457200" algn="l"/>
              </a:tabLst>
            </a:pPr>
            <a:r>
              <a:rPr lang="en-US" b="1" dirty="0"/>
              <a:t>½</a:t>
            </a:r>
            <a:r>
              <a:rPr lang="en-US" dirty="0"/>
              <a:t> N log</a:t>
            </a:r>
            <a:r>
              <a:rPr lang="en-US" b="1" baseline="-25000" dirty="0"/>
              <a:t>2</a:t>
            </a:r>
            <a:r>
              <a:rPr lang="en-US" dirty="0"/>
              <a:t>(N) complex multiplications =</a:t>
            </a:r>
          </a:p>
          <a:p>
            <a:pPr lvl="1" defTabSz="457200"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2N log</a:t>
            </a:r>
            <a:r>
              <a:rPr lang="en-US" b="1" baseline="-25000" dirty="0"/>
              <a:t>2</a:t>
            </a:r>
            <a:r>
              <a:rPr lang="en-US" dirty="0"/>
              <a:t>(N) real multiplications </a:t>
            </a:r>
          </a:p>
          <a:p>
            <a:pPr marL="400050" lvl="1" indent="0" defTabSz="45720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and another N log</a:t>
            </a:r>
            <a:r>
              <a:rPr lang="en-US" b="1" baseline="-25000" dirty="0"/>
              <a:t>2</a:t>
            </a:r>
            <a:r>
              <a:rPr lang="en-US" dirty="0"/>
              <a:t>(N) real additions </a:t>
            </a:r>
          </a:p>
          <a:p>
            <a:pPr marL="400050" lvl="1" indent="0" defTabSz="457200"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dirty="0"/>
              <a:t>   or 		</a:t>
            </a:r>
          </a:p>
          <a:p>
            <a:pPr lvl="1" defTabSz="457200">
              <a:spcBef>
                <a:spcPts val="0"/>
              </a:spcBef>
              <a:tabLst>
                <a:tab pos="457200" algn="l"/>
              </a:tabLst>
            </a:pPr>
            <a:r>
              <a:rPr lang="en-US" dirty="0"/>
              <a:t>3/2 N log</a:t>
            </a:r>
            <a:r>
              <a:rPr lang="en-US" b="1" baseline="-25000" dirty="0"/>
              <a:t>2</a:t>
            </a:r>
            <a:r>
              <a:rPr lang="en-US" dirty="0"/>
              <a:t>(N) real multiplications</a:t>
            </a:r>
          </a:p>
          <a:p>
            <a:pPr marL="400050" lvl="1" indent="0" defTabSz="45720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>
                <a:solidFill>
                  <a:srgbClr val="0070C0"/>
                </a:solidFill>
              </a:rPr>
              <a:t>		</a:t>
            </a:r>
            <a:r>
              <a:rPr lang="en-US" dirty="0"/>
              <a:t>and another 5/2 N log</a:t>
            </a:r>
            <a:r>
              <a:rPr lang="en-US" b="1" baseline="-25000" dirty="0"/>
              <a:t>2</a:t>
            </a:r>
            <a:r>
              <a:rPr lang="en-US" dirty="0"/>
              <a:t>(N) real additions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862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E5054F15-5891-4448-8868-ED245B245482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Signal flow graphs</a:t>
            </a:r>
          </a:p>
        </p:txBody>
      </p:sp>
      <p:sp>
        <p:nvSpPr>
          <p:cNvPr id="57348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431800" y="1389063"/>
            <a:ext cx="8342313" cy="4813300"/>
          </a:xfrm>
          <a:noFill/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Shannon introduced </a:t>
            </a:r>
            <a:r>
              <a:rPr lang="en-US" altLang="en-US" sz="2000" i="1" dirty="0"/>
              <a:t>signal flow graphs </a:t>
            </a:r>
            <a:r>
              <a:rPr lang="en-US" altLang="en-US" sz="2000" dirty="0"/>
              <a:t>in which 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the points represent signals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the lines (and things on lines) represent signal processing functions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These graphs </a:t>
            </a:r>
            <a:r>
              <a:rPr lang="en-US" altLang="en-US" sz="2000" dirty="0"/>
              <a:t>capture both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algorithms    and</a:t>
            </a:r>
          </a:p>
          <a:p>
            <a:pPr defTabSz="457200">
              <a:spcBef>
                <a:spcPts val="0"/>
              </a:spcBef>
            </a:pPr>
            <a:r>
              <a:rPr lang="en-US" dirty="0"/>
              <a:t>data structures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 dirty="0"/>
              <a:t>In addition to their purely documentary function</a:t>
            </a:r>
          </a:p>
          <a:p>
            <a:pPr marL="419100" indent="-419100" defTabSz="4572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signal flow graphs are useful because of g</a:t>
            </a:r>
            <a:r>
              <a:rPr lang="en-US" altLang="en-US" sz="2000" dirty="0"/>
              <a:t>raphical mechanisms </a:t>
            </a:r>
          </a:p>
          <a:p>
            <a:pPr marL="419100" indent="-419100" defTabSz="4572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		</a:t>
            </a:r>
            <a:r>
              <a:rPr lang="en-US" altLang="en-US" sz="2000" dirty="0"/>
              <a:t>for simplifying graphs </a:t>
            </a:r>
          </a:p>
          <a:p>
            <a:pPr marL="419100" indent="-419100" defTabSz="457200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dirty="0"/>
              <a:t>				</a:t>
            </a:r>
            <a:r>
              <a:rPr lang="en-US" altLang="en-US" sz="2000" dirty="0"/>
              <a:t>lowering </a:t>
            </a:r>
            <a:r>
              <a:rPr lang="en-US" altLang="en-US" dirty="0"/>
              <a:t>computational power </a:t>
            </a:r>
            <a:r>
              <a:rPr lang="en-US" altLang="en-US" sz="2000" dirty="0"/>
              <a:t>or memory requirements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What’s going on?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4" y="1217613"/>
            <a:ext cx="7242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2299098-1DF7-40CD-832F-545C5C9F87C3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96066" y="981075"/>
            <a:ext cx="644641" cy="532130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6279734"/>
            <a:ext cx="558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Our time domain signal is not arranged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0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x</a:t>
            </a:r>
            <a:r>
              <a:rPr lang="en-US" sz="1600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, … !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962324" y="3441670"/>
            <a:ext cx="558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  <a:latin typeface="+mn-lt"/>
              </a:rPr>
              <a:t>The order of the input values is very strange!</a:t>
            </a:r>
          </a:p>
        </p:txBody>
      </p:sp>
    </p:spTree>
    <p:extLst>
      <p:ext uri="{BB962C8B-B14F-4D97-AF65-F5344CB8AC3E}">
        <p14:creationId xmlns:p14="http://schemas.microsoft.com/office/powerpoint/2010/main" val="1452338360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Bit reversal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22300" y="1384523"/>
            <a:ext cx="7772400" cy="452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dirty="0"/>
              <a:t>Let’s see if we can figure it out!         Here for </a:t>
            </a:r>
            <a:r>
              <a:rPr lang="en-US" altLang="en-US" sz="2000" b="1" dirty="0"/>
              <a:t>N=16</a:t>
            </a:r>
            <a:r>
              <a:rPr lang="en-US" altLang="en-US" sz="2000" dirty="0"/>
              <a:t> IN-PLACE!</a:t>
            </a: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000" dirty="0">
              <a:solidFill>
                <a:schemeClr val="accent2"/>
              </a:solidFill>
            </a:endParaRPr>
          </a:p>
        </p:txBody>
      </p:sp>
      <p:pic>
        <p:nvPicPr>
          <p:cNvPr id="65540" name="Picture 1028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36960"/>
            <a:ext cx="84693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061" y="3974878"/>
            <a:ext cx="8444139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0" dirty="0">
                <a:latin typeface="+mn-lt"/>
              </a:rPr>
              <a:t>1</a:t>
            </a:r>
            <a:r>
              <a:rPr lang="en-US" altLang="en-US" sz="2000" b="0" baseline="30000" dirty="0">
                <a:latin typeface="+mn-lt"/>
              </a:rPr>
              <a:t>st</a:t>
            </a:r>
            <a:r>
              <a:rPr lang="en-US" altLang="en-US" sz="2000" b="0" dirty="0">
                <a:latin typeface="+mn-lt"/>
              </a:rPr>
              <a:t> transition is cyclic left shift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2</a:t>
            </a:r>
            <a:r>
              <a:rPr lang="en-US" altLang="en-US" sz="2000" b="0" baseline="30000" dirty="0">
                <a:latin typeface="+mn-lt"/>
              </a:rPr>
              <a:t>nd</a:t>
            </a:r>
            <a:r>
              <a:rPr lang="en-US" altLang="en-US" sz="2000" b="0" dirty="0">
                <a:latin typeface="+mn-lt"/>
              </a:rPr>
              <a:t> transition freezes the LSB and cyclic left shifts the rest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3</a:t>
            </a:r>
            <a:r>
              <a:rPr lang="en-US" altLang="en-US" sz="2000" b="0" baseline="30000" dirty="0">
                <a:latin typeface="+mn-lt"/>
              </a:rPr>
              <a:t>rd</a:t>
            </a:r>
            <a:r>
              <a:rPr lang="en-US" altLang="en-US" sz="2000" b="0" dirty="0">
                <a:latin typeface="+mn-lt"/>
              </a:rPr>
              <a:t> transition freezes the 2 LSBs and cyclic left shifts (swaps) the rest</a:t>
            </a:r>
          </a:p>
          <a:p>
            <a:pPr eaLnBrk="1" hangingPunct="1"/>
            <a:r>
              <a:rPr lang="en-US" altLang="en-US" sz="2000" b="0" dirty="0">
                <a:latin typeface="+mn-lt"/>
              </a:rPr>
              <a:t>Altogether we find </a:t>
            </a:r>
            <a:r>
              <a:rPr lang="en-US" altLang="en-US" sz="2000" dirty="0" err="1">
                <a:latin typeface="+mn-lt"/>
              </a:rPr>
              <a:t>abcd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</a:rPr>
              <a:t>bcda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</a:rPr>
              <a:t>cdba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 </a:t>
            </a:r>
            <a:r>
              <a:rPr lang="en-US" altLang="en-US" sz="2000" dirty="0" err="1">
                <a:latin typeface="+mn-lt"/>
                <a:sym typeface="Symbol" panose="05050102010706020507" pitchFamily="18" charset="2"/>
              </a:rPr>
              <a:t>d</a:t>
            </a:r>
            <a:r>
              <a:rPr lang="en-US" altLang="en-US" sz="2000" dirty="0" err="1">
                <a:latin typeface="+mn-lt"/>
              </a:rPr>
              <a:t>cba</a:t>
            </a:r>
            <a:endParaRPr lang="en-US" altLang="en-US" sz="2000" dirty="0">
              <a:latin typeface="+mn-lt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+mn-lt"/>
              </a:rPr>
              <a:t>The bits of the index have been reversed !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+mn-lt"/>
              </a:rPr>
              <a:t>This is called </a:t>
            </a:r>
            <a:r>
              <a:rPr lang="en-US" altLang="en-US" sz="2000" b="0" i="1" dirty="0">
                <a:latin typeface="+mn-lt"/>
              </a:rPr>
              <a:t>bit-reversal</a:t>
            </a:r>
          </a:p>
          <a:p>
            <a:pPr lvl="1" eaLnBrk="1" hangingPunct="1"/>
            <a:r>
              <a:rPr lang="en-US" altLang="en-US" sz="2000" b="0" dirty="0">
                <a:latin typeface="+mn-lt"/>
              </a:rPr>
              <a:t>and DSP processors have a special addressing mode for it</a:t>
            </a:r>
            <a:endParaRPr lang="en-US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54EAFA84-71DB-47D1-9048-11BBAB7C9F9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36881" y="2253337"/>
            <a:ext cx="290509" cy="479127"/>
            <a:chOff x="8480425" y="2416627"/>
            <a:chExt cx="290509" cy="479127"/>
          </a:xfrm>
        </p:grpSpPr>
        <p:sp>
          <p:nvSpPr>
            <p:cNvPr id="2" name="Arc 1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8436089" y="2732005"/>
            <a:ext cx="290509" cy="479127"/>
            <a:chOff x="8480425" y="2416627"/>
            <a:chExt cx="290509" cy="479127"/>
          </a:xfrm>
        </p:grpSpPr>
        <p:sp>
          <p:nvSpPr>
            <p:cNvPr id="14" name="Arc 13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rc 14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8443231" y="3210214"/>
            <a:ext cx="290509" cy="479127"/>
            <a:chOff x="8480425" y="2416627"/>
            <a:chExt cx="290509" cy="479127"/>
          </a:xfrm>
        </p:grpSpPr>
        <p:sp>
          <p:nvSpPr>
            <p:cNvPr id="18" name="Arc 17"/>
            <p:cNvSpPr/>
            <p:nvPr/>
          </p:nvSpPr>
          <p:spPr bwMode="auto">
            <a:xfrm>
              <a:off x="8480426" y="241662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rc 18"/>
            <p:cNvSpPr/>
            <p:nvPr/>
          </p:nvSpPr>
          <p:spPr bwMode="auto">
            <a:xfrm flipV="1">
              <a:off x="8480425" y="2427207"/>
              <a:ext cx="290508" cy="457508"/>
            </a:xfrm>
            <a:prstGeom prst="arc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8556626" y="2884868"/>
              <a:ext cx="68262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DIT N=8 with bit reversal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04950"/>
            <a:ext cx="8856663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6429F4E0-253D-4AC4-855A-B8F12F71F0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matrix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FFT can be understood as a </a:t>
            </a:r>
            <a:r>
              <a:rPr lang="en-US" i="1" dirty="0"/>
              <a:t>matrix decomposition</a:t>
            </a:r>
          </a:p>
          <a:p>
            <a:pPr marL="0" indent="0">
              <a:buNone/>
            </a:pPr>
            <a:r>
              <a:rPr lang="en-US" dirty="0"/>
              <a:t>	that reduces the number of operations to multiply by it</a:t>
            </a:r>
          </a:p>
          <a:p>
            <a:pPr marL="0" indent="0">
              <a:buNone/>
            </a:pPr>
            <a:r>
              <a:rPr lang="en-US" dirty="0"/>
              <a:t>For example, when N=4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right matrix is a permutation matrix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which carries out the bit reversal</a:t>
            </a:r>
          </a:p>
          <a:p>
            <a:pPr marL="0" indent="0">
              <a:buNone/>
            </a:pPr>
            <a:r>
              <a:rPr lang="en-US" dirty="0"/>
              <a:t>The middle matrix comprises the butterflies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(note the block matrix form)</a:t>
            </a:r>
          </a:p>
          <a:p>
            <a:pPr marL="0" indent="0">
              <a:buNone/>
            </a:pPr>
            <a:r>
              <a:rPr lang="en-US" dirty="0"/>
              <a:t>The left matrix is the twiddle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85775" y="2581275"/>
            <a:ext cx="8268623" cy="1257300"/>
            <a:chOff x="857250" y="2286000"/>
            <a:chExt cx="8268623" cy="1257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0" y="2286000"/>
              <a:ext cx="2743200" cy="1257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925" y="2338387"/>
              <a:ext cx="5534948" cy="1195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0497253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165100"/>
            <a:ext cx="6929438" cy="1143000"/>
          </a:xfrm>
        </p:spPr>
        <p:txBody>
          <a:bodyPr/>
          <a:lstStyle/>
          <a:p>
            <a:r>
              <a:rPr lang="en-US" dirty="0"/>
              <a:t>What about the DIF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365836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other radix-2 FFT algorithm could be called Partition in Time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is always called </a:t>
            </a:r>
            <a:r>
              <a:rPr lang="en-US" b="1" dirty="0"/>
              <a:t>D</a:t>
            </a:r>
            <a:r>
              <a:rPr lang="en-US" dirty="0"/>
              <a:t>ecimation </a:t>
            </a:r>
            <a:r>
              <a:rPr lang="en-US" b="1" dirty="0"/>
              <a:t>I</a:t>
            </a:r>
            <a:r>
              <a:rPr lang="en-US" dirty="0"/>
              <a:t>n </a:t>
            </a:r>
            <a:r>
              <a:rPr lang="en-US" b="1" dirty="0"/>
              <a:t>F</a:t>
            </a:r>
            <a:r>
              <a:rPr lang="en-US" dirty="0"/>
              <a:t>requency</a:t>
            </a:r>
          </a:p>
          <a:p>
            <a:pPr marL="0" indent="0" defTabSz="457200">
              <a:buNone/>
            </a:pPr>
            <a:r>
              <a:rPr lang="en-US" dirty="0"/>
              <a:t>To derive it algebraically we need to return to the DFT formula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partition the sum into high and low halves</a:t>
            </a:r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We then exploit that DIF to relate </a:t>
            </a:r>
            <a:r>
              <a:rPr lang="en-US" dirty="0" err="1"/>
              <a:t>X</a:t>
            </a:r>
            <a:r>
              <a:rPr lang="en-US" b="1" baseline="-25000" dirty="0" err="1"/>
              <a:t>k</a:t>
            </a:r>
            <a:r>
              <a:rPr lang="en-US" dirty="0"/>
              <a:t> (even k) with X</a:t>
            </a:r>
            <a:r>
              <a:rPr lang="en-US" b="1" baseline="-25000" dirty="0"/>
              <a:t>k+1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resulting in butterflies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But instead of working hard we’ll use a trick!</a:t>
            </a:r>
          </a:p>
          <a:p>
            <a:pPr marL="0" indent="0" defTabSz="457200">
              <a:buNone/>
            </a:pPr>
            <a:r>
              <a:rPr lang="en-US" dirty="0"/>
              <a:t>Performing the transposition theorem on the N=8 DIT</a:t>
            </a:r>
            <a:r>
              <a:rPr lang="en-US" sz="1400" dirty="0"/>
              <a:t> </a:t>
            </a:r>
            <a:r>
              <a:rPr lang="en-US" sz="1600" dirty="0">
                <a:solidFill>
                  <a:srgbClr val="7030A0"/>
                </a:solidFill>
              </a:rPr>
              <a:t>(and a mirror reflection)</a:t>
            </a:r>
            <a:endParaRPr lang="en-US" sz="2400" dirty="0">
              <a:solidFill>
                <a:srgbClr val="7030A0"/>
              </a:solidFill>
            </a:endParaRP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gives us the n=8 DIF!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609850"/>
            <a:ext cx="5800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8483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DIF N=8</a:t>
            </a:r>
          </a:p>
        </p:txBody>
      </p:sp>
      <p:pic>
        <p:nvPicPr>
          <p:cNvPr id="716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419225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541963"/>
            <a:ext cx="2676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7"/>
          <p:cNvSpPr txBox="1">
            <a:spLocks noChangeArrowheads="1"/>
          </p:cNvSpPr>
          <p:nvPr/>
        </p:nvSpPr>
        <p:spPr bwMode="auto">
          <a:xfrm>
            <a:off x="4429125" y="6059488"/>
            <a:ext cx="1500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DIF butterfly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0A4536D5-FC24-4A9B-AE53-3B076F8D109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85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20076" cy="5083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many other Fast Fourier Transform algorithms!</a:t>
            </a:r>
          </a:p>
          <a:p>
            <a:pPr marL="0" indent="0">
              <a:buNone/>
            </a:pPr>
            <a:r>
              <a:rPr lang="en-US" dirty="0"/>
              <a:t>What if we need to update the DFT every sample?</a:t>
            </a:r>
          </a:p>
          <a:p>
            <a:pPr marL="0" indent="0">
              <a:buNone/>
            </a:pPr>
            <a:r>
              <a:rPr lang="en-US" dirty="0"/>
              <a:t>In other words, [x</a:t>
            </a:r>
            <a:r>
              <a:rPr lang="en-US" baseline="-25000" dirty="0"/>
              <a:t>0, </a:t>
            </a:r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x</a:t>
            </a:r>
            <a:r>
              <a:rPr lang="en-US" baseline="-25000" dirty="0"/>
              <a:t>2,</a:t>
            </a:r>
            <a:r>
              <a:rPr lang="en-US" dirty="0"/>
              <a:t> … x</a:t>
            </a:r>
            <a:r>
              <a:rPr lang="en-US" baseline="-25000" dirty="0"/>
              <a:t>N-1</a:t>
            </a:r>
            <a:r>
              <a:rPr lang="en-US" dirty="0"/>
              <a:t>], [x</a:t>
            </a:r>
            <a:r>
              <a:rPr lang="en-US" baseline="-25000" dirty="0"/>
              <a:t>1, </a:t>
            </a:r>
            <a:r>
              <a:rPr lang="en-US" dirty="0"/>
              <a:t>x</a:t>
            </a:r>
            <a:r>
              <a:rPr lang="en-US" baseline="-25000" dirty="0"/>
              <a:t>2,</a:t>
            </a:r>
            <a:r>
              <a:rPr lang="en-US" dirty="0"/>
              <a:t> x</a:t>
            </a:r>
            <a:r>
              <a:rPr lang="en-US" baseline="-25000" dirty="0"/>
              <a:t>3,</a:t>
            </a:r>
            <a:r>
              <a:rPr lang="en-US" dirty="0"/>
              <a:t> …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], [x</a:t>
            </a:r>
            <a:r>
              <a:rPr lang="en-US" baseline="-25000" dirty="0"/>
              <a:t>2, </a:t>
            </a:r>
            <a:r>
              <a:rPr lang="en-US" dirty="0"/>
              <a:t>x</a:t>
            </a:r>
            <a:r>
              <a:rPr lang="en-US" baseline="-25000" dirty="0"/>
              <a:t>3,</a:t>
            </a:r>
            <a:r>
              <a:rPr lang="en-US" dirty="0"/>
              <a:t> x</a:t>
            </a:r>
            <a:r>
              <a:rPr lang="en-US" baseline="-25000" dirty="0"/>
              <a:t>4,</a:t>
            </a:r>
            <a:r>
              <a:rPr lang="en-US" dirty="0"/>
              <a:t> … x</a:t>
            </a:r>
            <a:r>
              <a:rPr lang="en-US" baseline="-25000" dirty="0"/>
              <a:t>N+1</a:t>
            </a:r>
            <a:r>
              <a:rPr lang="en-US" dirty="0"/>
              <a:t>], … </a:t>
            </a:r>
          </a:p>
          <a:p>
            <a:pPr marL="0" indent="0">
              <a:buNone/>
            </a:pPr>
            <a:r>
              <a:rPr lang="en-US" dirty="0"/>
              <a:t>You might already know the trick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on how to update a simple moving average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1</a:t>
            </a:r>
            <a:r>
              <a:rPr lang="en-US" dirty="0"/>
              <a:t> = x</a:t>
            </a:r>
            <a:r>
              <a:rPr lang="en-US" baseline="-25000" dirty="0"/>
              <a:t>0 </a:t>
            </a:r>
            <a:r>
              <a:rPr lang="en-US" dirty="0"/>
              <a:t>+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 + … + x</a:t>
            </a:r>
            <a:r>
              <a:rPr lang="en-US" baseline="-25000" dirty="0"/>
              <a:t>N-1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2</a:t>
            </a:r>
            <a:r>
              <a:rPr lang="en-US" dirty="0"/>
              <a:t> = x</a:t>
            </a:r>
            <a:r>
              <a:rPr lang="en-US" baseline="-25000" dirty="0"/>
              <a:t>1 </a:t>
            </a:r>
            <a:r>
              <a:rPr lang="en-US" dirty="0"/>
              <a:t>+ x</a:t>
            </a:r>
            <a:r>
              <a:rPr lang="en-US" baseline="-25000" dirty="0"/>
              <a:t>2</a:t>
            </a:r>
            <a:r>
              <a:rPr lang="en-US" dirty="0"/>
              <a:t> + x</a:t>
            </a:r>
            <a:r>
              <a:rPr lang="en-US" baseline="-25000" dirty="0"/>
              <a:t>3</a:t>
            </a:r>
            <a:r>
              <a:rPr lang="en-US" dirty="0"/>
              <a:t> + … +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	</a:t>
            </a:r>
            <a:r>
              <a:rPr lang="en-US" dirty="0"/>
              <a:t>= A</a:t>
            </a:r>
            <a:r>
              <a:rPr lang="en-US" b="1" baseline="-25000" dirty="0"/>
              <a:t>1 </a:t>
            </a:r>
            <a:r>
              <a:rPr lang="en-US" dirty="0"/>
              <a:t>– x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="1" baseline="-25000" dirty="0"/>
              <a:t>3</a:t>
            </a:r>
            <a:r>
              <a:rPr lang="en-US" dirty="0"/>
              <a:t> = x</a:t>
            </a:r>
            <a:r>
              <a:rPr lang="en-US" baseline="-25000" dirty="0"/>
              <a:t>2 </a:t>
            </a:r>
            <a:r>
              <a:rPr lang="en-US" dirty="0"/>
              <a:t>+ x</a:t>
            </a:r>
            <a:r>
              <a:rPr lang="en-US" baseline="-25000" dirty="0"/>
              <a:t>3</a:t>
            </a:r>
            <a:r>
              <a:rPr lang="en-US" dirty="0"/>
              <a:t> + x</a:t>
            </a:r>
            <a:r>
              <a:rPr lang="en-US" baseline="-25000" dirty="0"/>
              <a:t>4</a:t>
            </a:r>
            <a:r>
              <a:rPr lang="en-US" dirty="0"/>
              <a:t> + … + x</a:t>
            </a:r>
            <a:r>
              <a:rPr lang="en-US" baseline="-25000" dirty="0"/>
              <a:t>N+1	</a:t>
            </a:r>
            <a:r>
              <a:rPr lang="en-US" dirty="0"/>
              <a:t>= A</a:t>
            </a:r>
            <a:r>
              <a:rPr lang="en-US" b="1" baseline="-25000" dirty="0"/>
              <a:t>2 </a:t>
            </a:r>
            <a:r>
              <a:rPr lang="en-US" dirty="0"/>
              <a:t>–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N+1</a:t>
            </a:r>
          </a:p>
          <a:p>
            <a:pPr marL="0" indent="0" defTabSz="457200">
              <a:buNone/>
            </a:pPr>
            <a:r>
              <a:rPr lang="en-US" dirty="0"/>
              <a:t>This is implemented by maintaining a FIFO of length 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adding the new input and subtracting the one to be discarded</a:t>
            </a:r>
          </a:p>
          <a:p>
            <a:pPr marL="0" indent="0" defTabSz="457200">
              <a:buNone/>
            </a:pPr>
            <a:r>
              <a:rPr lang="en-US" sz="1800" dirty="0">
                <a:solidFill>
                  <a:srgbClr val="7030A0"/>
                </a:solidFill>
              </a:rPr>
              <a:t>A similar trick works for weighted MA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	if the weights form a geometric progression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0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N-1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1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x</a:t>
            </a:r>
            <a:r>
              <a:rPr lang="en-US" sz="1800" baseline="-25000" dirty="0" err="1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 	   </a:t>
            </a:r>
            <a:r>
              <a:rPr lang="en-US" sz="1800" dirty="0">
                <a:solidFill>
                  <a:srgbClr val="7030A0"/>
                </a:solidFill>
              </a:rPr>
              <a:t>= (A</a:t>
            </a:r>
            <a:r>
              <a:rPr lang="en-US" sz="1800" b="1" baseline="-25000" dirty="0">
                <a:solidFill>
                  <a:srgbClr val="7030A0"/>
                </a:solidFill>
              </a:rPr>
              <a:t>1 </a:t>
            </a:r>
            <a:r>
              <a:rPr lang="en-US" sz="1800" dirty="0">
                <a:solidFill>
                  <a:srgbClr val="7030A0"/>
                </a:solidFill>
              </a:rPr>
              <a:t>– x</a:t>
            </a:r>
            <a:r>
              <a:rPr lang="en-US" sz="1800" baseline="-25000" dirty="0">
                <a:solidFill>
                  <a:srgbClr val="7030A0"/>
                </a:solidFill>
              </a:rPr>
              <a:t>0</a:t>
            </a:r>
            <a:r>
              <a:rPr lang="en-US" sz="1800" dirty="0">
                <a:solidFill>
                  <a:srgbClr val="7030A0"/>
                </a:solidFill>
              </a:rPr>
              <a:t>)/q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x</a:t>
            </a:r>
            <a:r>
              <a:rPr lang="en-US" sz="1800" baseline="-25000" dirty="0" err="1">
                <a:solidFill>
                  <a:srgbClr val="7030A0"/>
                </a:solidFill>
              </a:rPr>
              <a:t>N</a:t>
            </a:r>
            <a:r>
              <a:rPr lang="en-US" sz="1800" baseline="-25000" dirty="0">
                <a:solidFill>
                  <a:srgbClr val="7030A0"/>
                </a:solidFill>
              </a:rPr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7030A0"/>
                </a:solidFill>
              </a:rPr>
              <a:t>A</a:t>
            </a:r>
            <a:r>
              <a:rPr lang="en-US" sz="1800" b="1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= x</a:t>
            </a:r>
            <a:r>
              <a:rPr lang="en-US" sz="1800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+ q x</a:t>
            </a:r>
            <a:r>
              <a:rPr lang="en-US" sz="1800" baseline="-25000" dirty="0">
                <a:solidFill>
                  <a:srgbClr val="7030A0"/>
                </a:solidFill>
              </a:rPr>
              <a:t>3</a:t>
            </a:r>
            <a:r>
              <a:rPr lang="en-US" sz="1800" dirty="0">
                <a:solidFill>
                  <a:srgbClr val="7030A0"/>
                </a:solidFill>
              </a:rPr>
              <a:t> + q</a:t>
            </a:r>
            <a:r>
              <a:rPr lang="en-US" sz="1800" baseline="30000" dirty="0">
                <a:solidFill>
                  <a:srgbClr val="7030A0"/>
                </a:solidFill>
              </a:rPr>
              <a:t>2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4</a:t>
            </a:r>
            <a:r>
              <a:rPr lang="en-US" sz="1800" dirty="0">
                <a:solidFill>
                  <a:srgbClr val="7030A0"/>
                </a:solidFill>
              </a:rPr>
              <a:t> + …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N+1  </a:t>
            </a:r>
            <a:r>
              <a:rPr lang="en-US" sz="1400" baseline="-25000" dirty="0">
                <a:solidFill>
                  <a:srgbClr val="7030A0"/>
                </a:solidFill>
              </a:rPr>
              <a:t>  </a:t>
            </a:r>
            <a:r>
              <a:rPr lang="en-US" sz="1800" dirty="0">
                <a:solidFill>
                  <a:srgbClr val="7030A0"/>
                </a:solidFill>
              </a:rPr>
              <a:t>= (A</a:t>
            </a:r>
            <a:r>
              <a:rPr lang="en-US" sz="1800" b="1" baseline="-25000" dirty="0">
                <a:solidFill>
                  <a:srgbClr val="7030A0"/>
                </a:solidFill>
              </a:rPr>
              <a:t>2 </a:t>
            </a:r>
            <a:r>
              <a:rPr lang="en-US" sz="1800" dirty="0">
                <a:solidFill>
                  <a:srgbClr val="7030A0"/>
                </a:solidFill>
              </a:rPr>
              <a:t>– x</a:t>
            </a:r>
            <a:r>
              <a:rPr lang="en-US" sz="1800" baseline="-25000" dirty="0">
                <a:solidFill>
                  <a:srgbClr val="7030A0"/>
                </a:solidFill>
              </a:rPr>
              <a:t>1</a:t>
            </a:r>
            <a:r>
              <a:rPr lang="en-US" sz="1800" dirty="0">
                <a:solidFill>
                  <a:srgbClr val="7030A0"/>
                </a:solidFill>
              </a:rPr>
              <a:t>)/q + q</a:t>
            </a:r>
            <a:r>
              <a:rPr lang="en-US" sz="1800" baseline="30000" dirty="0">
                <a:solidFill>
                  <a:srgbClr val="7030A0"/>
                </a:solidFill>
              </a:rPr>
              <a:t>N-1</a:t>
            </a:r>
            <a:r>
              <a:rPr lang="en-US" sz="1800" dirty="0">
                <a:solidFill>
                  <a:srgbClr val="7030A0"/>
                </a:solidFill>
              </a:rPr>
              <a:t> x</a:t>
            </a:r>
            <a:r>
              <a:rPr lang="en-US" sz="1800" baseline="-25000" dirty="0">
                <a:solidFill>
                  <a:srgbClr val="7030A0"/>
                </a:solidFill>
              </a:rPr>
              <a:t>N+1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568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19" y="5005740"/>
            <a:ext cx="5153025" cy="600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FIFO FFT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43189"/>
                <a:ext cx="8191500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DFT is just such a weighted moving average, with q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	but when moving from time to time we shouldn’t </a:t>
                </a:r>
                <a:r>
                  <a:rPr lang="en-US" i="1" dirty="0"/>
                  <a:t>reset the clock</a:t>
                </a:r>
                <a:r>
                  <a:rPr lang="en-US" dirty="0"/>
                  <a:t>!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So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and hence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/>
                  <a:t>requiring only 2 complex additions and one multiplication per k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or altogether N multiplications and 2N additions!</a:t>
                </a:r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43189"/>
                <a:ext cx="8191500" cy="4799013"/>
              </a:xfrm>
              <a:blipFill rotWithShape="0">
                <a:blip r:embed="rId3"/>
                <a:stretch>
                  <a:fillRect l="-819" t="-254" b="-8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1" y="2193221"/>
            <a:ext cx="5730449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5602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Goertzel’s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466850"/>
                <a:ext cx="8124825" cy="46402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Sometimes we are only interested in 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dirty="0"/>
                  <a:t>	the </a:t>
                </a:r>
                <a:r>
                  <a:rPr lang="en-US" i="1" dirty="0"/>
                  <a:t>energy</a:t>
                </a:r>
                <a:r>
                  <a:rPr lang="en-US" dirty="0"/>
                  <a:t> |X</a:t>
                </a:r>
                <a:r>
                  <a:rPr lang="en-US" b="1" baseline="-25000" dirty="0"/>
                  <a:t>k</a:t>
                </a:r>
                <a:r>
                  <a:rPr lang="en-US" dirty="0"/>
                  <a:t>|</a:t>
                </a:r>
                <a:r>
                  <a:rPr lang="en-US" b="1" baseline="30000" dirty="0"/>
                  <a:t>2</a:t>
                </a:r>
                <a:r>
                  <a:rPr lang="en-US" dirty="0"/>
                  <a:t> of a few of the frequencies k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and computing all N spectral values would be wasteful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example, when looking for energy at a few discrete frequencies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as in a DTMF detector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For such cases there is an algorithm due to </a:t>
                </a:r>
                <a:r>
                  <a:rPr lang="en-US" dirty="0" err="1"/>
                  <a:t>Goertzel</a:t>
                </a:r>
                <a:r>
                  <a:rPr lang="en-US" dirty="0"/>
                  <a:t> </a:t>
                </a:r>
                <a:r>
                  <a:rPr lang="en-US" sz="1800" dirty="0"/>
                  <a:t>(Herzl in Russian)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1800" dirty="0"/>
                  <a:t>	</a:t>
                </a:r>
                <a:r>
                  <a:rPr lang="en-US" dirty="0"/>
                  <a:t>which is less expensive that running many bandpass filters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The idea is to compute only the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k</a:t>
                </a:r>
                <a:r>
                  <a:rPr lang="en-US" dirty="0"/>
                  <a:t> needed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by using Horner’s rule for evaluating polynomials </a:t>
                </a:r>
                <a:r>
                  <a:rPr lang="en-US" sz="1800" dirty="0"/>
                  <a:t>(simplify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</m:oMath>
                </a14:m>
                <a:r>
                  <a:rPr lang="en-US" sz="1800" dirty="0"/>
                  <a:t> to W)</a:t>
                </a: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This can be further simplified to get a noncomplex recursion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466850"/>
                <a:ext cx="8124825" cy="4640263"/>
              </a:xfrm>
              <a:blipFill rotWithShape="0">
                <a:blip r:embed="rId2"/>
                <a:stretch>
                  <a:fillRect l="-750" t="-657" b="-7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253" y="4576336"/>
            <a:ext cx="5619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3109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89460" cy="51745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make the recursion look like a convolution we use V = W</a:t>
            </a:r>
            <a:r>
              <a:rPr lang="en-US" b="1" baseline="30000" dirty="0"/>
              <a:t>-1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Changing the overall phase doesn’t change the power spectrum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which using Horner’s rule is coded like this :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Since all the </a:t>
            </a:r>
            <a:r>
              <a:rPr lang="en-US" dirty="0" err="1"/>
              <a:t>x</a:t>
            </a:r>
            <a:r>
              <a:rPr lang="en-US" b="1" baseline="-25000" dirty="0" err="1"/>
              <a:t>n</a:t>
            </a:r>
            <a:r>
              <a:rPr lang="en-US" dirty="0"/>
              <a:t> are real, at each step </a:t>
            </a:r>
            <a:r>
              <a:rPr lang="en-US" dirty="0" err="1"/>
              <a:t>P</a:t>
            </a:r>
            <a:r>
              <a:rPr lang="en-US" b="1" baseline="-25000" dirty="0" err="1"/>
              <a:t>n</a:t>
            </a:r>
            <a:r>
              <a:rPr lang="en-US" dirty="0"/>
              <a:t> – P</a:t>
            </a:r>
            <a:r>
              <a:rPr lang="en-US" b="1" baseline="-25000" dirty="0"/>
              <a:t>n-1</a:t>
            </a:r>
            <a:r>
              <a:rPr lang="en-US" dirty="0"/>
              <a:t>V is real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So we implicitly define a new real sequence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dirty="0"/>
              <a:t> by </a:t>
            </a:r>
            <a:r>
              <a:rPr lang="en-US" dirty="0" err="1"/>
              <a:t>P</a:t>
            </a:r>
            <a:r>
              <a:rPr lang="en-US" b="1" baseline="-25000" dirty="0" err="1"/>
              <a:t>n</a:t>
            </a:r>
            <a:r>
              <a:rPr lang="en-US" dirty="0"/>
              <a:t> = </a:t>
            </a:r>
            <a:r>
              <a:rPr lang="en-US" dirty="0" err="1"/>
              <a:t>Q</a:t>
            </a:r>
            <a:r>
              <a:rPr lang="en-US" b="1" baseline="-25000" dirty="0" err="1"/>
              <a:t>n</a:t>
            </a:r>
            <a:r>
              <a:rPr lang="en-US" b="1" baseline="-25000" dirty="0"/>
              <a:t> </a:t>
            </a:r>
            <a:r>
              <a:rPr lang="en-US" dirty="0"/>
              <a:t>- Q</a:t>
            </a:r>
            <a:r>
              <a:rPr lang="en-US" b="1" baseline="-25000" dirty="0"/>
              <a:t>n-1</a:t>
            </a:r>
            <a:r>
              <a:rPr lang="en-US" dirty="0"/>
              <a:t>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682797"/>
            <a:ext cx="7029450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27" y="2851575"/>
            <a:ext cx="535305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879457"/>
            <a:ext cx="3342635" cy="14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49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85376870-5206-4816-957F-1547FD6741E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889000"/>
          </a:xfrm>
        </p:spPr>
        <p:txBody>
          <a:bodyPr/>
          <a:lstStyle/>
          <a:p>
            <a:pPr marL="685800" indent="-685800">
              <a:defRPr/>
            </a:pPr>
            <a:r>
              <a:rPr lang="en-US" dirty="0"/>
              <a:t>The simplest graph</a:t>
            </a:r>
          </a:p>
        </p:txBody>
      </p:sp>
      <p:sp>
        <p:nvSpPr>
          <p:cNvPr id="56337" name="Text Box 73"/>
          <p:cNvSpPr>
            <a:spLocks noGrp="1" noChangeArrowheads="1"/>
          </p:cNvSpPr>
          <p:nvPr>
            <p:ph type="body" idx="1"/>
          </p:nvPr>
        </p:nvSpPr>
        <p:spPr>
          <a:xfrm>
            <a:off x="558800" y="1192213"/>
            <a:ext cx="8236284" cy="4775450"/>
          </a:xfrm>
          <a:noFill/>
        </p:spPr>
        <p:txBody>
          <a:bodyPr/>
          <a:lstStyle/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dirty="0"/>
              <a:t>The simplest signal flow graph has 1 point and represents a signal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When we write a letter next to a point </a:t>
            </a:r>
            <a:r>
              <a:rPr lang="en-US" altLang="en-US" sz="1600" dirty="0"/>
              <a:t>(below, left, right, above)</a:t>
            </a:r>
            <a:endParaRPr lang="en-US" altLang="en-US" dirty="0"/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	it represents the name of the signal (here:  x !)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000" dirty="0"/>
              <a:t>When interpreting signal flow graphs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/>
              <a:t>	it is often useful to ask – what is the value of the signals at time n ?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So we sometime draw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But don’t be confused!</a:t>
            </a:r>
          </a:p>
          <a:p>
            <a:pPr marL="419100" indent="-419100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dirty="0"/>
              <a:t>The point represents the signal </a:t>
            </a:r>
            <a:r>
              <a:rPr lang="en-US" altLang="en-US" sz="2400" dirty="0" err="1"/>
              <a:t>x</a:t>
            </a:r>
            <a:r>
              <a:rPr lang="en-US" altLang="en-US" b="1" baseline="-25000" dirty="0" err="1"/>
              <a:t>n</a:t>
            </a:r>
            <a:r>
              <a:rPr lang="en-US" altLang="en-US" b="1" baseline="-25000" dirty="0"/>
              <a:t>   </a:t>
            </a:r>
            <a:r>
              <a:rPr lang="en-US" altLang="en-US" dirty="0"/>
              <a:t>Ɐ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n= -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</a:t>
            </a:r>
          </a:p>
          <a:p>
            <a:pPr marL="419100" indent="-419100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not a particular value</a:t>
            </a: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60260" y="1693217"/>
            <a:ext cx="493295" cy="457200"/>
            <a:chOff x="3760260" y="1825569"/>
            <a:chExt cx="493295" cy="457200"/>
          </a:xfrm>
        </p:grpSpPr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3760260" y="1825569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109844" y="2018073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54150" y="3828207"/>
            <a:ext cx="506110" cy="461665"/>
            <a:chOff x="3254150" y="4396315"/>
            <a:chExt cx="506110" cy="461665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3254150" y="4396315"/>
              <a:ext cx="506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4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en-US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54123" y="4396315"/>
              <a:ext cx="143711" cy="13490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017593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Goertzel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89460" cy="51745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a little algebra we find the following recursion: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 desired energy is given by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where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6170"/>
            <a:ext cx="6179024" cy="266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2" y="5102765"/>
            <a:ext cx="6099717" cy="770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12" y="5873393"/>
            <a:ext cx="3736146" cy="5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8836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Goertzel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8549"/>
            <a:ext cx="8335370" cy="4578564"/>
          </a:xfrm>
        </p:spPr>
        <p:txBody>
          <a:bodyPr/>
          <a:lstStyle/>
          <a:p>
            <a:pPr marL="0" indent="0">
              <a:buNone/>
              <a:tabLst>
                <a:tab pos="395288" algn="l"/>
              </a:tabLst>
            </a:pPr>
            <a:r>
              <a:rPr lang="en-US" dirty="0"/>
              <a:t>To use </a:t>
            </a:r>
            <a:r>
              <a:rPr lang="en-US" dirty="0" err="1"/>
              <a:t>Goertzel</a:t>
            </a:r>
            <a:r>
              <a:rPr lang="en-US" dirty="0"/>
              <a:t> first decide on how many points N you want to use</a:t>
            </a:r>
          </a:p>
          <a:p>
            <a:pPr marL="0" indent="0">
              <a:buNone/>
              <a:tabLst>
                <a:tab pos="395288" algn="l"/>
              </a:tabLst>
            </a:pPr>
            <a:r>
              <a:rPr lang="en-US" dirty="0"/>
              <a:t>Since </a:t>
            </a:r>
            <a:r>
              <a:rPr lang="en-US" dirty="0" err="1"/>
              <a:t>Goertzel’s</a:t>
            </a:r>
            <a:r>
              <a:rPr lang="en-US" dirty="0"/>
              <a:t> algorithm only works for integer digital frequencies 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(that is, for analog frequencies f = k/N fs)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	larger N allows finer resolution and narrower bandwidth</a:t>
            </a:r>
          </a:p>
          <a:p>
            <a:pPr marL="0" indent="0">
              <a:spcBef>
                <a:spcPts val="0"/>
              </a:spcBef>
              <a:buNone/>
              <a:tabLst>
                <a:tab pos="395288" algn="l"/>
              </a:tabLst>
            </a:pPr>
            <a:r>
              <a:rPr lang="en-US" dirty="0"/>
              <a:t>			but also longer computation time and delay</a:t>
            </a:r>
          </a:p>
          <a:p>
            <a:pPr marL="0" indent="0">
              <a:spcBef>
                <a:spcPts val="1200"/>
              </a:spcBef>
              <a:buNone/>
              <a:tabLst>
                <a:tab pos="395288" algn="l"/>
              </a:tabLst>
            </a:pPr>
            <a:r>
              <a:rPr lang="en-US" dirty="0"/>
              <a:t>For each frequency that is needed 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W and A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initialize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iterate N-1 times using A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X using W</a:t>
            </a:r>
          </a:p>
          <a:p>
            <a:pPr>
              <a:tabLst>
                <a:tab pos="395288" algn="l"/>
              </a:tabLst>
            </a:pPr>
            <a:r>
              <a:rPr lang="en-US" dirty="0"/>
              <a:t>compute the desired squared power using A</a:t>
            </a:r>
          </a:p>
          <a:p>
            <a:pPr marL="0" indent="0">
              <a:buNone/>
              <a:tabLst>
                <a:tab pos="39528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54497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1681163"/>
            <a:ext cx="3386138" cy="342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radixes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848600" cy="5483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While radix-2 is popular, sometimes other radixes are better</a:t>
            </a:r>
          </a:p>
          <a:p>
            <a:pPr marL="0" indent="0">
              <a:buNone/>
            </a:pPr>
            <a:r>
              <a:rPr lang="en-US" dirty="0"/>
              <a:t>The radix 4 DFT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corresponds to radix-4 butterflies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which is more expensive than radix-2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3" y="5365276"/>
            <a:ext cx="3214687" cy="1372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4372" y="3657600"/>
            <a:ext cx="243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12 complex additions</a:t>
            </a:r>
          </a:p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0 true multiplications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5292" y="5553075"/>
            <a:ext cx="243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8 complex additions</a:t>
            </a:r>
          </a:p>
          <a:p>
            <a:r>
              <a:rPr lang="en-US" sz="1800" b="0" dirty="0">
                <a:solidFill>
                  <a:srgbClr val="7030A0"/>
                </a:solidFill>
                <a:latin typeface="+mn-lt"/>
              </a:rPr>
              <a:t>0 true multiplications</a:t>
            </a:r>
          </a:p>
        </p:txBody>
      </p:sp>
    </p:spTree>
    <p:extLst>
      <p:ext uri="{BB962C8B-B14F-4D97-AF65-F5344CB8AC3E}">
        <p14:creationId xmlns:p14="http://schemas.microsoft.com/office/powerpoint/2010/main" val="3977087861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FFT842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15300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this is only the case for N=4 itself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For powers of 4 there are only log</a:t>
            </a:r>
            <a:r>
              <a:rPr lang="en-US" b="1" baseline="-25000" dirty="0"/>
              <a:t>4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= 1/2 log</a:t>
            </a:r>
            <a:r>
              <a:rPr lang="en-US" b="1" baseline="-25000" dirty="0"/>
              <a:t>2</a:t>
            </a:r>
            <a:r>
              <a:rPr lang="en-US" dirty="0"/>
              <a:t>N stages of butterflies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each has ¾ N complex multiplications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and so only 3/8 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multiplications</a:t>
            </a:r>
            <a:r>
              <a:rPr lang="en-US" i="1" dirty="0"/>
              <a:t> </a:t>
            </a:r>
            <a:r>
              <a:rPr lang="en-US" dirty="0"/>
              <a:t>altogether</a:t>
            </a:r>
            <a:r>
              <a:rPr lang="en-US" i="1" dirty="0"/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i="1" dirty="0"/>
              <a:t>			</a:t>
            </a:r>
            <a:r>
              <a:rPr lang="en-US" dirty="0"/>
              <a:t>which is </a:t>
            </a:r>
            <a:r>
              <a:rPr lang="en-US" i="1" dirty="0"/>
              <a:t>slightly less </a:t>
            </a:r>
            <a:r>
              <a:rPr lang="en-US" dirty="0"/>
              <a:t>than ½ 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i="1" dirty="0"/>
              <a:t> </a:t>
            </a:r>
            <a:r>
              <a:rPr lang="en-US" dirty="0"/>
              <a:t>! </a:t>
            </a:r>
          </a:p>
          <a:p>
            <a:pPr marL="0" indent="0" defTabSz="457200">
              <a:buNone/>
            </a:pPr>
            <a:r>
              <a:rPr lang="en-US" dirty="0"/>
              <a:t>But only half of the powers of 2 are also powers of 4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 the algorithm is less applicable …</a:t>
            </a:r>
          </a:p>
          <a:p>
            <a:pPr marL="0" indent="0" defTabSz="457200">
              <a:buNone/>
            </a:pPr>
            <a:r>
              <a:rPr lang="en-US" dirty="0"/>
              <a:t>Similarly, for N=8</a:t>
            </a:r>
            <a:r>
              <a:rPr lang="en-US" b="1" baseline="30000" dirty="0"/>
              <a:t>m</a:t>
            </a:r>
            <a:r>
              <a:rPr lang="en-US" dirty="0"/>
              <a:t> there are even fewer stages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only a quarter of the powers of 2 are powers of 8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So, the FFT842 algorithm performs as many radix-8 stages that it can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it then performs either a radix-4 or a radix-2 stage as needed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It beats out pure radix-2 algorithms on general purpose CPUs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highly optimized radix-2 are preferable on DSPs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25118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by FFT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learning the Toom-Cook algorithm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said that for large N the FFT will multiply even faster</a:t>
            </a:r>
          </a:p>
          <a:p>
            <a:pPr marL="0" indent="0" defTabSz="457200">
              <a:buNone/>
            </a:pPr>
            <a:r>
              <a:rPr lang="en-US" dirty="0"/>
              <a:t>That is because O(N log N) &lt; </a:t>
            </a:r>
            <a:r>
              <a:rPr lang="en-US" altLang="en-US" dirty="0"/>
              <a:t>O(N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</a:t>
            </a:r>
            <a:r>
              <a:rPr lang="en-US" altLang="en-US" sz="1600" b="1" baseline="-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dirty="0"/>
              <a:t>)</a:t>
            </a:r>
          </a:p>
          <a:p>
            <a:pPr marL="0" indent="0" defTabSz="457200">
              <a:buNone/>
            </a:pPr>
            <a:r>
              <a:rPr lang="en-US" dirty="0"/>
              <a:t>We saw that long multiplication c = a*b is actually 2N convolutions </a:t>
            </a:r>
          </a:p>
          <a:p>
            <a:pPr marL="0" indent="0" defTabSz="457200">
              <a:buNone/>
            </a:pPr>
            <a:r>
              <a:rPr lang="en-US" dirty="0"/>
              <a:t>Hence convolution in the time domain takes O(N</a:t>
            </a:r>
            <a:r>
              <a:rPr lang="en-US" b="1" baseline="30000" dirty="0"/>
              <a:t>2</a:t>
            </a:r>
            <a:r>
              <a:rPr lang="en-US" dirty="0"/>
              <a:t>) multiplications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in the frequency domain it only takes O(N)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So the strategy is instead of convolution c = a * b</a:t>
            </a:r>
          </a:p>
          <a:p>
            <a:pPr defTabSz="457200"/>
            <a:r>
              <a:rPr lang="en-US" dirty="0"/>
              <a:t>use the FFT to convert from the time to the frequency domain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dirty="0" err="1"/>
              <a:t>a→A</a:t>
            </a:r>
            <a:r>
              <a:rPr lang="en-US" dirty="0"/>
              <a:t> and </a:t>
            </a:r>
            <a:r>
              <a:rPr lang="en-US" dirty="0" err="1"/>
              <a:t>b→B</a:t>
            </a:r>
            <a:r>
              <a:rPr lang="en-US" dirty="0"/>
              <a:t> 	[ O(N log N) ]</a:t>
            </a:r>
          </a:p>
          <a:p>
            <a:pPr defTabSz="457200"/>
            <a:r>
              <a:rPr lang="en-US" dirty="0"/>
              <a:t>multiply point by point in the frequency domain C=AB 	[ O(N) ]</a:t>
            </a:r>
          </a:p>
          <a:p>
            <a:pPr defTabSz="457200"/>
            <a:r>
              <a:rPr lang="en-US" dirty="0"/>
              <a:t>convert back from the frequency to the frequency domain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C → c  	[ O(N log N) ]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Altogether O(N log N) !</a:t>
            </a:r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13074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5" y="165100"/>
            <a:ext cx="7129463" cy="1143000"/>
          </a:xfrm>
        </p:spPr>
        <p:txBody>
          <a:bodyPr/>
          <a:lstStyle/>
          <a:p>
            <a:r>
              <a:rPr lang="en-US" dirty="0"/>
              <a:t>Example multiplication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Let’s see how this works for N=4 !</a:t>
            </a:r>
          </a:p>
          <a:p>
            <a:pPr marL="0" indent="0">
              <a:buNone/>
            </a:pPr>
            <a:r>
              <a:rPr lang="en-US" dirty="0"/>
              <a:t>We want to multiply a = a</a:t>
            </a:r>
            <a:r>
              <a:rPr lang="en-US" b="1" baseline="-25000" dirty="0"/>
              <a:t>3</a:t>
            </a:r>
            <a:r>
              <a:rPr lang="en-US" dirty="0"/>
              <a:t> a</a:t>
            </a:r>
            <a:r>
              <a:rPr lang="en-US" b="1" baseline="-25000" dirty="0"/>
              <a:t>2</a:t>
            </a:r>
            <a:r>
              <a:rPr lang="en-US" dirty="0"/>
              <a:t> a</a:t>
            </a:r>
            <a:r>
              <a:rPr lang="en-US" b="1" baseline="-25000" dirty="0"/>
              <a:t>1</a:t>
            </a:r>
            <a:r>
              <a:rPr lang="en-US" dirty="0"/>
              <a:t> a</a:t>
            </a:r>
            <a:r>
              <a:rPr lang="en-US" b="1" baseline="-25000" dirty="0"/>
              <a:t>0</a:t>
            </a:r>
            <a:r>
              <a:rPr lang="en-US" dirty="0"/>
              <a:t>   by   b = b</a:t>
            </a:r>
            <a:r>
              <a:rPr lang="en-US" b="1" baseline="-25000" dirty="0"/>
              <a:t>3</a:t>
            </a:r>
            <a:r>
              <a:rPr lang="en-US" dirty="0"/>
              <a:t> b</a:t>
            </a:r>
            <a:r>
              <a:rPr lang="en-US" b="1" baseline="-25000" dirty="0"/>
              <a:t>2</a:t>
            </a:r>
            <a:r>
              <a:rPr lang="en-US" dirty="0"/>
              <a:t> b</a:t>
            </a:r>
            <a:r>
              <a:rPr lang="en-US" b="1" baseline="-25000" dirty="0"/>
              <a:t>1</a:t>
            </a:r>
            <a:r>
              <a:rPr lang="en-US" dirty="0"/>
              <a:t> b</a:t>
            </a:r>
            <a:r>
              <a:rPr lang="en-US" b="1" baseline="-25000" dirty="0"/>
              <a:t>0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We convert the numbers into time domain signals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 a</a:t>
            </a:r>
            <a:r>
              <a:rPr lang="en-US" b="1" baseline="-25000" dirty="0"/>
              <a:t>0</a:t>
            </a:r>
            <a:r>
              <a:rPr lang="en-US" dirty="0"/>
              <a:t> a</a:t>
            </a:r>
            <a:r>
              <a:rPr lang="en-US" b="1" baseline="-25000" dirty="0"/>
              <a:t>1</a:t>
            </a:r>
            <a:r>
              <a:rPr lang="en-US" dirty="0"/>
              <a:t> a</a:t>
            </a:r>
            <a:r>
              <a:rPr lang="en-US" b="1" baseline="-25000" dirty="0"/>
              <a:t>2</a:t>
            </a:r>
            <a:r>
              <a:rPr lang="en-US" dirty="0"/>
              <a:t> a</a:t>
            </a:r>
            <a:r>
              <a:rPr lang="en-US" b="1" baseline="-25000" dirty="0"/>
              <a:t>3</a:t>
            </a:r>
            <a:r>
              <a:rPr lang="en-US" dirty="0"/>
              <a:t>   and   b</a:t>
            </a:r>
            <a:r>
              <a:rPr lang="en-US" b="1" baseline="-25000" dirty="0"/>
              <a:t>0</a:t>
            </a:r>
            <a:r>
              <a:rPr lang="en-US" dirty="0"/>
              <a:t> b</a:t>
            </a:r>
            <a:r>
              <a:rPr lang="en-US" b="1" baseline="-25000" dirty="0"/>
              <a:t>1</a:t>
            </a:r>
            <a:r>
              <a:rPr lang="en-US" dirty="0"/>
              <a:t> b</a:t>
            </a:r>
            <a:r>
              <a:rPr lang="en-US" b="1" baseline="-25000" dirty="0"/>
              <a:t>2</a:t>
            </a:r>
            <a:r>
              <a:rPr lang="en-US" dirty="0"/>
              <a:t> b</a:t>
            </a:r>
            <a:r>
              <a:rPr lang="en-US" b="1" baseline="-25000" dirty="0"/>
              <a:t>3</a:t>
            </a:r>
            <a:r>
              <a:rPr lang="en-US" dirty="0"/>
              <a:t> </a:t>
            </a:r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011998"/>
            <a:ext cx="3990975" cy="349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69945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5" y="165100"/>
            <a:ext cx="7129463" cy="1143000"/>
          </a:xfrm>
        </p:spPr>
        <p:txBody>
          <a:bodyPr/>
          <a:lstStyle/>
          <a:p>
            <a:r>
              <a:rPr lang="en-US" dirty="0"/>
              <a:t>Example multiplication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687888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For this simple case we can simply convert all 16 signals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into the frequency domain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To do this we multiply by the DFT matrix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we find: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8" y="3022447"/>
            <a:ext cx="4743450" cy="3595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1828862"/>
            <a:ext cx="3600450" cy="853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7601" y="3920443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Of course, using the W matrix for conversion is O(N</a:t>
            </a:r>
            <a:r>
              <a:rPr lang="en-US" sz="1600" baseline="30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1600" b="0" dirty="0">
                <a:solidFill>
                  <a:srgbClr val="7030A0"/>
                </a:solidFill>
                <a:latin typeface="+mn-lt"/>
              </a:rPr>
              <a:t>)</a:t>
            </a:r>
          </a:p>
          <a:p>
            <a:endParaRPr lang="en-US" sz="1600" b="0" dirty="0">
              <a:solidFill>
                <a:srgbClr val="7030A0"/>
              </a:solidFill>
              <a:latin typeface="+mn-lt"/>
            </a:endParaRPr>
          </a:p>
          <a:p>
            <a:r>
              <a:rPr lang="en-US" sz="1600" b="0" dirty="0">
                <a:solidFill>
                  <a:srgbClr val="7030A0"/>
                </a:solidFill>
                <a:latin typeface="+mn-lt"/>
              </a:rPr>
              <a:t>But we would get the same answers with the FFT</a:t>
            </a:r>
          </a:p>
        </p:txBody>
      </p:sp>
    </p:spTree>
    <p:extLst>
      <p:ext uri="{BB962C8B-B14F-4D97-AF65-F5344CB8AC3E}">
        <p14:creationId xmlns:p14="http://schemas.microsoft.com/office/powerpoint/2010/main" val="394221341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multiplication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374"/>
            <a:ext cx="7772400" cy="5141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example, let’s multiply 2*3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Looking this up we find                                             is indeed S</a:t>
            </a:r>
            <a:r>
              <a:rPr lang="en-US" b="1" baseline="30000" dirty="0"/>
              <a:t>[6]</a:t>
            </a:r>
          </a:p>
          <a:p>
            <a:pPr marL="0" indent="0">
              <a:buNone/>
            </a:pPr>
            <a:r>
              <a:rPr lang="en-US" dirty="0"/>
              <a:t>And similarly for almost all other multiplications that fit into 4 bits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0 * s = 0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1 * s = s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4 = 8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5 = 10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6 = 12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2 * 7 = 14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3 * 4 = 12</a:t>
            </a:r>
          </a:p>
          <a:p>
            <a:pPr marL="1314450" indent="-400050">
              <a:spcBef>
                <a:spcPts val="0"/>
              </a:spcBef>
            </a:pPr>
            <a:r>
              <a:rPr lang="en-US" dirty="0"/>
              <a:t>3 * 5 =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1831578"/>
            <a:ext cx="477202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62" y="3405981"/>
            <a:ext cx="27336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9321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multiplication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375"/>
            <a:ext cx="7772400" cy="4630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products that fit into 4 bits work correctly - except 3*3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What’s going on?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Converting back using the </a:t>
            </a:r>
            <a:r>
              <a:rPr lang="en-US" dirty="0" err="1"/>
              <a:t>iDFT</a:t>
            </a:r>
            <a:r>
              <a:rPr lang="en-US" dirty="0"/>
              <a:t> we find (1, 2, 1, 0)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which has a meaningless 2 bit !!!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So, we convert back into binary digits 0121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and perform the </a:t>
            </a:r>
            <a:r>
              <a:rPr lang="en-US" i="1" dirty="0"/>
              <a:t>carries</a:t>
            </a:r>
            <a:r>
              <a:rPr lang="en-US" dirty="0"/>
              <a:t> to get 1001 which is indeed 9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For all products that exceed 4 bits 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we can use 8 bits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i.e., signals with 8 time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819274"/>
            <a:ext cx="38957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5494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B628-7CD6-ADEE-082E-23CEC0E3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E4C56-6B91-D0A4-69A5-C1525D15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2313"/>
            <a:ext cx="817372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Sometimes we only need to know which frequencies are in a signal</a:t>
            </a:r>
          </a:p>
          <a:p>
            <a:pPr marL="0" indent="0">
              <a:buNone/>
            </a:pPr>
            <a:r>
              <a:rPr lang="en-US" dirty="0"/>
              <a:t>For this task the FFT is almost always </a:t>
            </a:r>
            <a:r>
              <a:rPr lang="en-US" b="1" i="1" dirty="0"/>
              <a:t>not</a:t>
            </a:r>
            <a:r>
              <a:rPr lang="en-US" dirty="0"/>
              <a:t> the best solution</a:t>
            </a:r>
          </a:p>
          <a:p>
            <a:r>
              <a:rPr lang="en-US" dirty="0"/>
              <a:t>for unknown frequencies you need to compute the entire spectrum</a:t>
            </a:r>
          </a:p>
          <a:p>
            <a:r>
              <a:rPr lang="en-US" dirty="0"/>
              <a:t>it does not give accurate frequencies - only bins (depending on N)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There are better ways, for example:</a:t>
            </a:r>
          </a:p>
          <a:p>
            <a:r>
              <a:rPr lang="en-US" dirty="0"/>
              <a:t>If you know that the signal is a single sinusoid in white noise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or N sinusoids in white noise</a:t>
            </a:r>
          </a:p>
          <a:p>
            <a:pPr marL="0" indent="0" defTabSz="346075">
              <a:spcBef>
                <a:spcPts val="0"/>
              </a:spcBef>
              <a:buNone/>
            </a:pPr>
            <a:r>
              <a:rPr lang="en-US" dirty="0"/>
              <a:t>	then use the </a:t>
            </a:r>
            <a:r>
              <a:rPr lang="en-US" b="1" dirty="0" err="1"/>
              <a:t>P</a:t>
            </a:r>
            <a:r>
              <a:rPr lang="en-US" dirty="0" err="1"/>
              <a:t>isarenko</a:t>
            </a:r>
            <a:r>
              <a:rPr lang="en-US" dirty="0"/>
              <a:t> </a:t>
            </a:r>
            <a:r>
              <a:rPr lang="en-US" b="1" dirty="0"/>
              <a:t>H</a:t>
            </a:r>
            <a:r>
              <a:rPr lang="en-US" dirty="0"/>
              <a:t>armonic </a:t>
            </a:r>
            <a:r>
              <a:rPr lang="en-US" b="1" dirty="0"/>
              <a:t>D</a:t>
            </a:r>
            <a:r>
              <a:rPr lang="en-US" dirty="0"/>
              <a:t>istribution</a:t>
            </a:r>
          </a:p>
          <a:p>
            <a:pPr defTabSz="346075">
              <a:spcBef>
                <a:spcPts val="1200"/>
              </a:spcBef>
            </a:pPr>
            <a:r>
              <a:rPr lang="en-US" dirty="0"/>
              <a:t>If the signal can be assumed to be generated by an AR filter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solve the Yule-Walker equations </a:t>
            </a:r>
          </a:p>
          <a:p>
            <a:pPr marL="0" indent="0" defTabSz="457200">
              <a:spcBef>
                <a:spcPts val="0"/>
              </a:spcBef>
              <a:buNone/>
              <a:tabLst>
                <a:tab pos="741363" algn="l"/>
                <a:tab pos="803275" algn="l"/>
              </a:tabLst>
            </a:pPr>
            <a:r>
              <a:rPr lang="en-US" dirty="0"/>
              <a:t>	and the pole angles give the frequencies!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718FC-F43A-4346-E200-C91D484CC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4149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28283</TotalTime>
  <Words>14495</Words>
  <Application>Microsoft Office PowerPoint</Application>
  <PresentationFormat>Letter Paper (8.5x11 in)</PresentationFormat>
  <Paragraphs>2350</Paragraphs>
  <Slides>142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142</vt:i4>
      </vt:variant>
    </vt:vector>
  </HeadingPairs>
  <TitlesOfParts>
    <vt:vector size="152" baseType="lpstr">
      <vt:lpstr>Arial</vt:lpstr>
      <vt:lpstr>Arial Unicode MS</vt:lpstr>
      <vt:lpstr>Cambria Math</vt:lpstr>
      <vt:lpstr>Courier New</vt:lpstr>
      <vt:lpstr>Symbol</vt:lpstr>
      <vt:lpstr>Times New Roman</vt:lpstr>
      <vt:lpstr>Wingdings</vt:lpstr>
      <vt:lpstr>master-2001</vt:lpstr>
      <vt:lpstr>Bitmap Image</vt:lpstr>
      <vt:lpstr>Equation</vt:lpstr>
      <vt:lpstr>Part 3  Signal Processing Algorithms</vt:lpstr>
      <vt:lpstr>What is a graph?</vt:lpstr>
      <vt:lpstr>Topology?</vt:lpstr>
      <vt:lpstr>Some more topology</vt:lpstr>
      <vt:lpstr>Continuous transformations</vt:lpstr>
      <vt:lpstr>Topology and graph theory</vt:lpstr>
      <vt:lpstr>Graph theory in CS</vt:lpstr>
      <vt:lpstr>Signal flow graphs</vt:lpstr>
      <vt:lpstr>The simplest graph</vt:lpstr>
      <vt:lpstr>The next simplest graph</vt:lpstr>
      <vt:lpstr>What does this mean?</vt:lpstr>
      <vt:lpstr>Gain</vt:lpstr>
      <vt:lpstr>Delay</vt:lpstr>
      <vt:lpstr>Drawing points</vt:lpstr>
      <vt:lpstr>Adder</vt:lpstr>
      <vt:lpstr>Subtractor</vt:lpstr>
      <vt:lpstr>The finite difference</vt:lpstr>
      <vt:lpstr>The butterfly</vt:lpstr>
      <vt:lpstr>The basic MA filter</vt:lpstr>
      <vt:lpstr>Basic MA blocks</vt:lpstr>
      <vt:lpstr>Why do we need 4 blocks?</vt:lpstr>
      <vt:lpstr>Commutativity</vt:lpstr>
      <vt:lpstr>General MA</vt:lpstr>
      <vt:lpstr>Tapped delay line</vt:lpstr>
      <vt:lpstr>A data structure!</vt:lpstr>
      <vt:lpstr>How do we fix the adders</vt:lpstr>
      <vt:lpstr>General MA – 1st way</vt:lpstr>
      <vt:lpstr>Iteration – 1st way</vt:lpstr>
      <vt:lpstr>The signal’s point of view</vt:lpstr>
      <vt:lpstr>General MA – 2nd way</vt:lpstr>
      <vt:lpstr>Two ways to MA</vt:lpstr>
      <vt:lpstr>Basic AR block</vt:lpstr>
      <vt:lpstr>How does it work?</vt:lpstr>
      <vt:lpstr>A loop with no delay</vt:lpstr>
      <vt:lpstr>General AR filters</vt:lpstr>
      <vt:lpstr>ARMA filters – stage 1</vt:lpstr>
      <vt:lpstr>How much memory?</vt:lpstr>
      <vt:lpstr>ARMA filters – stage 2</vt:lpstr>
      <vt:lpstr>ARMA filters – stage 3</vt:lpstr>
      <vt:lpstr>ARMA filters  stage 3</vt:lpstr>
      <vt:lpstr>The transposition theorem</vt:lpstr>
      <vt:lpstr>2 simple cases</vt:lpstr>
      <vt:lpstr>Summary – the 4 transformations</vt:lpstr>
      <vt:lpstr>Real-time</vt:lpstr>
      <vt:lpstr>Example</vt:lpstr>
      <vt:lpstr>DSP = Hard real-time</vt:lpstr>
      <vt:lpstr>Real-time for multi-input</vt:lpstr>
      <vt:lpstr>Wrong way to process N samples</vt:lpstr>
      <vt:lpstr>Double buffering</vt:lpstr>
      <vt:lpstr>Theorem for real-time</vt:lpstr>
      <vt:lpstr>The meaning of the theorem</vt:lpstr>
      <vt:lpstr>and the solution is …</vt:lpstr>
      <vt:lpstr>Warm-up problem #1</vt:lpstr>
      <vt:lpstr>2 remarks</vt:lpstr>
      <vt:lpstr>Warm-up problem #2</vt:lpstr>
      <vt:lpstr>Continued …</vt:lpstr>
      <vt:lpstr>Toom-Cook example</vt:lpstr>
      <vt:lpstr>Toom-Cook example (cont.)</vt:lpstr>
      <vt:lpstr>Decimation and Partition</vt:lpstr>
      <vt:lpstr>Radix 2</vt:lpstr>
      <vt:lpstr>Decimation in Time   Partition in Frequency</vt:lpstr>
      <vt:lpstr>Partition in Time  Decimation in Frequency</vt:lpstr>
      <vt:lpstr>FFT history</vt:lpstr>
      <vt:lpstr>Before starting</vt:lpstr>
      <vt:lpstr>DIT (Cooley-Tukey) FFT</vt:lpstr>
      <vt:lpstr>DIT – the first step</vt:lpstr>
      <vt:lpstr>PIF</vt:lpstr>
      <vt:lpstr>DIT is PIF</vt:lpstr>
      <vt:lpstr>DIT all the way</vt:lpstr>
      <vt:lpstr>Let’s continue!</vt:lpstr>
      <vt:lpstr>DIT N=8 - step 0</vt:lpstr>
      <vt:lpstr>DIT N=8 - step 1</vt:lpstr>
      <vt:lpstr>DIT N=8 - step 1 : 4 butterflies</vt:lpstr>
      <vt:lpstr>DIT N=8 - step 2</vt:lpstr>
      <vt:lpstr>DIT N=8 - step 2</vt:lpstr>
      <vt:lpstr>DIT N=8 - step 3</vt:lpstr>
      <vt:lpstr>Complexity</vt:lpstr>
      <vt:lpstr>Well, its even a bit less</vt:lpstr>
      <vt:lpstr>Real complexity</vt:lpstr>
      <vt:lpstr>What’s going on?</vt:lpstr>
      <vt:lpstr>Bit reversal</vt:lpstr>
      <vt:lpstr>DIT N=8 with bit reversal</vt:lpstr>
      <vt:lpstr>The matrix interpretation</vt:lpstr>
      <vt:lpstr>What about the DIF algorithm?</vt:lpstr>
      <vt:lpstr>DIF N=8</vt:lpstr>
      <vt:lpstr>FIFO FFT</vt:lpstr>
      <vt:lpstr>FIFO FFT (cont)</vt:lpstr>
      <vt:lpstr>Goertzel’s algorithm</vt:lpstr>
      <vt:lpstr>Goertzel 1</vt:lpstr>
      <vt:lpstr>Goertzel 2</vt:lpstr>
      <vt:lpstr>Using Goertzel</vt:lpstr>
      <vt:lpstr>Other radixes</vt:lpstr>
      <vt:lpstr>FFT842</vt:lpstr>
      <vt:lpstr>Multiplication by FFT</vt:lpstr>
      <vt:lpstr>Example multiplication (1)</vt:lpstr>
      <vt:lpstr>Example multiplication (2)</vt:lpstr>
      <vt:lpstr>Example multiplication (3)</vt:lpstr>
      <vt:lpstr>Example multiplication (4)</vt:lpstr>
      <vt:lpstr>Spectral Estimation</vt:lpstr>
      <vt:lpstr>Why do we need DSPs?</vt:lpstr>
      <vt:lpstr>Other special processors</vt:lpstr>
      <vt:lpstr>DSP Processors</vt:lpstr>
      <vt:lpstr>CPU architecture</vt:lpstr>
      <vt:lpstr>A simple CPU</vt:lpstr>
      <vt:lpstr>What is the XTAL for?</vt:lpstr>
      <vt:lpstr>Why registers?</vt:lpstr>
      <vt:lpstr>Special registers</vt:lpstr>
      <vt:lpstr>High-level MAC loop</vt:lpstr>
      <vt:lpstr>Intermediate level MAC loop</vt:lpstr>
      <vt:lpstr>Low level MAC loop</vt:lpstr>
      <vt:lpstr>Zero-overhead loops</vt:lpstr>
      <vt:lpstr>Cycle counting</vt:lpstr>
      <vt:lpstr>This really isn’t right!</vt:lpstr>
      <vt:lpstr>Step 1 - new opcode</vt:lpstr>
      <vt:lpstr>Step 2 - register arithmetic</vt:lpstr>
      <vt:lpstr>Step 3 - memory banks and buses</vt:lpstr>
      <vt:lpstr>Harvard architecture</vt:lpstr>
      <vt:lpstr>Von Neumann architecture</vt:lpstr>
      <vt:lpstr>Step 4 - Harvard architecture</vt:lpstr>
      <vt:lpstr>Step 5 - pipelines</vt:lpstr>
      <vt:lpstr>Why do we need longer pipelines?</vt:lpstr>
      <vt:lpstr>Pipelines in other CPUs</vt:lpstr>
      <vt:lpstr>DSP programming </vt:lpstr>
      <vt:lpstr>DSP programmers</vt:lpstr>
      <vt:lpstr>Zero-overhead interrupts</vt:lpstr>
      <vt:lpstr>Fixed point</vt:lpstr>
      <vt:lpstr>Q representation examples</vt:lpstr>
      <vt:lpstr>Saturation Arithmetic</vt:lpstr>
      <vt:lpstr>What else is special?</vt:lpstr>
      <vt:lpstr>What – no division?</vt:lpstr>
      <vt:lpstr>Example : how much is ½?</vt:lpstr>
      <vt:lpstr>Full division</vt:lpstr>
      <vt:lpstr>Square root</vt:lpstr>
      <vt:lpstr>Example : how much is √4 ?</vt:lpstr>
      <vt:lpstr>Pythagorean addition</vt:lpstr>
      <vt:lpstr>Moler Morrison</vt:lpstr>
      <vt:lpstr>Sine and Cosine</vt:lpstr>
      <vt:lpstr>CORDIC</vt:lpstr>
      <vt:lpstr>The main idea behind CORDIC for sin/cos</vt:lpstr>
      <vt:lpstr>CORDIC for sin/cos</vt:lpstr>
      <vt:lpstr>No multiplications!</vt:lpstr>
      <vt:lpstr>The CORDIC algorithm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950</cp:revision>
  <cp:lastPrinted>2023-01-02T03:31:38Z</cp:lastPrinted>
  <dcterms:created xsi:type="dcterms:W3CDTF">2001-12-06T08:31:54Z</dcterms:created>
  <dcterms:modified xsi:type="dcterms:W3CDTF">2023-01-08T05:18:08Z</dcterms:modified>
</cp:coreProperties>
</file>