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720" r:id="rId2"/>
    <p:sldId id="606" r:id="rId3"/>
    <p:sldId id="704" r:id="rId4"/>
    <p:sldId id="688" r:id="rId5"/>
    <p:sldId id="689" r:id="rId6"/>
    <p:sldId id="596" r:id="rId7"/>
    <p:sldId id="714" r:id="rId8"/>
    <p:sldId id="708" r:id="rId9"/>
    <p:sldId id="620" r:id="rId10"/>
    <p:sldId id="687" r:id="rId11"/>
    <p:sldId id="690" r:id="rId12"/>
    <p:sldId id="691" r:id="rId13"/>
    <p:sldId id="692" r:id="rId14"/>
    <p:sldId id="694" r:id="rId15"/>
    <p:sldId id="700" r:id="rId16"/>
    <p:sldId id="695" r:id="rId17"/>
    <p:sldId id="696" r:id="rId18"/>
    <p:sldId id="697" r:id="rId19"/>
    <p:sldId id="698" r:id="rId20"/>
    <p:sldId id="699" r:id="rId21"/>
    <p:sldId id="619" r:id="rId22"/>
    <p:sldId id="618" r:id="rId23"/>
    <p:sldId id="762" r:id="rId24"/>
    <p:sldId id="763" r:id="rId25"/>
    <p:sldId id="764" r:id="rId26"/>
    <p:sldId id="765" r:id="rId27"/>
    <p:sldId id="766" r:id="rId28"/>
    <p:sldId id="609" r:id="rId29"/>
    <p:sldId id="705" r:id="rId30"/>
    <p:sldId id="706" r:id="rId31"/>
    <p:sldId id="710" r:id="rId32"/>
    <p:sldId id="715" r:id="rId33"/>
    <p:sldId id="709" r:id="rId34"/>
    <p:sldId id="716" r:id="rId35"/>
    <p:sldId id="719" r:id="rId36"/>
    <p:sldId id="721" r:id="rId37"/>
    <p:sldId id="722" r:id="rId38"/>
    <p:sldId id="598" r:id="rId39"/>
    <p:sldId id="703" r:id="rId40"/>
    <p:sldId id="702" r:id="rId41"/>
    <p:sldId id="711" r:id="rId42"/>
    <p:sldId id="712" r:id="rId43"/>
    <p:sldId id="713" r:id="rId44"/>
    <p:sldId id="745" r:id="rId45"/>
    <p:sldId id="623" r:id="rId46"/>
    <p:sldId id="701" r:id="rId47"/>
    <p:sldId id="717" r:id="rId48"/>
    <p:sldId id="723" r:id="rId49"/>
    <p:sldId id="724" r:id="rId50"/>
    <p:sldId id="646" r:id="rId51"/>
    <p:sldId id="647" r:id="rId52"/>
    <p:sldId id="648" r:id="rId53"/>
    <p:sldId id="725" r:id="rId54"/>
    <p:sldId id="770" r:id="rId55"/>
    <p:sldId id="728" r:id="rId56"/>
    <p:sldId id="767" r:id="rId57"/>
    <p:sldId id="769" r:id="rId58"/>
    <p:sldId id="771" r:id="rId59"/>
    <p:sldId id="737" r:id="rId60"/>
    <p:sldId id="739" r:id="rId61"/>
    <p:sldId id="649" r:id="rId62"/>
    <p:sldId id="726" r:id="rId63"/>
    <p:sldId id="730" r:id="rId64"/>
    <p:sldId id="731" r:id="rId65"/>
    <p:sldId id="732" r:id="rId66"/>
    <p:sldId id="733" r:id="rId67"/>
    <p:sldId id="734" r:id="rId68"/>
    <p:sldId id="735" r:id="rId69"/>
    <p:sldId id="736" r:id="rId70"/>
    <p:sldId id="650" r:id="rId71"/>
    <p:sldId id="740" r:id="rId72"/>
    <p:sldId id="741" r:id="rId73"/>
    <p:sldId id="651" r:id="rId74"/>
    <p:sldId id="742" r:id="rId75"/>
    <p:sldId id="746" r:id="rId76"/>
    <p:sldId id="743" r:id="rId77"/>
    <p:sldId id="682" r:id="rId78"/>
    <p:sldId id="744" r:id="rId79"/>
    <p:sldId id="729" r:id="rId80"/>
    <p:sldId id="747" r:id="rId81"/>
    <p:sldId id="686" r:id="rId82"/>
    <p:sldId id="748" r:id="rId83"/>
    <p:sldId id="749" r:id="rId84"/>
    <p:sldId id="759" r:id="rId85"/>
    <p:sldId id="754" r:id="rId86"/>
    <p:sldId id="756" r:id="rId87"/>
    <p:sldId id="757" r:id="rId88"/>
    <p:sldId id="755" r:id="rId89"/>
    <p:sldId id="750" r:id="rId90"/>
    <p:sldId id="685" r:id="rId91"/>
    <p:sldId id="758" r:id="rId92"/>
    <p:sldId id="760" r:id="rId93"/>
    <p:sldId id="752" r:id="rId94"/>
    <p:sldId id="753" r:id="rId95"/>
    <p:sldId id="761" r:id="rId96"/>
    <p:sldId id="751" r:id="rId97"/>
  </p:sldIdLst>
  <p:sldSz cx="9144000" cy="6858000" type="letter"/>
  <p:notesSz cx="67437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81"/>
    <a:srgbClr val="33CC33"/>
    <a:srgbClr val="FF3300"/>
    <a:srgbClr val="FF33CC"/>
    <a:srgbClr val="FFCC66"/>
    <a:srgbClr val="336699"/>
    <a:srgbClr val="FF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5" autoAdjust="0"/>
    <p:restoredTop sz="57730" autoAdjust="0"/>
  </p:normalViewPr>
  <p:slideViewPr>
    <p:cSldViewPr snapToGrid="0">
      <p:cViewPr>
        <p:scale>
          <a:sx n="125" d="100"/>
          <a:sy n="125" d="100"/>
        </p:scale>
        <p:origin x="390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22.xml"/><Relationship Id="rId7" Type="http://schemas.openxmlformats.org/officeDocument/2006/relationships/slide" Target="slides/slide26.xml"/><Relationship Id="rId2" Type="http://schemas.openxmlformats.org/officeDocument/2006/relationships/slide" Target="slides/slide21.xml"/><Relationship Id="rId1" Type="http://schemas.openxmlformats.org/officeDocument/2006/relationships/slide" Target="slides/slide9.xml"/><Relationship Id="rId6" Type="http://schemas.openxmlformats.org/officeDocument/2006/relationships/slide" Target="slides/slide25.xml"/><Relationship Id="rId5" Type="http://schemas.openxmlformats.org/officeDocument/2006/relationships/slide" Target="slides/slide24.xml"/><Relationship Id="rId4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225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09113"/>
            <a:ext cx="29225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fld id="{041603D9-1C16-4205-996F-DE15EBB8B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3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5713" y="0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684713"/>
            <a:ext cx="496411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5713" y="9450388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fld id="{42B7C487-73D2-4E0F-B7FC-751108966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27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4264025" y="3159125"/>
            <a:ext cx="4194175" cy="6889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1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3724275" y="1874838"/>
            <a:ext cx="4702175" cy="1143000"/>
          </a:xfrm>
        </p:spPr>
        <p:txBody>
          <a:bodyPr/>
          <a:lstStyle>
            <a:lvl1pPr>
              <a:defRPr sz="4000">
                <a:solidFill>
                  <a:srgbClr val="F46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4938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172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1E9CE7A-8875-49B1-A8FE-AC6E33D13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765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74BCD7AF-3681-414F-9F8B-EBD4C0F4D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800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D8265502-EE88-4087-8209-1EFD904E7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76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F5CB899-ABB6-4FE7-8AAD-EB5BED8A0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313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5100"/>
            <a:ext cx="1984375" cy="5942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5100"/>
            <a:ext cx="5802313" cy="5942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8332C239-DDA6-44C7-A5A4-6FED9181B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150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Freeform 50"/>
          <p:cNvSpPr>
            <a:spLocks/>
          </p:cNvSpPr>
          <p:nvPr/>
        </p:nvSpPr>
        <p:spPr bwMode="auto">
          <a:xfrm>
            <a:off x="7667625" y="6573838"/>
            <a:ext cx="1477963" cy="285750"/>
          </a:xfrm>
          <a:custGeom>
            <a:avLst/>
            <a:gdLst/>
            <a:ahLst/>
            <a:cxnLst>
              <a:cxn ang="0">
                <a:pos x="855" y="2"/>
              </a:cxn>
              <a:cxn ang="0">
                <a:pos x="855" y="198"/>
              </a:cxn>
              <a:cxn ang="0">
                <a:pos x="0" y="198"/>
              </a:cxn>
              <a:cxn ang="0">
                <a:pos x="0" y="98"/>
              </a:cxn>
              <a:cxn ang="0">
                <a:pos x="4" y="68"/>
              </a:cxn>
              <a:cxn ang="0">
                <a:pos x="19" y="41"/>
              </a:cxn>
              <a:cxn ang="0">
                <a:pos x="39" y="21"/>
              </a:cxn>
              <a:cxn ang="0">
                <a:pos x="65" y="6"/>
              </a:cxn>
              <a:cxn ang="0">
                <a:pos x="88" y="0"/>
              </a:cxn>
              <a:cxn ang="0">
                <a:pos x="855" y="2"/>
              </a:cxn>
            </a:cxnLst>
            <a:rect l="0" t="0" r="r" b="b"/>
            <a:pathLst>
              <a:path w="855" h="198">
                <a:moveTo>
                  <a:pt x="855" y="2"/>
                </a:moveTo>
                <a:lnTo>
                  <a:pt x="855" y="198"/>
                </a:lnTo>
                <a:lnTo>
                  <a:pt x="0" y="198"/>
                </a:lnTo>
                <a:lnTo>
                  <a:pt x="0" y="98"/>
                </a:lnTo>
                <a:lnTo>
                  <a:pt x="4" y="68"/>
                </a:lnTo>
                <a:lnTo>
                  <a:pt x="19" y="41"/>
                </a:lnTo>
                <a:lnTo>
                  <a:pt x="39" y="21"/>
                </a:lnTo>
                <a:lnTo>
                  <a:pt x="65" y="6"/>
                </a:lnTo>
                <a:lnTo>
                  <a:pt x="88" y="0"/>
                </a:lnTo>
                <a:lnTo>
                  <a:pt x="855" y="2"/>
                </a:lnTo>
                <a:close/>
              </a:path>
            </a:pathLst>
          </a:custGeom>
          <a:solidFill>
            <a:srgbClr val="B7D5EF"/>
          </a:solidFill>
          <a:ln w="9525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923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5088" y="6618288"/>
            <a:ext cx="14589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Y(J)S   DSP     Slide </a:t>
            </a:r>
            <a:fld id="{8AFB6D30-2E83-4478-B9B6-90361BEC74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65100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9" r:id="rId3"/>
    <p:sldLayoutId id="2147483870" r:id="rId4"/>
    <p:sldLayoutId id="2147483872" r:id="rId5"/>
    <p:sldLayoutId id="2147483873" r:id="rId6"/>
    <p:sldLayoutId id="2147483874" r:id="rId7"/>
  </p:sldLayoutIdLst>
  <p:transition spd="med"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500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69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7.png"/><Relationship Id="rId7" Type="http://schemas.openxmlformats.org/officeDocument/2006/relationships/image" Target="../media/image9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0.png"/><Relationship Id="rId4" Type="http://schemas.openxmlformats.org/officeDocument/2006/relationships/image" Target="../media/image88.png"/><Relationship Id="rId9" Type="http://schemas.openxmlformats.org/officeDocument/2006/relationships/hyperlink" Target="http://www.dspcsp.com/exercises/pzex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324" y="617163"/>
            <a:ext cx="6686550" cy="1143000"/>
          </a:xfrm>
        </p:spPr>
        <p:txBody>
          <a:bodyPr/>
          <a:lstStyle/>
          <a:p>
            <a:r>
              <a:rPr lang="en-US" dirty="0"/>
              <a:t>Part 2 </a:t>
            </a:r>
            <a:br>
              <a:rPr lang="en-US" dirty="0"/>
            </a:br>
            <a:r>
              <a:rPr lang="en-US" dirty="0"/>
              <a:t>Signal Processing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2313"/>
            <a:ext cx="8001000" cy="449641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0368.3464</a:t>
            </a:r>
          </a:p>
          <a:p>
            <a:pPr marL="0" indent="0" algn="ctr">
              <a:buNone/>
            </a:pPr>
            <a:r>
              <a:rPr lang="he-IL" sz="2800" b="1" dirty="0"/>
              <a:t>עיבוד ספרתי של אותות</a:t>
            </a:r>
          </a:p>
          <a:p>
            <a:pPr marL="0" indent="0" algn="ctr">
              <a:buNone/>
            </a:pPr>
            <a:r>
              <a:rPr lang="en-US" sz="2400" b="1" dirty="0"/>
              <a:t>Digital Signal Processing for Computer Science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AKA</a:t>
            </a:r>
          </a:p>
          <a:p>
            <a:pPr marL="0" indent="0" algn="ctr">
              <a:buNone/>
            </a:pPr>
            <a:r>
              <a:rPr lang="en-US" sz="2000" b="1" dirty="0"/>
              <a:t>Digital Signal Processing – Algorithms and Applications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7726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6077092"/>
            <a:ext cx="314325" cy="55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11" y="1212743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a system is not linear it does not obey the filter law !</a:t>
            </a:r>
          </a:p>
          <a:p>
            <a:pPr marL="0" indent="0">
              <a:buNone/>
            </a:pPr>
            <a:r>
              <a:rPr lang="en-US" dirty="0"/>
              <a:t>For example,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+ </a:t>
            </a:r>
            <a:r>
              <a:rPr lang="el-GR" dirty="0"/>
              <a:t>ϵ</a:t>
            </a:r>
            <a:r>
              <a:rPr lang="en-US" dirty="0"/>
              <a:t> x</a:t>
            </a:r>
            <a:r>
              <a:rPr lang="en-US" b="1" baseline="-25000" dirty="0"/>
              <a:t>n</a:t>
            </a:r>
            <a:r>
              <a:rPr lang="en-US" b="1" baseline="30000" dirty="0"/>
              <a:t>2 </a:t>
            </a:r>
            <a:r>
              <a:rPr lang="en-US" dirty="0"/>
              <a:t> </a:t>
            </a:r>
          </a:p>
          <a:p>
            <a:pPr marL="0" indent="0" defTabSz="457200">
              <a:buNone/>
            </a:pPr>
            <a:r>
              <a:rPr lang="en-US" dirty="0"/>
              <a:t>	if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  <a:r>
              <a:rPr lang="en-US" dirty="0"/>
              <a:t>= sin(</a:t>
            </a:r>
            <a:r>
              <a:rPr lang="el-GR" dirty="0"/>
              <a:t>ω</a:t>
            </a:r>
            <a:r>
              <a:rPr lang="en-US" dirty="0"/>
              <a:t>n) then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sin(</a:t>
            </a:r>
            <a:r>
              <a:rPr lang="el-GR" dirty="0"/>
              <a:t>ω </a:t>
            </a:r>
            <a:r>
              <a:rPr lang="en-US" dirty="0"/>
              <a:t>n) + </a:t>
            </a:r>
            <a:r>
              <a:rPr lang="el-GR" dirty="0"/>
              <a:t>ϵ</a:t>
            </a:r>
            <a:r>
              <a:rPr lang="en-US" dirty="0"/>
              <a:t>/2 - </a:t>
            </a:r>
            <a:r>
              <a:rPr lang="el-GR" dirty="0"/>
              <a:t>ϵ</a:t>
            </a:r>
            <a:r>
              <a:rPr lang="en-US" dirty="0"/>
              <a:t>/2 cos(2</a:t>
            </a:r>
            <a:r>
              <a:rPr lang="el-GR" dirty="0"/>
              <a:t>ω </a:t>
            </a:r>
            <a:r>
              <a:rPr lang="en-US" dirty="0"/>
              <a:t>n) </a:t>
            </a:r>
          </a:p>
          <a:p>
            <a:pPr marL="0" indent="0" defTabSz="457200">
              <a:buNone/>
            </a:pPr>
            <a:r>
              <a:rPr lang="en-US" dirty="0"/>
              <a:t>So the input spectrum has 1 component</a:t>
            </a:r>
          </a:p>
          <a:p>
            <a:pPr marL="0" indent="0" defTabSz="457200">
              <a:buNone/>
            </a:pPr>
            <a:r>
              <a:rPr lang="en-US" dirty="0"/>
              <a:t>	and the output spectrum has 3!</a:t>
            </a:r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r>
              <a:rPr lang="en-US" dirty="0"/>
              <a:t>If a system is not time invariant it is not a filter!</a:t>
            </a:r>
          </a:p>
          <a:p>
            <a:pPr marL="0" indent="0" defTabSz="457200">
              <a:buNone/>
            </a:pPr>
            <a:r>
              <a:rPr lang="en-US" dirty="0"/>
              <a:t>For example, y(t) =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 Ω</a:t>
            </a:r>
            <a:r>
              <a:rPr lang="en-US" b="1" baseline="30000" dirty="0"/>
              <a:t> t</a:t>
            </a:r>
            <a:r>
              <a:rPr lang="en-US" dirty="0"/>
              <a:t> x(t) </a:t>
            </a:r>
            <a:r>
              <a:rPr lang="en-US" b="1" baseline="30000" dirty="0"/>
              <a:t> </a:t>
            </a:r>
            <a:r>
              <a:rPr lang="en-US" dirty="0"/>
              <a:t> </a:t>
            </a:r>
          </a:p>
          <a:p>
            <a:pPr marL="0" indent="0" defTabSz="457200">
              <a:buNone/>
            </a:pPr>
            <a:r>
              <a:rPr lang="en-US" dirty="0"/>
              <a:t>	if x(t) =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 ω</a:t>
            </a:r>
            <a:r>
              <a:rPr lang="en-US" b="1" baseline="30000" dirty="0"/>
              <a:t> t</a:t>
            </a:r>
            <a:r>
              <a:rPr lang="en-US" dirty="0"/>
              <a:t> then y(t) =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 Ω</a:t>
            </a:r>
            <a:r>
              <a:rPr lang="en-US" b="1" baseline="30000" dirty="0"/>
              <a:t> t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 ω</a:t>
            </a:r>
            <a:r>
              <a:rPr lang="en-US" b="1" baseline="30000" dirty="0"/>
              <a:t> t</a:t>
            </a:r>
            <a:r>
              <a:rPr lang="en-US" dirty="0"/>
              <a:t> =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 </a:t>
            </a:r>
            <a:r>
              <a:rPr lang="en-US" b="1" baseline="30000" dirty="0"/>
              <a:t>(</a:t>
            </a:r>
            <a:r>
              <a:rPr lang="el-GR" b="1" baseline="30000" dirty="0"/>
              <a:t>Ω </a:t>
            </a:r>
            <a:r>
              <a:rPr lang="en-US" b="1" baseline="30000" dirty="0"/>
              <a:t>+ </a:t>
            </a:r>
            <a:r>
              <a:rPr lang="el-GR" b="1" baseline="30000" dirty="0"/>
              <a:t>ω</a:t>
            </a:r>
            <a:r>
              <a:rPr lang="en-US" b="1" baseline="30000" dirty="0"/>
              <a:t>) t</a:t>
            </a:r>
            <a:r>
              <a:rPr lang="en-US" dirty="0"/>
              <a:t> </a:t>
            </a:r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r>
              <a:rPr lang="en-US" dirty="0">
                <a:solidFill>
                  <a:srgbClr val="002060"/>
                </a:solidFill>
              </a:rPr>
              <a:t>Why did we use complex exponentials here ?</a:t>
            </a:r>
          </a:p>
          <a:p>
            <a:pPr marL="0" indent="0" defTabSz="457200">
              <a:buNone/>
            </a:pPr>
            <a:r>
              <a:rPr lang="en-US" dirty="0">
                <a:solidFill>
                  <a:srgbClr val="002060"/>
                </a:solidFill>
              </a:rPr>
              <a:t>What happens to a more general spectrum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72088" y="1649413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sin</a:t>
            </a:r>
            <a:r>
              <a:rPr lang="en-US" sz="1800" baseline="3000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US" sz="1800" b="0" dirty="0">
                <a:solidFill>
                  <a:srgbClr val="7030A0"/>
                </a:solidFill>
              </a:rPr>
              <a:t>(</a:t>
            </a:r>
            <a:r>
              <a:rPr lang="el-GR" sz="1800" b="0" dirty="0">
                <a:solidFill>
                  <a:srgbClr val="7030A0"/>
                </a:solidFill>
                <a:latin typeface="+mn-lt"/>
              </a:rPr>
              <a:t>ϕ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) = ½ - ½ cos(2</a:t>
            </a:r>
            <a:r>
              <a:rPr lang="el-GR" sz="1800" b="0" dirty="0">
                <a:solidFill>
                  <a:srgbClr val="7030A0"/>
                </a:solidFill>
                <a:latin typeface="+mn-lt"/>
              </a:rPr>
              <a:t> ϕ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10363" y="2586525"/>
            <a:ext cx="2195848" cy="1596471"/>
            <a:chOff x="5595602" y="3293733"/>
            <a:chExt cx="2195848" cy="159647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5743975" y="3293733"/>
              <a:ext cx="0" cy="1205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727664" y="4498886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6351776" y="3724275"/>
              <a:ext cx="0" cy="77461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400353" y="4334839"/>
              <a:ext cx="169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ω</a:t>
              </a:r>
              <a:endParaRPr lang="en-US" sz="1600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45412" y="4403636"/>
              <a:ext cx="499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/>
                <a:t>ω</a:t>
              </a:r>
              <a:endParaRPr lang="en-US" sz="2400" baseline="-25000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V="1">
              <a:off x="6961376" y="4219575"/>
              <a:ext cx="0" cy="27931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733215" y="4403636"/>
              <a:ext cx="65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l-GR" sz="2400" dirty="0"/>
                <a:t>ω</a:t>
              </a:r>
              <a:endParaRPr lang="en-US" sz="2400" baseline="-25000" dirty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5753500" y="4219575"/>
              <a:ext cx="0" cy="27931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595602" y="4428539"/>
              <a:ext cx="499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US" sz="2400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60583" y="3629126"/>
              <a:ext cx="1208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original line</a:t>
              </a:r>
              <a:endPara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65001" y="4118076"/>
              <a:ext cx="826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harmonic</a:t>
              </a:r>
              <a:endPara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50532" y="4012319"/>
              <a:ext cx="394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DC</a:t>
              </a:r>
              <a:endPara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359350" y="4852889"/>
            <a:ext cx="2542181" cy="1596471"/>
            <a:chOff x="3085765" y="5127902"/>
            <a:chExt cx="2542181" cy="1596471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flipV="1">
              <a:off x="3234138" y="5127902"/>
              <a:ext cx="0" cy="1205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3217827" y="6333055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3841939" y="5558444"/>
              <a:ext cx="0" cy="77461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890516" y="6169008"/>
              <a:ext cx="169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ω</a:t>
              </a:r>
              <a:endParaRPr lang="en-US" sz="1600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35575" y="6237805"/>
              <a:ext cx="499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/>
                <a:t>ω</a:t>
              </a:r>
              <a:endParaRPr lang="en-US" sz="2400" baseline="-25000" dirty="0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4451539" y="5558444"/>
              <a:ext cx="0" cy="77461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4091316" y="6237805"/>
              <a:ext cx="831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/>
                <a:t>Ω</a:t>
              </a:r>
              <a:r>
                <a:rPr lang="en-US" sz="2400" dirty="0"/>
                <a:t>+</a:t>
              </a:r>
              <a:r>
                <a:rPr lang="el-GR" sz="2400" dirty="0"/>
                <a:t>ω</a:t>
              </a:r>
              <a:endParaRPr lang="en-US" sz="2400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85765" y="6262708"/>
              <a:ext cx="499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US" sz="2400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57603" y="5322922"/>
              <a:ext cx="1208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original line</a:t>
              </a:r>
              <a:endPara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49740" y="5471479"/>
              <a:ext cx="11782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shifted line</a:t>
              </a:r>
              <a:endPara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3904585" y="5945750"/>
              <a:ext cx="46681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3950845" y="5698244"/>
              <a:ext cx="369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Ω</a:t>
              </a:r>
              <a:endParaRPr lang="en-US" sz="2400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71737" y="5800728"/>
            <a:ext cx="1822810" cy="817562"/>
            <a:chOff x="3217827" y="5127902"/>
            <a:chExt cx="1822810" cy="1238642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flipV="1">
              <a:off x="3234138" y="5127902"/>
              <a:ext cx="0" cy="1205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3217827" y="6333055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4871571" y="6027991"/>
              <a:ext cx="169066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ω</a:t>
              </a:r>
              <a:endParaRPr lang="en-US" sz="1600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63200" y="5185618"/>
              <a:ext cx="1268965" cy="419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original spectrum</a:t>
              </a:r>
              <a:endPara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3254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57325"/>
                <a:ext cx="7772400" cy="46497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understand our first kind of filter we’ll look at an example</a:t>
                </a:r>
              </a:p>
              <a:p>
                <a:pPr marL="0" indent="0">
                  <a:buNone/>
                </a:pPr>
                <a:r>
                  <a:rPr lang="en-US" dirty="0"/>
                  <a:t>We know that a signal is DC (a constant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k)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but only see a noisy version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:r>
                  <a:rPr lang="en-US" dirty="0" err="1"/>
                  <a:t>v</a:t>
                </a:r>
                <a:r>
                  <a:rPr lang="en-US" b="1" baseline="-25000" dirty="0" err="1"/>
                  <a:t>n</a:t>
                </a:r>
                <a:endParaRPr lang="en-US" b="1" baseline="-25000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b="1" baseline="-25000" dirty="0"/>
                  <a:t>		</a:t>
                </a:r>
                <a:r>
                  <a:rPr lang="en-US" dirty="0"/>
                  <a:t>where the noise signal </a:t>
                </a:r>
                <a:r>
                  <a:rPr lang="en-US" dirty="0" err="1"/>
                  <a:t>v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 is DC-free (zero average)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How do we discover k (recover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) ?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We </a:t>
                </a:r>
                <a:r>
                  <a:rPr lang="en-US" b="1" dirty="0"/>
                  <a:t>average</a:t>
                </a:r>
                <a:r>
                  <a:rPr lang="en-US" dirty="0"/>
                  <a:t> over as much time as we can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k = &lt;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&gt; = &lt;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:r>
                  <a:rPr lang="en-US" dirty="0" err="1"/>
                  <a:t>v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&gt; = &lt;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&gt; + &lt; </a:t>
                </a:r>
                <a:r>
                  <a:rPr lang="en-US" dirty="0" err="1"/>
                  <a:t>v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&gt; = &lt;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&gt; + 0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In practice, we take N samples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		</a:t>
                </a:r>
                <a:r>
                  <a:rPr lang="en-US" sz="2800" dirty="0"/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sz="2800" b="1" baseline="-25000" dirty="0"/>
                          <m:t>n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57325"/>
                <a:ext cx="7772400" cy="4649788"/>
              </a:xfrm>
              <a:blipFill>
                <a:blip r:embed="rId2"/>
                <a:stretch>
                  <a:fillRect l="-863" t="-524" b="-3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300919"/>
            <a:ext cx="7543800" cy="10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561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857500"/>
            <a:ext cx="8639175" cy="1195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425" y="1497012"/>
                <a:ext cx="7733567" cy="52378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know that a signal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changes very slowly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(has only low frequencies in its spectrum)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but only see a noisy version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:r>
                  <a:rPr lang="en-US" dirty="0" err="1"/>
                  <a:t>v</a:t>
                </a:r>
                <a:r>
                  <a:rPr lang="en-US" b="1" baseline="-25000" dirty="0" err="1"/>
                  <a:t>n</a:t>
                </a:r>
                <a:endParaRPr lang="en-US" b="1" baseline="-25000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b="1" baseline="-25000" dirty="0"/>
                  <a:t>		</a:t>
                </a:r>
                <a:r>
                  <a:rPr lang="en-US" dirty="0"/>
                  <a:t>where the noise signal </a:t>
                </a:r>
                <a:r>
                  <a:rPr lang="en-US" dirty="0" err="1"/>
                  <a:t>v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 is DC-free (zero average)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How do we recover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?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We </a:t>
                </a:r>
                <a:r>
                  <a:rPr lang="en-US" b="1" dirty="0"/>
                  <a:t>average</a:t>
                </a:r>
                <a:r>
                  <a:rPr lang="en-US" dirty="0"/>
                  <a:t> over a </a:t>
                </a:r>
                <a:r>
                  <a:rPr lang="en-US" i="1" dirty="0"/>
                  <a:t>window</a:t>
                </a:r>
                <a:r>
                  <a:rPr lang="en-US" dirty="0"/>
                  <a:t> 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long enough for the noise to average out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	but not so long as to destroy the signal 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And then we move on to the next window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This is called </a:t>
                </a:r>
                <a:r>
                  <a:rPr lang="en-US" b="1" dirty="0"/>
                  <a:t>M</a:t>
                </a:r>
                <a:r>
                  <a:rPr lang="en-US" dirty="0"/>
                  <a:t>oving </a:t>
                </a:r>
                <a:r>
                  <a:rPr lang="en-US" b="1" dirty="0"/>
                  <a:t>A</a:t>
                </a:r>
                <a:r>
                  <a:rPr lang="en-US" dirty="0"/>
                  <a:t>verage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		</a:t>
                </a:r>
                <a:r>
                  <a:rPr lang="en-US" sz="2800" dirty="0" err="1"/>
                  <a:t>y</a:t>
                </a:r>
                <a:r>
                  <a:rPr lang="en-US" sz="2800" b="1" baseline="-25000" dirty="0" err="1"/>
                  <a:t>n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 </a:t>
                </a:r>
                <a:r>
                  <a:rPr lang="en-US" sz="1400" dirty="0"/>
                  <a:t>( if L is odd then 1/(L+1) 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425" y="1497012"/>
                <a:ext cx="7733567" cy="5237895"/>
              </a:xfrm>
              <a:blipFill rotWithShape="0">
                <a:blip r:embed="rId3"/>
                <a:stretch>
                  <a:fillRect l="-788" t="-582" b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904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424" y="1497013"/>
                <a:ext cx="8115301" cy="497873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same, but signal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doesn’t change so slowly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(there are higher frequencies in its spectrum)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How do we recover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?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We perform a </a:t>
                </a:r>
                <a:r>
                  <a:rPr lang="en-US" sz="1200" dirty="0"/>
                  <a:t>(generalized)</a:t>
                </a:r>
                <a:r>
                  <a:rPr lang="en-US" dirty="0"/>
                  <a:t> </a:t>
                </a:r>
                <a:r>
                  <a:rPr lang="en-US" b="1" dirty="0"/>
                  <a:t>M</a:t>
                </a:r>
                <a:r>
                  <a:rPr lang="en-US" dirty="0"/>
                  <a:t>oving </a:t>
                </a:r>
                <a:r>
                  <a:rPr lang="en-US" b="1" dirty="0"/>
                  <a:t>A</a:t>
                </a:r>
                <a:r>
                  <a:rPr lang="en-US" dirty="0"/>
                  <a:t>verage but with non-equal coefficients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		</a:t>
                </a:r>
                <a:r>
                  <a:rPr lang="en-US" sz="2800" dirty="0" err="1"/>
                  <a:t>y</a:t>
                </a:r>
                <a:r>
                  <a:rPr lang="en-US" sz="2800" b="1" baseline="-25000" dirty="0" err="1"/>
                  <a:t>n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= 1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For example, the </a:t>
                </a:r>
                <a:r>
                  <a:rPr lang="en-US" i="1" dirty="0"/>
                  <a:t>smoother</a:t>
                </a:r>
                <a:r>
                  <a:rPr lang="en-US" dirty="0"/>
                  <a:t>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x</a:t>
                </a:r>
                <a:r>
                  <a:rPr lang="en-US" b="1" baseline="-25000" dirty="0"/>
                  <a:t>n-1 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x</a:t>
                </a:r>
                <a:r>
                  <a:rPr lang="en-US" b="1" baseline="-25000" dirty="0"/>
                  <a:t>n+1 </a:t>
                </a: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What coefficients return us to the original MA ?</a:t>
                </a:r>
              </a:p>
              <a:p>
                <a:pPr marL="0" indent="0" defTabSz="45720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Why do we often use </a:t>
                </a:r>
                <a:r>
                  <a:rPr lang="en-US" i="1" dirty="0">
                    <a:solidFill>
                      <a:srgbClr val="002060"/>
                    </a:solidFill>
                  </a:rPr>
                  <a:t>triangular</a:t>
                </a:r>
                <a:r>
                  <a:rPr lang="en-US" dirty="0">
                    <a:solidFill>
                      <a:srgbClr val="002060"/>
                    </a:solidFill>
                  </a:rPr>
                  <a:t> coefficients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424" y="1497013"/>
                <a:ext cx="8115301" cy="4978733"/>
              </a:xfrm>
              <a:blipFill>
                <a:blip r:embed="rId2"/>
                <a:stretch>
                  <a:fillRect l="-751" t="-613" r="-450" b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2390774"/>
            <a:ext cx="8743949" cy="157774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298997" y="5180262"/>
            <a:ext cx="2289848" cy="1460719"/>
            <a:chOff x="6298997" y="5180262"/>
            <a:chExt cx="2289848" cy="1460719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7405296" y="5467350"/>
              <a:ext cx="0" cy="8358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561102" y="6303169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278714" y="6291452"/>
              <a:ext cx="499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  <a:endParaRPr lang="en-US" sz="1600" baseline="-25000" dirty="0"/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V="1">
              <a:off x="6586938" y="5611813"/>
              <a:ext cx="818358" cy="69135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298997" y="6332488"/>
              <a:ext cx="575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- L/2</a:t>
              </a:r>
              <a:endParaRPr lang="en-US" sz="1400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12964" y="6333204"/>
              <a:ext cx="575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L/2</a:t>
              </a:r>
              <a:endParaRPr lang="en-US" sz="1400" baseline="-25000" dirty="0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 flipV="1">
              <a:off x="7389673" y="5607630"/>
              <a:ext cx="818358" cy="69135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200631" y="5180262"/>
                  <a:ext cx="409330" cy="332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sz="1600" baseline="-25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631" y="5180262"/>
                  <a:ext cx="409330" cy="33291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126577" y="6142834"/>
                  <a:ext cx="409330" cy="332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US" sz="1600" baseline="-25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577" y="6142834"/>
                  <a:ext cx="409330" cy="33291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22622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20" y="1928618"/>
            <a:ext cx="8457429" cy="2047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1497013"/>
            <a:ext cx="8201024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if the signal </a:t>
            </a:r>
            <a:r>
              <a:rPr lang="en-US" dirty="0" err="1"/>
              <a:t>s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  <a:r>
              <a:rPr lang="en-US" dirty="0"/>
              <a:t>has a spectrum with all frequencies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We can still perform </a:t>
            </a:r>
            <a:r>
              <a:rPr lang="en-US" b="1" dirty="0"/>
              <a:t>M</a:t>
            </a:r>
            <a:r>
              <a:rPr lang="en-US" dirty="0"/>
              <a:t>oving </a:t>
            </a:r>
            <a:r>
              <a:rPr lang="en-US" b="1" dirty="0"/>
              <a:t>A</a:t>
            </a:r>
            <a:r>
              <a:rPr lang="en-US" dirty="0"/>
              <a:t>verage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need to find the coefficients based on the frequency domain			such that we allow the signal to pass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	but block as much noise as possible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This will only work if MA is a filter!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824028" y="5166416"/>
            <a:ext cx="2163160" cy="1263076"/>
            <a:chOff x="5824028" y="5166416"/>
            <a:chExt cx="2163160" cy="1263076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6028693" y="5434589"/>
              <a:ext cx="0" cy="8358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012383" y="6256915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824028" y="5166416"/>
                  <a:ext cx="409330" cy="332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1600" baseline="-25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028" y="5166416"/>
                  <a:ext cx="409330" cy="3329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577858" y="6096580"/>
                  <a:ext cx="409330" cy="332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oMath>
                    </m:oMathPara>
                  </a14:m>
                  <a:endParaRPr lang="en-US" sz="1600" baseline="-25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858" y="6096580"/>
                  <a:ext cx="409330" cy="33291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 bwMode="auto">
            <a:xfrm>
              <a:off x="6028693" y="5742434"/>
              <a:ext cx="154916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rapezoid 10"/>
            <p:cNvSpPr/>
            <p:nvPr/>
          </p:nvSpPr>
          <p:spPr bwMode="auto">
            <a:xfrm>
              <a:off x="6274194" y="5304284"/>
              <a:ext cx="476250" cy="945126"/>
            </a:xfrm>
            <a:prstGeom prst="trapezoid">
              <a:avLst/>
            </a:prstGeom>
            <a:solidFill>
              <a:srgbClr val="FF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rapezoid 18"/>
            <p:cNvSpPr/>
            <p:nvPr/>
          </p:nvSpPr>
          <p:spPr bwMode="auto">
            <a:xfrm>
              <a:off x="7006692" y="5499328"/>
              <a:ext cx="284749" cy="758381"/>
            </a:xfrm>
            <a:prstGeom prst="trapezoid">
              <a:avLst/>
            </a:prstGeom>
            <a:solidFill>
              <a:srgbClr val="FF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1345" y="5413933"/>
              <a:ext cx="439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+mn-lt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843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 is always a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308100"/>
                <a:ext cx="8064795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check that </a:t>
                </a:r>
                <a:r>
                  <a:rPr lang="en-US" b="1" dirty="0"/>
                  <a:t>M</a:t>
                </a:r>
                <a:r>
                  <a:rPr lang="en-US" dirty="0"/>
                  <a:t>oving </a:t>
                </a:r>
                <a:r>
                  <a:rPr lang="en-US" b="1" dirty="0"/>
                  <a:t>A</a:t>
                </a:r>
                <a:r>
                  <a:rPr lang="en-US" dirty="0"/>
                  <a:t>verage is a </a:t>
                </a:r>
                <a:r>
                  <a:rPr lang="en-US" i="1" dirty="0"/>
                  <a:t>filter </a:t>
                </a:r>
                <a:r>
                  <a:rPr lang="en-US" dirty="0"/>
                  <a:t>(linear and time invariant)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LINEARITY</a:t>
                </a:r>
              </a:p>
              <a:p>
                <a:pPr marL="0" indent="0">
                  <a:buNone/>
                </a:pPr>
                <a:r>
                  <a:rPr lang="en-US" dirty="0"/>
                  <a:t>If we multiply the input by a gain g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sz="2400" b="1" baseline="12000" dirty="0"/>
                  <a:t>’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= 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= g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endParaRPr lang="en-US" b="1" baseline="-25000" dirty="0"/>
              </a:p>
              <a:p>
                <a:pPr marL="0" indent="0">
                  <a:buNone/>
                </a:pPr>
                <a:r>
                  <a:rPr lang="en-US" dirty="0"/>
                  <a:t>If we add two inputs u and v which give outputs x and y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endParaRPr lang="en-US" b="1" baseline="-250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TIME INVARIANCE</a:t>
                </a:r>
              </a:p>
              <a:p>
                <a:pPr marL="0" indent="0">
                  <a:buNone/>
                </a:pPr>
                <a:r>
                  <a:rPr lang="en-US" dirty="0"/>
                  <a:t>If we shift the input signal by m times (m positive or negative)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and the coefficients don’t change!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sz="2400" b="1" baseline="12000" dirty="0"/>
                  <a:t>’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n+m</a:t>
                </a:r>
                <a:endParaRPr lang="en-US" b="1" baseline="-250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1800" dirty="0"/>
                  <a:t>Note that sometimes it is useful to have coefficients 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sz="1800" dirty="0"/>
                  <a:t>	that change slowly over time </a:t>
                </a:r>
                <a:r>
                  <a:rPr lang="en-US" sz="1600" dirty="0"/>
                  <a:t>(to </a:t>
                </a:r>
                <a:r>
                  <a:rPr lang="en-US" sz="1600" i="1" dirty="0"/>
                  <a:t>adapt</a:t>
                </a:r>
                <a:r>
                  <a:rPr lang="en-US" sz="1600" dirty="0"/>
                  <a:t> to changing circumstances)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In which case we </a:t>
                </a:r>
                <a:r>
                  <a:rPr lang="en-US" sz="1800" i="1" dirty="0"/>
                  <a:t>almost</a:t>
                </a:r>
                <a:r>
                  <a:rPr lang="en-US" sz="1800" dirty="0"/>
                  <a:t> have a filter 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308100"/>
                <a:ext cx="8064795" cy="4799013"/>
              </a:xfrm>
              <a:blipFill>
                <a:blip r:embed="rId2"/>
                <a:stretch>
                  <a:fillRect l="-756" t="-635" b="-9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478" y="2570832"/>
            <a:ext cx="345780" cy="277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198" y="3299495"/>
            <a:ext cx="345780" cy="277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340" y="4998599"/>
            <a:ext cx="345780" cy="27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1110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738" y="165100"/>
            <a:ext cx="6686550" cy="1143000"/>
          </a:xfrm>
        </p:spPr>
        <p:txBody>
          <a:bodyPr/>
          <a:lstStyle/>
          <a:p>
            <a:r>
              <a:rPr lang="en-US" dirty="0"/>
              <a:t>How to design a digital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20 years ago a large part of every DSP course was devoted to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dirty="0"/>
                  <a:t>	how to design digital filters, 	i.e., given H(</a:t>
                </a:r>
                <a:r>
                  <a:rPr lang="el-GR" dirty="0"/>
                  <a:t>ω</a:t>
                </a:r>
                <a:r>
                  <a:rPr lang="en-US" dirty="0"/>
                  <a:t>) how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  <a:tabLst>
                    <a:tab pos="457200" algn="l"/>
                  </a:tabLst>
                </a:pPr>
                <a:r>
                  <a:rPr lang="en-US" dirty="0"/>
                  <a:t>It is </a:t>
                </a:r>
                <a:r>
                  <a:rPr lang="en-US" i="1" dirty="0"/>
                  <a:t>not</a:t>
                </a:r>
                <a:r>
                  <a:rPr lang="en-US" dirty="0"/>
                  <a:t> enough to take the function H(</a:t>
                </a:r>
                <a:r>
                  <a:rPr lang="el-GR" dirty="0"/>
                  <a:t>ω</a:t>
                </a:r>
                <a:r>
                  <a:rPr lang="en-US" dirty="0"/>
                  <a:t>) and perform an </a:t>
                </a:r>
                <a:r>
                  <a:rPr lang="en-US" dirty="0" err="1"/>
                  <a:t>iFT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baseline="-25000" dirty="0"/>
                  <a:t>	</a:t>
                </a:r>
                <a:r>
                  <a:rPr lang="en-US" dirty="0"/>
                  <a:t>since in practice we would do this in the digital domain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k</a:t>
                </a:r>
                <a:endParaRPr lang="en-US" b="1" baseline="-25000" dirty="0"/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dirty="0"/>
                  <a:t>		and we would have no control over what happens </a:t>
                </a:r>
              </a:p>
              <a:p>
                <a:pPr marL="0" indent="0">
                  <a:spcBef>
                    <a:spcPts val="0"/>
                  </a:spcBef>
                  <a:buNone/>
                  <a:tabLst>
                    <a:tab pos="457200" algn="l"/>
                  </a:tabLst>
                </a:pPr>
                <a:r>
                  <a:rPr lang="en-US" dirty="0"/>
                  <a:t>			between the discrete frequency points</a:t>
                </a:r>
              </a:p>
              <a:p>
                <a:pPr marL="0" indent="0">
                  <a:buNone/>
                  <a:tabLst>
                    <a:tab pos="457200" algn="l"/>
                  </a:tabLst>
                </a:pPr>
                <a:r>
                  <a:rPr lang="en-US" dirty="0"/>
                  <a:t>Here is the algorithm I recommend today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r>
                  <a:rPr lang="en-US" dirty="0"/>
                  <a:t>Google </a:t>
                </a:r>
                <a:r>
                  <a:rPr lang="en-US" b="1" dirty="0"/>
                  <a:t>digital filter design software free download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Download and install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We’ll learn later about the different filter types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for now </a:t>
                </a:r>
                <a:r>
                  <a:rPr lang="en-US" dirty="0"/>
                  <a:t>pick MA (also called </a:t>
                </a:r>
                <a:r>
                  <a:rPr lang="en-US" i="1" dirty="0"/>
                  <a:t>FIR</a:t>
                </a:r>
                <a:r>
                  <a:rPr lang="en-US" dirty="0"/>
                  <a:t>) filter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Enter or draw the desired frequency characteristics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Press </a:t>
                </a:r>
                <a:r>
                  <a:rPr lang="en-US" b="1" dirty="0"/>
                  <a:t>compute coefficients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View the spectrum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Try it out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  <a:blipFill>
                <a:blip r:embed="rId2"/>
                <a:stretch>
                  <a:fillRect l="-863" t="-635" b="-4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546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44600"/>
                <a:ext cx="7939088" cy="52133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saw that to filter out noise we used the signal processing system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sz="3200" dirty="0" err="1"/>
                  <a:t>y</a:t>
                </a:r>
                <a:r>
                  <a:rPr lang="en-US" sz="3200" b="1" baseline="-25000" dirty="0" err="1"/>
                  <a:t>n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not causal, a similar causal filter is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sz="3200" dirty="0" err="1"/>
                  <a:t>y</a:t>
                </a:r>
                <a:r>
                  <a:rPr lang="en-US" sz="3200" b="1" baseline="-25000" dirty="0" err="1"/>
                  <a:t>n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These forms of computation are called </a:t>
                </a:r>
                <a:r>
                  <a:rPr lang="en-US" sz="1600" dirty="0"/>
                  <a:t>(finite)</a:t>
                </a:r>
                <a:r>
                  <a:rPr lang="en-US" dirty="0"/>
                  <a:t> </a:t>
                </a:r>
                <a:r>
                  <a:rPr lang="en-US" b="1" i="1" dirty="0"/>
                  <a:t>convolution</a:t>
                </a: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r>
                  <a:rPr lang="en-US" dirty="0"/>
                  <a:t>Note that </a:t>
                </a:r>
                <a:r>
                  <a:rPr lang="en-US" i="1" dirty="0"/>
                  <a:t>convolution</a:t>
                </a:r>
                <a:r>
                  <a:rPr lang="en-US" dirty="0"/>
                  <a:t> is the sum of products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with one index </a:t>
                </a:r>
                <a:r>
                  <a:rPr lang="en-US" b="1" dirty="0"/>
                  <a:t>going up </a:t>
                </a:r>
                <a:r>
                  <a:rPr lang="en-US" dirty="0"/>
                  <a:t>and the other index </a:t>
                </a:r>
                <a:r>
                  <a:rPr lang="en-US" b="1" dirty="0"/>
                  <a:t>going down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b="1" dirty="0"/>
                  <a:t>		</a:t>
                </a:r>
                <a:r>
                  <a:rPr lang="en-US" dirty="0"/>
                  <a:t>in this way the sum of the 2 indexes stays the same (n)</a:t>
                </a:r>
                <a:br>
                  <a:rPr lang="en-US" dirty="0"/>
                </a:br>
                <a:r>
                  <a:rPr lang="en-US" dirty="0"/>
                  <a:t>We could have made both indexes go in the same direction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which is called </a:t>
                </a:r>
                <a:r>
                  <a:rPr lang="en-US" b="1" dirty="0"/>
                  <a:t>correlation</a:t>
                </a:r>
                <a:r>
                  <a:rPr lang="en-US" dirty="0"/>
                  <a:t> (used to compare 2 signals x and y)</a:t>
                </a: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r>
                  <a:rPr lang="en-US" dirty="0"/>
                  <a:t>			</a:t>
                </a:r>
                <a:r>
                  <a:rPr lang="en-US" sz="2800" dirty="0" err="1"/>
                  <a:t>C</a:t>
                </a:r>
                <a:r>
                  <a:rPr lang="en-US" sz="2800" baseline="-25000" dirty="0" err="1"/>
                  <a:t>x,y</a:t>
                </a:r>
                <a:r>
                  <a:rPr lang="en-US" sz="2800" dirty="0"/>
                  <a:t>(m)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r>
                  <a:rPr lang="en-US" dirty="0"/>
                  <a:t>Note that here the indexes both go up together!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44600"/>
                <a:ext cx="7939088" cy="5213350"/>
              </a:xfrm>
              <a:blipFill rotWithShape="0">
                <a:blip r:embed="rId2"/>
                <a:stretch>
                  <a:fillRect l="-845" t="-468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86104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3" y="1308100"/>
            <a:ext cx="7863903" cy="46992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word convolution was invented by Norbert Wiener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the inventor of cybernetics and DSP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Some DSP courses emphasize </a:t>
            </a:r>
            <a:r>
              <a:rPr lang="en-US" i="1" dirty="0"/>
              <a:t>correlation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some emphasize </a:t>
            </a:r>
            <a:r>
              <a:rPr lang="en-US" i="1" dirty="0"/>
              <a:t>convolution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the difference being relabeling the coefficients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We’ll use convolution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and we’ll see later why it is the best choice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Convolution (or correlation) appears in many DSP contexts</a:t>
            </a:r>
          </a:p>
          <a:p>
            <a:pPr marL="0" indent="0" defTabSz="342900">
              <a:spcBef>
                <a:spcPts val="0"/>
              </a:spcBef>
              <a:buNone/>
            </a:pPr>
            <a:r>
              <a:rPr lang="en-US" dirty="0"/>
              <a:t>	in fact, convolution is so important</a:t>
            </a:r>
          </a:p>
          <a:p>
            <a:pPr marL="0" indent="0" defTabSz="342900">
              <a:spcBef>
                <a:spcPts val="0"/>
              </a:spcBef>
              <a:buNone/>
            </a:pPr>
            <a:r>
              <a:rPr lang="en-US" dirty="0"/>
              <a:t>		that a processor that performs convolution optimally</a:t>
            </a:r>
          </a:p>
          <a:p>
            <a:pPr marL="0" indent="0" defTabSz="342900">
              <a:spcBef>
                <a:spcPts val="0"/>
              </a:spcBef>
              <a:buNone/>
            </a:pPr>
            <a:r>
              <a:rPr lang="en-US" dirty="0"/>
              <a:t>			is called a Digital Signal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7" name="Picture 7" descr="C:\Documents and Settings\Yaakov_s\My Documents\lectures\DSP\Norbert_Wie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8" y="1308100"/>
            <a:ext cx="16827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89258" y="2431454"/>
            <a:ext cx="151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</a:rPr>
              <a:t>Norbert Wiener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71" y="4986670"/>
            <a:ext cx="1544953" cy="12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194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echo cave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4" y="1308100"/>
            <a:ext cx="7772400" cy="2168525"/>
          </a:xfrm>
        </p:spPr>
        <p:txBody>
          <a:bodyPr/>
          <a:lstStyle/>
          <a:p>
            <a:pPr marL="0" indent="0" defTabSz="342900">
              <a:spcBef>
                <a:spcPts val="1200"/>
              </a:spcBef>
              <a:buNone/>
            </a:pPr>
            <a:r>
              <a:rPr lang="en-US" dirty="0"/>
              <a:t>Here is another way convolution occurs</a:t>
            </a:r>
          </a:p>
          <a:p>
            <a:pPr marL="0" indent="0" defTabSz="342900">
              <a:spcBef>
                <a:spcPts val="1200"/>
              </a:spcBef>
              <a:buNone/>
            </a:pPr>
            <a:r>
              <a:rPr lang="en-US" dirty="0"/>
              <a:t>Consider shouting in a cave</a:t>
            </a:r>
          </a:p>
          <a:p>
            <a:pPr marL="0" indent="0" defTabSz="342900">
              <a:spcBef>
                <a:spcPts val="0"/>
              </a:spcBef>
              <a:buNone/>
            </a:pPr>
            <a:r>
              <a:rPr lang="en-US" dirty="0"/>
              <a:t>	the echo you hear is an attenuated copy </a:t>
            </a:r>
          </a:p>
          <a:p>
            <a:pPr marL="0" indent="0" defTabSz="342900">
              <a:spcBef>
                <a:spcPts val="0"/>
              </a:spcBef>
              <a:buNone/>
            </a:pPr>
            <a:r>
              <a:rPr lang="en-US" dirty="0"/>
              <a:t>		of what you shouted a roundtrip time ago</a:t>
            </a:r>
          </a:p>
          <a:p>
            <a:pPr marL="0" indent="0" defTabSz="342900">
              <a:spcBef>
                <a:spcPts val="0"/>
              </a:spcBef>
              <a:buNone/>
            </a:pPr>
            <a:endParaRPr lang="en-US" sz="1200" dirty="0"/>
          </a:p>
          <a:p>
            <a:pPr marL="0" indent="0" defTabSz="342900">
              <a:spcBef>
                <a:spcPts val="0"/>
              </a:spcBef>
              <a:buNone/>
            </a:pPr>
            <a:r>
              <a:rPr lang="en-US" dirty="0"/>
              <a:t>		 	</a:t>
            </a:r>
            <a:r>
              <a:rPr lang="en-US" sz="3200" dirty="0" err="1"/>
              <a:t>y</a:t>
            </a:r>
            <a:r>
              <a:rPr lang="en-US" sz="3200" b="1" baseline="-25000" dirty="0" err="1"/>
              <a:t>n</a:t>
            </a:r>
            <a:r>
              <a:rPr lang="en-US" sz="3200" dirty="0"/>
              <a:t> = </a:t>
            </a:r>
            <a:r>
              <a:rPr lang="en-US" sz="3200" dirty="0" err="1"/>
              <a:t>x</a:t>
            </a:r>
            <a:r>
              <a:rPr lang="en-US" sz="3200" b="1" baseline="-25000" dirty="0" err="1"/>
              <a:t>n</a:t>
            </a:r>
            <a:r>
              <a:rPr lang="en-US" sz="3200" dirty="0"/>
              <a:t> + a </a:t>
            </a:r>
            <a:r>
              <a:rPr lang="en-US" sz="3200" dirty="0" err="1"/>
              <a:t>x</a:t>
            </a:r>
            <a:r>
              <a:rPr lang="en-US" sz="3200" b="1" baseline="-25000" dirty="0" err="1"/>
              <a:t>n</a:t>
            </a:r>
            <a:r>
              <a:rPr lang="en-US" sz="3200" b="1" baseline="-25000" dirty="0"/>
              <a:t>-</a:t>
            </a:r>
            <a:r>
              <a:rPr lang="en-US" sz="3200" b="1" baseline="-25000" dirty="0">
                <a:latin typeface="Brush Script MT" panose="03060802040406070304" pitchFamily="66" charset="0"/>
                <a:ea typeface="Cambria Math" panose="02040503050406030204" pitchFamily="18" charset="0"/>
              </a:rPr>
              <a:t>l</a:t>
            </a:r>
            <a:r>
              <a:rPr lang="en-US" sz="32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where </a:t>
            </a:r>
            <a:r>
              <a:rPr lang="en-US" sz="2800" dirty="0">
                <a:latin typeface="Brush Script MT" panose="03060802040406070304" pitchFamily="66" charset="0"/>
                <a:ea typeface="Cambria Math" panose="02040503050406030204" pitchFamily="18" charset="0"/>
              </a:rPr>
              <a:t>l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is the RTT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935" y="5336637"/>
            <a:ext cx="618088" cy="1161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078081" y="3831687"/>
            <a:ext cx="6343650" cy="2666206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823" y="5584286"/>
            <a:ext cx="362590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570060" y="5489036"/>
            <a:ext cx="385167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421730" y="5479511"/>
            <a:ext cx="0" cy="1047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3570060" y="5541579"/>
            <a:ext cx="45719" cy="8541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173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04CF0A-ADFD-455F-9D04-0A3C32E43AE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01600"/>
            <a:ext cx="668655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0200" y="3450994"/>
                <a:ext cx="8077200" cy="3149600"/>
              </a:xfrm>
            </p:spPr>
            <p:txBody>
              <a:bodyPr/>
              <a:lstStyle/>
              <a:p>
                <a:pPr marL="419100" indent="-419100" eaLnBrk="1" hangingPunct="1">
                  <a:lnSpc>
                    <a:spcPct val="100000"/>
                  </a:lnSpc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000" dirty="0"/>
                  <a:t>A </a:t>
                </a:r>
                <a:r>
                  <a:rPr lang="en-US" altLang="en-US" sz="2000" b="1" dirty="0"/>
                  <a:t>signal processing system</a:t>
                </a:r>
                <a:r>
                  <a:rPr lang="en-US" altLang="en-US" sz="2000" dirty="0"/>
                  <a:t> has signals as inputs and outputs</a:t>
                </a:r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000" dirty="0"/>
                  <a:t>The most common type of system has a single input and output</a:t>
                </a:r>
              </a:p>
              <a:p>
                <a:pPr marL="419100" indent="-419100" eaLnBrk="1" hangingPunct="1">
                  <a:lnSpc>
                    <a:spcPct val="150000"/>
                  </a:lnSpc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000" dirty="0"/>
                  <a:t>A system is called </a:t>
                </a:r>
                <a:r>
                  <a:rPr lang="en-US" altLang="en-US" sz="2000" b="1" i="1" dirty="0"/>
                  <a:t>causal</a:t>
                </a:r>
                <a:r>
                  <a:rPr lang="en-US" altLang="en-US" sz="2000" dirty="0"/>
                  <a:t> </a:t>
                </a:r>
              </a:p>
              <a:p>
                <a:pPr marL="876300" lvl="1" indent="-419100" eaLnBrk="1" hangingPunct="1">
                  <a:lnSpc>
                    <a:spcPct val="80000"/>
                  </a:lnSpc>
                  <a:spcBef>
                    <a:spcPct val="10000"/>
                  </a:spcBef>
                  <a:buFontTx/>
                  <a:buNone/>
                </a:pPr>
                <a:r>
                  <a:rPr lang="en-US" altLang="en-US" sz="2000" dirty="0"/>
                  <a:t>if </a:t>
                </a:r>
                <a:r>
                  <a:rPr lang="en-US" altLang="en-US" sz="1800" dirty="0" err="1"/>
                  <a:t>y</a:t>
                </a:r>
                <a:r>
                  <a:rPr lang="en-US" altLang="en-US" sz="180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18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en-US" sz="2000" dirty="0"/>
                  <a:t>depends on </a:t>
                </a:r>
                <a:r>
                  <a:rPr lang="en-US" altLang="en-US" sz="1800" dirty="0" err="1"/>
                  <a:t>x</a:t>
                </a:r>
                <a:r>
                  <a:rPr lang="en-US" altLang="en-US" sz="180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18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-m</a:t>
                </a:r>
                <a:r>
                  <a:rPr lang="en-US" altLang="en-US" sz="2000" dirty="0"/>
                  <a:t> for m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</a:t>
                </a:r>
                <a:r>
                  <a:rPr lang="en-US" altLang="en-US" sz="2000" dirty="0"/>
                  <a:t> 0 but not on </a:t>
                </a:r>
                <a:r>
                  <a:rPr lang="en-US" altLang="en-US" sz="1800" dirty="0" err="1"/>
                  <a:t>x</a:t>
                </a:r>
                <a:r>
                  <a:rPr lang="en-US" altLang="en-US" sz="180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n+m</a:t>
                </a:r>
                <a:endParaRPr lang="en-US" altLang="en-US" sz="2000" dirty="0"/>
              </a:p>
              <a:p>
                <a:pPr marL="419100" indent="-419100" eaLnBrk="1" hangingPunct="1">
                  <a:lnSpc>
                    <a:spcPct val="150000"/>
                  </a:lnSpc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000" dirty="0"/>
                  <a:t>A system is called </a:t>
                </a:r>
                <a:r>
                  <a:rPr lang="en-US" altLang="en-US" sz="2000" b="1" i="1" dirty="0"/>
                  <a:t>linear</a:t>
                </a:r>
                <a:r>
                  <a:rPr lang="en-US" altLang="en-US" sz="2000" dirty="0"/>
                  <a:t>    </a:t>
                </a:r>
                <a:r>
                  <a:rPr lang="en-US" altLang="en-US" sz="1800" dirty="0"/>
                  <a:t>(note - does </a:t>
                </a:r>
                <a:r>
                  <a:rPr lang="en-US" altLang="en-US" sz="1800" i="1" dirty="0"/>
                  <a:t>not</a:t>
                </a:r>
                <a:r>
                  <a:rPr lang="en-US" altLang="en-US" sz="1800" dirty="0"/>
                  <a:t> mean </a:t>
                </a:r>
                <a:r>
                  <a:rPr lang="en-US" altLang="en-US" sz="1800" dirty="0" err="1"/>
                  <a:t>y</a:t>
                </a:r>
                <a:r>
                  <a:rPr lang="en-US" altLang="en-US" sz="180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1800" dirty="0"/>
                  <a:t> = </a:t>
                </a:r>
                <a:r>
                  <a:rPr lang="en-US" altLang="en-US" sz="1800" dirty="0" err="1"/>
                  <a:t>ax</a:t>
                </a:r>
                <a:r>
                  <a:rPr lang="en-US" altLang="en-US" sz="180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1800" dirty="0"/>
                  <a:t> + b !)</a:t>
                </a:r>
              </a:p>
              <a:p>
                <a:pPr marL="419100" indent="-419100" eaLnBrk="1" hangingPunct="1">
                  <a:lnSpc>
                    <a:spcPct val="80000"/>
                  </a:lnSpc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1800" dirty="0"/>
                  <a:t>        if x</a:t>
                </a:r>
                <a:r>
                  <a:rPr lang="en-US" altLang="en-US" sz="18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 y</a:t>
                </a:r>
                <a:r>
                  <a:rPr lang="en-US" altLang="en-US" sz="18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  <a:sym typeface="Symbol" panose="05050102010706020507" pitchFamily="18" charset="2"/>
                  </a:rPr>
                  <a:t>1 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 and </a:t>
                </a:r>
                <a:r>
                  <a:rPr lang="en-US" altLang="en-US" sz="1800" dirty="0"/>
                  <a:t>x</a:t>
                </a:r>
                <a:r>
                  <a:rPr lang="en-US" altLang="en-US" sz="18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en-US" altLang="en-US" sz="1800" dirty="0"/>
                  <a:t> 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 y</a:t>
                </a:r>
                <a:r>
                  <a:rPr lang="en-US" altLang="en-US" sz="18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  <a:sym typeface="Symbol" panose="05050102010706020507" pitchFamily="18" charset="2"/>
                  </a:rPr>
                  <a:t>2  </a:t>
                </a:r>
                <a:r>
                  <a:rPr lang="en-US" altLang="en-US" sz="2000" dirty="0"/>
                  <a:t>then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 (a</a:t>
                </a:r>
                <a:r>
                  <a:rPr lang="en-US" altLang="en-US" sz="1800" dirty="0"/>
                  <a:t>x</a:t>
                </a:r>
                <a:r>
                  <a:rPr lang="en-US" altLang="en-US" sz="18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+ b</a:t>
                </a:r>
                <a:r>
                  <a:rPr lang="en-US" altLang="en-US" sz="1800" dirty="0"/>
                  <a:t>x</a:t>
                </a:r>
                <a:r>
                  <a:rPr lang="en-US" altLang="en-US" sz="18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en-US" altLang="en-US" sz="18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 (a</a:t>
                </a:r>
                <a:r>
                  <a:rPr lang="en-US" altLang="en-US" sz="1800" dirty="0"/>
                  <a:t>y</a:t>
                </a:r>
                <a:r>
                  <a:rPr lang="en-US" altLang="en-US" sz="18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+ b</a:t>
                </a:r>
                <a:r>
                  <a:rPr lang="en-US" altLang="en-US" sz="1800" dirty="0"/>
                  <a:t>y</a:t>
                </a:r>
                <a:r>
                  <a:rPr lang="en-US" altLang="en-US" sz="18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en-US" altLang="en-US" sz="18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</a:t>
                </a:r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000" dirty="0"/>
                  <a:t>A system is called </a:t>
                </a:r>
                <a:r>
                  <a:rPr lang="en-US" altLang="en-US" sz="2000" b="1" i="1" dirty="0"/>
                  <a:t>time invariant</a:t>
                </a:r>
                <a:r>
                  <a:rPr lang="en-US" altLang="en-US" sz="2000" dirty="0"/>
                  <a:t> if it has no internal clock    </a:t>
                </a:r>
                <a:endParaRPr lang="en-US" altLang="en-US" sz="1800" dirty="0"/>
              </a:p>
              <a:p>
                <a:pPr marL="419100" indent="-419100" eaLnBrk="1" hangingPunct="1">
                  <a:lnSpc>
                    <a:spcPct val="80000"/>
                  </a:lnSpc>
                  <a:spcBef>
                    <a:spcPct val="10000"/>
                  </a:spcBef>
                  <a:buNone/>
                </a:pPr>
                <a:r>
                  <a:rPr lang="en-US" altLang="en-US" sz="1800" dirty="0"/>
                  <a:t>        if x 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 y   </a:t>
                </a:r>
                <a:r>
                  <a:rPr lang="en-US" altLang="en-US" sz="18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  <a:sym typeface="Symbol" panose="05050102010706020507" pitchFamily="18" charset="2"/>
                  </a:rPr>
                  <a:t>  </a:t>
                </a:r>
                <a:r>
                  <a:rPr lang="en-US" altLang="en-US" sz="2000" dirty="0"/>
                  <a:t>then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sz="18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18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1800" dirty="0"/>
                  <a:t>x  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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altLang="en-US" sz="1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1800" baseline="30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  <a:sym typeface="Symbol" panose="05050102010706020507" pitchFamily="18" charset="2"/>
                  </a:rPr>
                  <a:t> </a:t>
                </a:r>
                <a:r>
                  <a:rPr lang="en-US" altLang="en-US" sz="1800" dirty="0"/>
                  <a:t>y</a:t>
                </a:r>
              </a:p>
              <a:p>
                <a:pPr marL="419100" indent="-419100"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en-US" dirty="0"/>
                  <a:t>A system that is both </a:t>
                </a:r>
                <a:r>
                  <a:rPr lang="en-US" altLang="en-US" b="1" dirty="0"/>
                  <a:t>linear</a:t>
                </a:r>
                <a:r>
                  <a:rPr lang="en-US" altLang="en-US" dirty="0"/>
                  <a:t> and </a:t>
                </a:r>
                <a:r>
                  <a:rPr lang="en-US" altLang="en-US" b="1" dirty="0"/>
                  <a:t>time invariant</a:t>
                </a:r>
                <a:r>
                  <a:rPr lang="en-US" altLang="en-US" dirty="0"/>
                  <a:t> is called a </a:t>
                </a:r>
                <a:r>
                  <a:rPr lang="en-US" altLang="en-US" b="1" i="1" dirty="0"/>
                  <a:t>filter</a:t>
                </a:r>
              </a:p>
            </p:txBody>
          </p:sp>
        </mc:Choice>
        <mc:Fallback xmlns="">
          <p:sp>
            <p:nvSpPr>
              <p:cNvPr id="389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0200" y="3450994"/>
                <a:ext cx="8077200" cy="3149600"/>
              </a:xfrm>
              <a:blipFill rotWithShape="0">
                <a:blip r:embed="rId2"/>
                <a:stretch>
                  <a:fillRect l="-755" t="-774" b="-6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17" name="Group 79"/>
          <p:cNvGrpSpPr>
            <a:grpSpLocks/>
          </p:cNvGrpSpPr>
          <p:nvPr/>
        </p:nvGrpSpPr>
        <p:grpSpPr bwMode="auto">
          <a:xfrm>
            <a:off x="241300" y="927100"/>
            <a:ext cx="8128000" cy="1104900"/>
            <a:chOff x="152" y="1056"/>
            <a:chExt cx="5120" cy="696"/>
          </a:xfrm>
        </p:grpSpPr>
        <p:sp>
          <p:nvSpPr>
            <p:cNvPr id="38928" name="Rectangle 4"/>
            <p:cNvSpPr>
              <a:spLocks noChangeArrowheads="1"/>
            </p:cNvSpPr>
            <p:nvPr/>
          </p:nvSpPr>
          <p:spPr bwMode="auto">
            <a:xfrm>
              <a:off x="2200" y="1056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8929" name="Group 13"/>
            <p:cNvGrpSpPr>
              <a:grpSpLocks/>
            </p:cNvGrpSpPr>
            <p:nvPr/>
          </p:nvGrpSpPr>
          <p:grpSpPr bwMode="auto">
            <a:xfrm>
              <a:off x="1952" y="1219"/>
              <a:ext cx="248" cy="5"/>
              <a:chOff x="776" y="1331"/>
              <a:chExt cx="248" cy="5"/>
            </a:xfrm>
          </p:grpSpPr>
          <p:sp>
            <p:nvSpPr>
              <p:cNvPr id="38959" name="Line 8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" name="Line 12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0" name="Group 14"/>
            <p:cNvGrpSpPr>
              <a:grpSpLocks/>
            </p:cNvGrpSpPr>
            <p:nvPr/>
          </p:nvGrpSpPr>
          <p:grpSpPr bwMode="auto">
            <a:xfrm>
              <a:off x="1952" y="1339"/>
              <a:ext cx="248" cy="5"/>
              <a:chOff x="776" y="1331"/>
              <a:chExt cx="248" cy="5"/>
            </a:xfrm>
          </p:grpSpPr>
          <p:sp>
            <p:nvSpPr>
              <p:cNvPr id="38957" name="Line 15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" name="Line 16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1" name="Group 17"/>
            <p:cNvGrpSpPr>
              <a:grpSpLocks/>
            </p:cNvGrpSpPr>
            <p:nvPr/>
          </p:nvGrpSpPr>
          <p:grpSpPr bwMode="auto">
            <a:xfrm>
              <a:off x="1952" y="1456"/>
              <a:ext cx="248" cy="0"/>
              <a:chOff x="776" y="1336"/>
              <a:chExt cx="248" cy="0"/>
            </a:xfrm>
          </p:grpSpPr>
          <p:sp>
            <p:nvSpPr>
              <p:cNvPr id="38955" name="Line 18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" name="Line 19"/>
              <p:cNvSpPr>
                <a:spLocks noChangeShapeType="1"/>
              </p:cNvSpPr>
              <p:nvPr/>
            </p:nvSpPr>
            <p:spPr bwMode="auto">
              <a:xfrm>
                <a:off x="888" y="1336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2" name="Group 20"/>
            <p:cNvGrpSpPr>
              <a:grpSpLocks/>
            </p:cNvGrpSpPr>
            <p:nvPr/>
          </p:nvGrpSpPr>
          <p:grpSpPr bwMode="auto">
            <a:xfrm>
              <a:off x="1952" y="1576"/>
              <a:ext cx="248" cy="0"/>
              <a:chOff x="776" y="1336"/>
              <a:chExt cx="248" cy="0"/>
            </a:xfrm>
          </p:grpSpPr>
          <p:sp>
            <p:nvSpPr>
              <p:cNvPr id="38953" name="Line 21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" name="Line 22"/>
              <p:cNvSpPr>
                <a:spLocks noChangeShapeType="1"/>
              </p:cNvSpPr>
              <p:nvPr/>
            </p:nvSpPr>
            <p:spPr bwMode="auto">
              <a:xfrm>
                <a:off x="888" y="1336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3" name="Group 24"/>
            <p:cNvGrpSpPr>
              <a:grpSpLocks/>
            </p:cNvGrpSpPr>
            <p:nvPr/>
          </p:nvGrpSpPr>
          <p:grpSpPr bwMode="auto">
            <a:xfrm>
              <a:off x="3120" y="1224"/>
              <a:ext cx="248" cy="0"/>
              <a:chOff x="776" y="1336"/>
              <a:chExt cx="248" cy="0"/>
            </a:xfrm>
          </p:grpSpPr>
          <p:sp>
            <p:nvSpPr>
              <p:cNvPr id="38951" name="Line 25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2" name="Line 26"/>
              <p:cNvSpPr>
                <a:spLocks noChangeShapeType="1"/>
              </p:cNvSpPr>
              <p:nvPr/>
            </p:nvSpPr>
            <p:spPr bwMode="auto">
              <a:xfrm>
                <a:off x="888" y="1336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4" name="Group 27"/>
            <p:cNvGrpSpPr>
              <a:grpSpLocks/>
            </p:cNvGrpSpPr>
            <p:nvPr/>
          </p:nvGrpSpPr>
          <p:grpSpPr bwMode="auto">
            <a:xfrm>
              <a:off x="3120" y="1344"/>
              <a:ext cx="248" cy="0"/>
              <a:chOff x="776" y="1336"/>
              <a:chExt cx="248" cy="0"/>
            </a:xfrm>
          </p:grpSpPr>
          <p:sp>
            <p:nvSpPr>
              <p:cNvPr id="38949" name="Line 28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" name="Line 29"/>
              <p:cNvSpPr>
                <a:spLocks noChangeShapeType="1"/>
              </p:cNvSpPr>
              <p:nvPr/>
            </p:nvSpPr>
            <p:spPr bwMode="auto">
              <a:xfrm>
                <a:off x="888" y="1336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5" name="Group 30"/>
            <p:cNvGrpSpPr>
              <a:grpSpLocks/>
            </p:cNvGrpSpPr>
            <p:nvPr/>
          </p:nvGrpSpPr>
          <p:grpSpPr bwMode="auto">
            <a:xfrm>
              <a:off x="3120" y="1456"/>
              <a:ext cx="248" cy="0"/>
              <a:chOff x="776" y="1336"/>
              <a:chExt cx="248" cy="0"/>
            </a:xfrm>
          </p:grpSpPr>
          <p:sp>
            <p:nvSpPr>
              <p:cNvPr id="38947" name="Line 31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" name="Line 32"/>
              <p:cNvSpPr>
                <a:spLocks noChangeShapeType="1"/>
              </p:cNvSpPr>
              <p:nvPr/>
            </p:nvSpPr>
            <p:spPr bwMode="auto">
              <a:xfrm>
                <a:off x="888" y="1336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6" name="Group 33"/>
            <p:cNvGrpSpPr>
              <a:grpSpLocks/>
            </p:cNvGrpSpPr>
            <p:nvPr/>
          </p:nvGrpSpPr>
          <p:grpSpPr bwMode="auto">
            <a:xfrm>
              <a:off x="3120" y="1576"/>
              <a:ext cx="248" cy="0"/>
              <a:chOff x="776" y="1336"/>
              <a:chExt cx="248" cy="0"/>
            </a:xfrm>
          </p:grpSpPr>
          <p:sp>
            <p:nvSpPr>
              <p:cNvPr id="38945" name="Line 34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" name="Line 35"/>
              <p:cNvSpPr>
                <a:spLocks noChangeShapeType="1"/>
              </p:cNvSpPr>
              <p:nvPr/>
            </p:nvSpPr>
            <p:spPr bwMode="auto">
              <a:xfrm>
                <a:off x="888" y="1336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7" name="Group 37"/>
            <p:cNvGrpSpPr>
              <a:grpSpLocks/>
            </p:cNvGrpSpPr>
            <p:nvPr/>
          </p:nvGrpSpPr>
          <p:grpSpPr bwMode="auto">
            <a:xfrm>
              <a:off x="3120" y="1672"/>
              <a:ext cx="248" cy="0"/>
              <a:chOff x="776" y="1336"/>
              <a:chExt cx="248" cy="0"/>
            </a:xfrm>
          </p:grpSpPr>
          <p:sp>
            <p:nvSpPr>
              <p:cNvPr id="38943" name="Line 38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" name="Line 39"/>
              <p:cNvSpPr>
                <a:spLocks noChangeShapeType="1"/>
              </p:cNvSpPr>
              <p:nvPr/>
            </p:nvSpPr>
            <p:spPr bwMode="auto">
              <a:xfrm>
                <a:off x="888" y="1336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8" name="Group 40"/>
            <p:cNvGrpSpPr>
              <a:grpSpLocks/>
            </p:cNvGrpSpPr>
            <p:nvPr/>
          </p:nvGrpSpPr>
          <p:grpSpPr bwMode="auto">
            <a:xfrm>
              <a:off x="3120" y="1120"/>
              <a:ext cx="248" cy="0"/>
              <a:chOff x="776" y="1336"/>
              <a:chExt cx="248" cy="0"/>
            </a:xfrm>
          </p:grpSpPr>
          <p:sp>
            <p:nvSpPr>
              <p:cNvPr id="38941" name="Line 41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" name="Line 42"/>
              <p:cNvSpPr>
                <a:spLocks noChangeShapeType="1"/>
              </p:cNvSpPr>
              <p:nvPr/>
            </p:nvSpPr>
            <p:spPr bwMode="auto">
              <a:xfrm>
                <a:off x="888" y="1336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39" name="Text Box 43"/>
            <p:cNvSpPr txBox="1">
              <a:spLocks noChangeArrowheads="1"/>
            </p:cNvSpPr>
            <p:nvPr/>
          </p:nvSpPr>
          <p:spPr bwMode="auto">
            <a:xfrm>
              <a:off x="152" y="1272"/>
              <a:ext cx="1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 or more signals as inputs</a:t>
              </a:r>
            </a:p>
          </p:txBody>
        </p:sp>
        <p:sp>
          <p:nvSpPr>
            <p:cNvPr id="38940" name="Text Box 44"/>
            <p:cNvSpPr txBox="1">
              <a:spLocks noChangeArrowheads="1"/>
            </p:cNvSpPr>
            <p:nvPr/>
          </p:nvSpPr>
          <p:spPr bwMode="auto">
            <a:xfrm>
              <a:off x="3336" y="1272"/>
              <a:ext cx="19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 or more signals as outputs</a:t>
              </a:r>
            </a:p>
          </p:txBody>
        </p:sp>
      </p:grpSp>
      <p:grpSp>
        <p:nvGrpSpPr>
          <p:cNvPr id="38918" name="Group 80"/>
          <p:cNvGrpSpPr>
            <a:grpSpLocks/>
          </p:cNvGrpSpPr>
          <p:nvPr/>
        </p:nvGrpSpPr>
        <p:grpSpPr bwMode="auto">
          <a:xfrm>
            <a:off x="1219200" y="2222500"/>
            <a:ext cx="6121400" cy="1104900"/>
            <a:chOff x="768" y="1928"/>
            <a:chExt cx="3856" cy="696"/>
          </a:xfrm>
        </p:grpSpPr>
        <p:sp>
          <p:nvSpPr>
            <p:cNvPr id="38919" name="Rectangle 45"/>
            <p:cNvSpPr>
              <a:spLocks noChangeArrowheads="1"/>
            </p:cNvSpPr>
            <p:nvPr/>
          </p:nvSpPr>
          <p:spPr bwMode="auto">
            <a:xfrm>
              <a:off x="2200" y="1928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8920" name="Group 49"/>
            <p:cNvGrpSpPr>
              <a:grpSpLocks/>
            </p:cNvGrpSpPr>
            <p:nvPr/>
          </p:nvGrpSpPr>
          <p:grpSpPr bwMode="auto">
            <a:xfrm>
              <a:off x="1952" y="2264"/>
              <a:ext cx="248" cy="0"/>
              <a:chOff x="776" y="1336"/>
              <a:chExt cx="248" cy="0"/>
            </a:xfrm>
          </p:grpSpPr>
          <p:sp>
            <p:nvSpPr>
              <p:cNvPr id="38926" name="Line 5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" name="Line 51"/>
              <p:cNvSpPr>
                <a:spLocks noChangeShapeType="1"/>
              </p:cNvSpPr>
              <p:nvPr/>
            </p:nvSpPr>
            <p:spPr bwMode="auto">
              <a:xfrm>
                <a:off x="888" y="1336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21" name="Group 61"/>
            <p:cNvGrpSpPr>
              <a:grpSpLocks/>
            </p:cNvGrpSpPr>
            <p:nvPr/>
          </p:nvGrpSpPr>
          <p:grpSpPr bwMode="auto">
            <a:xfrm>
              <a:off x="3120" y="2264"/>
              <a:ext cx="248" cy="0"/>
              <a:chOff x="776" y="1336"/>
              <a:chExt cx="248" cy="0"/>
            </a:xfrm>
          </p:grpSpPr>
          <p:sp>
            <p:nvSpPr>
              <p:cNvPr id="38924" name="Line 62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" name="Line 63"/>
              <p:cNvSpPr>
                <a:spLocks noChangeShapeType="1"/>
              </p:cNvSpPr>
              <p:nvPr/>
            </p:nvSpPr>
            <p:spPr bwMode="auto">
              <a:xfrm>
                <a:off x="888" y="1336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22" name="Text Box 76"/>
            <p:cNvSpPr txBox="1">
              <a:spLocks noChangeArrowheads="1"/>
            </p:cNvSpPr>
            <p:nvPr/>
          </p:nvSpPr>
          <p:spPr bwMode="auto">
            <a:xfrm>
              <a:off x="768" y="2144"/>
              <a:ext cx="1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 signal as input</a:t>
              </a:r>
            </a:p>
          </p:txBody>
        </p:sp>
        <p:sp>
          <p:nvSpPr>
            <p:cNvPr id="38923" name="Text Box 77"/>
            <p:cNvSpPr txBox="1">
              <a:spLocks noChangeArrowheads="1"/>
            </p:cNvSpPr>
            <p:nvPr/>
          </p:nvSpPr>
          <p:spPr bwMode="auto">
            <a:xfrm>
              <a:off x="3336" y="2144"/>
              <a:ext cx="1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 signal as output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echo cave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2144" y="1308100"/>
                <a:ext cx="7982744" cy="2401751"/>
              </a:xfrm>
            </p:spPr>
            <p:txBody>
              <a:bodyPr/>
              <a:lstStyle/>
              <a:p>
                <a:pPr marL="0" indent="0" defTabSz="342900">
                  <a:spcBef>
                    <a:spcPts val="0"/>
                  </a:spcBef>
                  <a:buNone/>
                </a:pPr>
                <a:r>
                  <a:rPr lang="en-US" dirty="0"/>
                  <a:t>But there can be </a:t>
                </a:r>
                <a:r>
                  <a:rPr lang="en-US" i="1" dirty="0"/>
                  <a:t>many</a:t>
                </a:r>
                <a:r>
                  <a:rPr lang="en-US" dirty="0"/>
                  <a:t> echoes </a:t>
                </a:r>
              </a:p>
              <a:p>
                <a:pPr marL="0" indent="0" defTabSz="342900">
                  <a:spcBef>
                    <a:spcPts val="0"/>
                  </a:spcBef>
                  <a:buNone/>
                </a:pPr>
                <a:r>
                  <a:rPr lang="en-US" dirty="0"/>
                  <a:t>	 </a:t>
                </a:r>
                <a:r>
                  <a:rPr lang="en-US" sz="2800" dirty="0" err="1"/>
                  <a:t>y</a:t>
                </a:r>
                <a:r>
                  <a:rPr lang="en-US" sz="2800" b="1" baseline="-25000" dirty="0" err="1"/>
                  <a:t>n</a:t>
                </a:r>
                <a:r>
                  <a:rPr lang="en-US" sz="2800" dirty="0"/>
                  <a:t> = </a:t>
                </a:r>
                <a:r>
                  <a:rPr lang="en-US" sz="2800" dirty="0" err="1"/>
                  <a:t>x</a:t>
                </a:r>
                <a:r>
                  <a:rPr lang="en-US" sz="2800" b="1" baseline="-25000" dirty="0" err="1"/>
                  <a:t>n</a:t>
                </a:r>
                <a:r>
                  <a:rPr lang="en-US" sz="2800" dirty="0"/>
                  <a:t> + a</a:t>
                </a:r>
                <a:r>
                  <a:rPr lang="en-US" sz="2800" b="1" baseline="-25000" dirty="0"/>
                  <a:t>1</a:t>
                </a:r>
                <a:r>
                  <a:rPr lang="en-US" sz="2800" dirty="0"/>
                  <a:t> x</a:t>
                </a:r>
                <a:r>
                  <a:rPr lang="en-US" sz="2800" b="1" baseline="-25000" dirty="0"/>
                  <a:t>n-</a:t>
                </a:r>
                <a:r>
                  <a:rPr lang="en-US" sz="28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n-US" sz="2800" dirty="0"/>
                  <a:t>+ a</a:t>
                </a:r>
                <a:r>
                  <a:rPr lang="en-US" sz="2800" b="1" baseline="-25000" dirty="0"/>
                  <a:t>2</a:t>
                </a:r>
                <a:r>
                  <a:rPr lang="en-US" sz="2800" dirty="0"/>
                  <a:t> x</a:t>
                </a:r>
                <a:r>
                  <a:rPr lang="en-US" sz="2800" b="1" baseline="-25000" dirty="0"/>
                  <a:t>n-</a:t>
                </a:r>
                <a:r>
                  <a:rPr lang="en-US" sz="28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2800" dirty="0"/>
                  <a:t>+ a</a:t>
                </a:r>
                <a:r>
                  <a:rPr lang="en-US" sz="2800" b="1" baseline="-25000" dirty="0"/>
                  <a:t>3</a:t>
                </a:r>
                <a:r>
                  <a:rPr lang="en-US" sz="2800" dirty="0"/>
                  <a:t> x</a:t>
                </a:r>
                <a:r>
                  <a:rPr lang="en-US" sz="2800" b="1" baseline="-25000" dirty="0"/>
                  <a:t>n-</a:t>
                </a:r>
                <a:r>
                  <a:rPr lang="en-US" sz="28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</a:t>
                </a:r>
                <a:r>
                  <a:rPr lang="en-US" sz="2800" dirty="0"/>
                  <a:t>+ a</a:t>
                </a:r>
                <a:r>
                  <a:rPr lang="en-US" sz="2800" b="1" baseline="-25000" dirty="0"/>
                  <a:t>4</a:t>
                </a:r>
                <a:r>
                  <a:rPr lang="en-US" sz="2800" dirty="0"/>
                  <a:t> x</a:t>
                </a:r>
                <a:r>
                  <a:rPr lang="en-US" sz="2800" b="1" baseline="-25000" dirty="0"/>
                  <a:t>n-</a:t>
                </a:r>
                <a:r>
                  <a:rPr lang="en-US" sz="28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sz="2800" dirty="0"/>
                  <a:t> + …</a:t>
                </a:r>
                <a:r>
                  <a:rPr lang="en-US" sz="28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endParaRPr lang="en-US" b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defTabSz="342900">
                  <a:spcBef>
                    <a:spcPts val="1200"/>
                  </a:spcBef>
                  <a:buNone/>
                </a:pPr>
                <a:r>
                  <a:rPr lang="en-US" dirty="0"/>
                  <a:t>If the longest possible echo returns after L times</a:t>
                </a:r>
              </a:p>
              <a:p>
                <a:pPr marL="0" indent="0" defTabSz="342900">
                  <a:spcBef>
                    <a:spcPts val="1200"/>
                  </a:spcBef>
                  <a:buNone/>
                </a:pPr>
                <a:r>
                  <a:rPr lang="en-US" sz="2800" dirty="0"/>
                  <a:t>	</a:t>
                </a:r>
                <a:r>
                  <a:rPr lang="en-US" sz="2800" dirty="0" err="1"/>
                  <a:t>y</a:t>
                </a:r>
                <a:r>
                  <a:rPr lang="en-US" sz="2800" b="1" baseline="-25000" dirty="0" err="1"/>
                  <a:t>n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/>
                  <a:t>  </a:t>
                </a:r>
                <a:r>
                  <a:rPr lang="en-US" dirty="0"/>
                  <a:t>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all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≤|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&lt; 1)</a:t>
                </a:r>
              </a:p>
              <a:p>
                <a:pPr marL="0" indent="0" defTabSz="342900">
                  <a:spcBef>
                    <a:spcPts val="1200"/>
                  </a:spcBef>
                  <a:buNone/>
                </a:pPr>
                <a:r>
                  <a:rPr lang="en-US" dirty="0"/>
                  <a:t>		</a:t>
                </a:r>
                <a:r>
                  <a:rPr lang="en-US" i="1" dirty="0"/>
                  <a:t>convolution</a:t>
                </a:r>
                <a:r>
                  <a:rPr lang="en-US" dirty="0"/>
                  <a:t>!								</a:t>
                </a:r>
                <a:r>
                  <a:rPr lang="en-US" dirty="0">
                    <a:solidFill>
                      <a:srgbClr val="002060"/>
                    </a:solidFill>
                  </a:rPr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&lt;0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mean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144" y="1308100"/>
                <a:ext cx="7982744" cy="2401751"/>
              </a:xfrm>
              <a:blipFill rotWithShape="0">
                <a:blip r:embed="rId2"/>
                <a:stretch>
                  <a:fillRect l="-763" t="-1269" b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078081" y="3802789"/>
            <a:ext cx="6350345" cy="2666208"/>
            <a:chOff x="1078081" y="3306390"/>
            <a:chExt cx="6350345" cy="26662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5475" y="4811342"/>
              <a:ext cx="618088" cy="116125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1078081" y="3306392"/>
              <a:ext cx="6343650" cy="2666206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3795823" y="5058991"/>
              <a:ext cx="362590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576756" y="5024048"/>
              <a:ext cx="385167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7421730" y="5058991"/>
              <a:ext cx="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>
              <a:off x="3570060" y="5016284"/>
              <a:ext cx="45719" cy="85413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 flipH="1">
              <a:off x="1096925" y="5016283"/>
              <a:ext cx="2615942" cy="85414"/>
              <a:chOff x="2585575" y="4341072"/>
              <a:chExt cx="3829606" cy="104775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2585575" y="4445847"/>
                <a:ext cx="382960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>
                <a:endCxn id="20" idx="1"/>
              </p:cNvCxnSpPr>
              <p:nvPr/>
            </p:nvCxnSpPr>
            <p:spPr bwMode="auto">
              <a:xfrm flipH="1">
                <a:off x="2784835" y="4350597"/>
                <a:ext cx="3630346" cy="58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H="1">
                <a:off x="6415181" y="4341072"/>
                <a:ext cx="0" cy="10477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 rot="16200000">
              <a:off x="2784993" y="4091443"/>
              <a:ext cx="1712914" cy="142808"/>
              <a:chOff x="3213009" y="4187861"/>
              <a:chExt cx="3851670" cy="104776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 rot="5400000" flipV="1">
                <a:off x="5142239" y="2370198"/>
                <a:ext cx="0" cy="384487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3213009" y="4197386"/>
                <a:ext cx="385167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7064679" y="4187861"/>
                <a:ext cx="0" cy="10477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6" name="Straight Connector 5"/>
          <p:cNvCxnSpPr/>
          <p:nvPr/>
        </p:nvCxnSpPr>
        <p:spPr bwMode="auto">
          <a:xfrm flipH="1">
            <a:off x="3712853" y="3802789"/>
            <a:ext cx="2580943" cy="17098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293796" y="3802789"/>
            <a:ext cx="1127934" cy="7108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4869151" y="4513634"/>
            <a:ext cx="2552579" cy="19553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641449" y="5590333"/>
            <a:ext cx="1237045" cy="8864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137848" y="3810553"/>
            <a:ext cx="1612105" cy="173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1108929" y="3810553"/>
            <a:ext cx="1022224" cy="6923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115770" y="4510676"/>
            <a:ext cx="1574796" cy="19308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2716236" y="5563713"/>
            <a:ext cx="918387" cy="8778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476931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F0FFF701-49A9-4C35-A906-FE28F3B8413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12" y="171450"/>
            <a:ext cx="9075906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You already know all about convolution!</a:t>
            </a:r>
          </a:p>
        </p:txBody>
      </p:sp>
      <p:sp>
        <p:nvSpPr>
          <p:cNvPr id="41989" name="Rectangle 1127"/>
          <p:cNvSpPr>
            <a:spLocks noGrp="1" noChangeArrowheads="1"/>
          </p:cNvSpPr>
          <p:nvPr>
            <p:ph type="body" idx="1"/>
          </p:nvPr>
        </p:nvSpPr>
        <p:spPr>
          <a:xfrm>
            <a:off x="241299" y="1446212"/>
            <a:ext cx="7073901" cy="506542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400" b="1" dirty="0"/>
              <a:t>LONG MULTIPLICATION</a:t>
            </a:r>
            <a:r>
              <a:rPr lang="en-US" altLang="en-US" sz="1400" dirty="0"/>
              <a:t> </a:t>
            </a:r>
            <a:r>
              <a:rPr lang="en-US" altLang="en-US" dirty="0"/>
              <a:t>    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 </a:t>
            </a:r>
            <a:r>
              <a:rPr lang="en-US" altLang="en-US" dirty="0"/>
              <a:t>    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   </a:t>
            </a:r>
            <a:r>
              <a:rPr lang="en-US" altLang="en-US" dirty="0"/>
              <a:t>   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dirty="0"/>
              <a:t>      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      	               </a:t>
            </a:r>
            <a:r>
              <a:rPr lang="en-US" altLang="en-US" sz="3200" baseline="-1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  </a:t>
            </a:r>
            <a:r>
              <a:rPr lang="en-US" altLang="en-US" dirty="0"/>
              <a:t>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/>
              <a:t>    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   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dirty="0"/>
              <a:t>    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-----------------------------------------------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                           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/>
              <a:t>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 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  </a:t>
            </a:r>
            <a:r>
              <a:rPr lang="en-US" altLang="en-US" dirty="0"/>
              <a:t>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                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/>
              <a:t> 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 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   </a:t>
            </a:r>
            <a:r>
              <a:rPr lang="en-US" altLang="en-US" dirty="0"/>
              <a:t>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       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/>
              <a:t>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 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  </a:t>
            </a:r>
            <a:r>
              <a:rPr lang="en-US" altLang="en-US" dirty="0"/>
              <a:t>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/>
              <a:t>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 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   </a:t>
            </a:r>
            <a:r>
              <a:rPr lang="en-US" altLang="en-US" dirty="0"/>
              <a:t>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------------------------------------------------------------------------------------</a:t>
            </a:r>
          </a:p>
          <a:p>
            <a:pPr eaLnBrk="1" hangingPunct="1">
              <a:buNone/>
            </a:pP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altLang="en-US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</a:t>
            </a:r>
            <a:r>
              <a:rPr lang="en-US" altLang="en-US" dirty="0"/>
              <a:t>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/>
              <a:t>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en-US" altLang="en-US" dirty="0"/>
              <a:t>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en-US" altLang="en-US" dirty="0"/>
              <a:t> A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/>
              <a:t>B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</a:p>
        </p:txBody>
      </p:sp>
      <p:sp>
        <p:nvSpPr>
          <p:cNvPr id="41990" name="Rectangle 1128"/>
          <p:cNvSpPr>
            <a:spLocks noChangeArrowheads="1"/>
          </p:cNvSpPr>
          <p:nvPr/>
        </p:nvSpPr>
        <p:spPr bwMode="auto">
          <a:xfrm>
            <a:off x="203200" y="4926013"/>
            <a:ext cx="8610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POLYNOMIAL MULTIPLICATION</a:t>
            </a:r>
            <a:r>
              <a:rPr lang="en-US" altLang="en-US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30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+a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30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en-US" altLang="en-US" sz="2400" b="0" baseline="30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+ a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altLang="en-US" sz="2200" b="0" baseline="30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30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+b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30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en-US" altLang="en-US" sz="2400" b="0" baseline="30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+ b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altLang="en-US" sz="2200" b="0" baseline="30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22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en-US" altLang="en-US" sz="2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0" baseline="-10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30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en-US" sz="24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en-US" altLang="en-US" sz="24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+ (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r>
              <a:rPr lang="en-US" altLang="en-US" sz="24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30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en-US" altLang="en-US" sz="2400" b="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+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en-US" sz="2400" b="0" baseline="-25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endParaRPr lang="en-US" altLang="en-US" sz="2400" b="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rgbClr val="FF33C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What’s the connection between these?</a:t>
            </a:r>
          </a:p>
        </p:txBody>
      </p:sp>
      <p:sp>
        <p:nvSpPr>
          <p:cNvPr id="2" name="TextBox 1"/>
          <p:cNvSpPr txBox="1"/>
          <p:nvPr/>
        </p:nvSpPr>
        <p:spPr>
          <a:xfrm rot="2738424">
            <a:off x="4889175" y="3264780"/>
            <a:ext cx="4595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You learned about convolution</a:t>
            </a:r>
          </a:p>
          <a:p>
            <a:pPr defTabSz="457200"/>
            <a:r>
              <a:rPr lang="en-US" sz="2000" b="0" dirty="0">
                <a:latin typeface="+mn-lt"/>
              </a:rPr>
              <a:t>	in grade school, </a:t>
            </a:r>
          </a:p>
          <a:p>
            <a:pPr defTabSz="457200"/>
            <a:r>
              <a:rPr lang="en-US" sz="2000" b="0" dirty="0">
                <a:solidFill>
                  <a:srgbClr val="FF33CC"/>
                </a:solidFill>
                <a:latin typeface="+mn-lt"/>
              </a:rPr>
              <a:t>		</a:t>
            </a:r>
            <a:r>
              <a:rPr lang="en-US" sz="2000" b="0" dirty="0">
                <a:solidFill>
                  <a:srgbClr val="FF0000"/>
                </a:solidFill>
                <a:latin typeface="+mn-lt"/>
              </a:rPr>
              <a:t>and then again in high school!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DE53BA5-077A-438A-95BF-2B6ADB9827D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Picturing Convolution - 0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549775"/>
            <a:ext cx="7508875" cy="9652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We chose the coefficients so that the indexes of a and x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go in opposite directions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Note that the sum of the input indexes equals the output’s index !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2705100" y="2743200"/>
            <a:ext cx="4191000" cy="466725"/>
            <a:chOff x="768" y="1672"/>
            <a:chExt cx="2640" cy="294"/>
          </a:xfrm>
        </p:grpSpPr>
        <p:sp>
          <p:nvSpPr>
            <p:cNvPr id="1132" name="Text Box 5"/>
            <p:cNvSpPr txBox="1">
              <a:spLocks noChangeArrowheads="1"/>
            </p:cNvSpPr>
            <p:nvPr/>
          </p:nvSpPr>
          <p:spPr bwMode="auto">
            <a:xfrm>
              <a:off x="7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33" name="Text Box 6"/>
            <p:cNvSpPr txBox="1">
              <a:spLocks noChangeArrowheads="1"/>
            </p:cNvSpPr>
            <p:nvPr/>
          </p:nvSpPr>
          <p:spPr bwMode="auto">
            <a:xfrm>
              <a:off x="120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34" name="Text Box 7"/>
            <p:cNvSpPr txBox="1">
              <a:spLocks noChangeArrowheads="1"/>
            </p:cNvSpPr>
            <p:nvPr/>
          </p:nvSpPr>
          <p:spPr bwMode="auto">
            <a:xfrm>
              <a:off x="164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35" name="Text Box 8"/>
            <p:cNvSpPr txBox="1">
              <a:spLocks noChangeArrowheads="1"/>
            </p:cNvSpPr>
            <p:nvPr/>
          </p:nvSpPr>
          <p:spPr bwMode="auto">
            <a:xfrm>
              <a:off x="208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136" name="Text Box 9"/>
            <p:cNvSpPr txBox="1">
              <a:spLocks noChangeArrowheads="1"/>
            </p:cNvSpPr>
            <p:nvPr/>
          </p:nvSpPr>
          <p:spPr bwMode="auto">
            <a:xfrm>
              <a:off x="252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1137" name="Text Box 10"/>
            <p:cNvSpPr txBox="1">
              <a:spLocks noChangeArrowheads="1"/>
            </p:cNvSpPr>
            <p:nvPr/>
          </p:nvSpPr>
          <p:spPr bwMode="auto">
            <a:xfrm>
              <a:off x="29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</p:grpSp>
      <p:grpSp>
        <p:nvGrpSpPr>
          <p:cNvPr id="3" name="Group 209"/>
          <p:cNvGrpSpPr>
            <a:grpSpLocks/>
          </p:cNvGrpSpPr>
          <p:nvPr/>
        </p:nvGrpSpPr>
        <p:grpSpPr bwMode="auto">
          <a:xfrm>
            <a:off x="1308100" y="1905000"/>
            <a:ext cx="2095500" cy="2206625"/>
            <a:chOff x="4152" y="968"/>
            <a:chExt cx="1320" cy="1390"/>
          </a:xfrm>
        </p:grpSpPr>
        <p:sp>
          <p:nvSpPr>
            <p:cNvPr id="1124" name="Text Box 23"/>
            <p:cNvSpPr txBox="1">
              <a:spLocks noChangeArrowheads="1"/>
            </p:cNvSpPr>
            <p:nvPr/>
          </p:nvSpPr>
          <p:spPr bwMode="auto">
            <a:xfrm>
              <a:off x="4152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25" name="Text Box 33"/>
            <p:cNvSpPr txBox="1">
              <a:spLocks noChangeArrowheads="1"/>
            </p:cNvSpPr>
            <p:nvPr/>
          </p:nvSpPr>
          <p:spPr bwMode="auto">
            <a:xfrm>
              <a:off x="4592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26" name="Text Box 44"/>
            <p:cNvSpPr txBox="1">
              <a:spLocks noChangeArrowheads="1"/>
            </p:cNvSpPr>
            <p:nvPr/>
          </p:nvSpPr>
          <p:spPr bwMode="auto">
            <a:xfrm>
              <a:off x="5032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27" name="Text Box 46"/>
            <p:cNvSpPr txBox="1">
              <a:spLocks noChangeArrowheads="1"/>
            </p:cNvSpPr>
            <p:nvPr/>
          </p:nvSpPr>
          <p:spPr bwMode="auto">
            <a:xfrm>
              <a:off x="5160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28" name="Text Box 57"/>
            <p:cNvSpPr txBox="1">
              <a:spLocks noChangeArrowheads="1"/>
            </p:cNvSpPr>
            <p:nvPr/>
          </p:nvSpPr>
          <p:spPr bwMode="auto">
            <a:xfrm>
              <a:off x="5160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129" name="Text Box 60"/>
            <p:cNvSpPr txBox="1">
              <a:spLocks noChangeArrowheads="1"/>
            </p:cNvSpPr>
            <p:nvPr/>
          </p:nvSpPr>
          <p:spPr bwMode="auto">
            <a:xfrm>
              <a:off x="5032" y="206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30" name="Line 61"/>
            <p:cNvSpPr>
              <a:spLocks noChangeShapeType="1"/>
            </p:cNvSpPr>
            <p:nvPr/>
          </p:nvSpPr>
          <p:spPr bwMode="auto">
            <a:xfrm>
              <a:off x="5256" y="1848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Text Box 72"/>
            <p:cNvSpPr txBox="1">
              <a:spLocks noChangeArrowheads="1"/>
            </p:cNvSpPr>
            <p:nvPr/>
          </p:nvSpPr>
          <p:spPr bwMode="auto">
            <a:xfrm>
              <a:off x="5160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52800" y="5514975"/>
            <a:ext cx="2228850" cy="1249571"/>
            <a:chOff x="3352800" y="5562600"/>
            <a:chExt cx="2228850" cy="1249571"/>
          </a:xfrm>
        </p:grpSpPr>
        <p:graphicFrame>
          <p:nvGraphicFramePr>
            <p:cNvPr id="1026" name="Object 2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0575075"/>
                </p:ext>
              </p:extLst>
            </p:nvPr>
          </p:nvGraphicFramePr>
          <p:xfrm>
            <a:off x="3352800" y="5562600"/>
            <a:ext cx="222885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43000" imgH="507960" progId="Equation.3">
                    <p:embed/>
                  </p:oleObj>
                </mc:Choice>
                <mc:Fallback>
                  <p:oleObj name="Equation" r:id="rId2" imgW="1143000" imgH="507960" progId="Equation.3">
                    <p:embed/>
                    <p:pic>
                      <p:nvPicPr>
                        <p:cNvPr id="0" name="Object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5562600"/>
                          <a:ext cx="2228850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Arrow Connector 6"/>
            <p:cNvCxnSpPr/>
            <p:nvPr/>
          </p:nvCxnSpPr>
          <p:spPr bwMode="auto">
            <a:xfrm flipH="1">
              <a:off x="5187950" y="6257925"/>
              <a:ext cx="161925" cy="360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>
              <a:off x="4860926" y="6229350"/>
              <a:ext cx="243577" cy="3889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991100" y="6473617"/>
              <a:ext cx="35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+</a:t>
              </a:r>
              <a:endParaRPr lang="en-US" dirty="0"/>
            </a:p>
          </p:txBody>
        </p:sp>
        <p:cxnSp>
          <p:nvCxnSpPr>
            <p:cNvPr id="14" name="Straight Connector 13"/>
            <p:cNvCxnSpPr>
              <a:stCxn id="12" idx="1"/>
            </p:cNvCxnSpPr>
            <p:nvPr/>
          </p:nvCxnSpPr>
          <p:spPr bwMode="auto">
            <a:xfrm flipH="1">
              <a:off x="3949700" y="6642894"/>
              <a:ext cx="1041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3759200" y="6267450"/>
              <a:ext cx="190500" cy="3754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50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Y(J)S   DSP     Slide </a:t>
            </a:r>
            <a:fld id="{7DE53BA5-077A-438A-95BF-2B6ADB9827D5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50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50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Picturing Convolution - 1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549775"/>
            <a:ext cx="7508875" cy="9652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We chose the coefficients so that the indexes of a and x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go in opposite directions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Note that the sum of the input indexes equals the output’s index !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2705100" y="2743200"/>
            <a:ext cx="4191000" cy="466725"/>
            <a:chOff x="768" y="1672"/>
            <a:chExt cx="2640" cy="294"/>
          </a:xfrm>
        </p:grpSpPr>
        <p:sp>
          <p:nvSpPr>
            <p:cNvPr id="1132" name="Text Box 5"/>
            <p:cNvSpPr txBox="1">
              <a:spLocks noChangeArrowheads="1"/>
            </p:cNvSpPr>
            <p:nvPr/>
          </p:nvSpPr>
          <p:spPr bwMode="auto">
            <a:xfrm>
              <a:off x="7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33" name="Text Box 6"/>
            <p:cNvSpPr txBox="1">
              <a:spLocks noChangeArrowheads="1"/>
            </p:cNvSpPr>
            <p:nvPr/>
          </p:nvSpPr>
          <p:spPr bwMode="auto">
            <a:xfrm>
              <a:off x="120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34" name="Text Box 7"/>
            <p:cNvSpPr txBox="1">
              <a:spLocks noChangeArrowheads="1"/>
            </p:cNvSpPr>
            <p:nvPr/>
          </p:nvSpPr>
          <p:spPr bwMode="auto">
            <a:xfrm>
              <a:off x="164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35" name="Text Box 8"/>
            <p:cNvSpPr txBox="1">
              <a:spLocks noChangeArrowheads="1"/>
            </p:cNvSpPr>
            <p:nvPr/>
          </p:nvSpPr>
          <p:spPr bwMode="auto">
            <a:xfrm>
              <a:off x="208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136" name="Text Box 9"/>
            <p:cNvSpPr txBox="1">
              <a:spLocks noChangeArrowheads="1"/>
            </p:cNvSpPr>
            <p:nvPr/>
          </p:nvSpPr>
          <p:spPr bwMode="auto">
            <a:xfrm>
              <a:off x="252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1137" name="Text Box 10"/>
            <p:cNvSpPr txBox="1">
              <a:spLocks noChangeArrowheads="1"/>
            </p:cNvSpPr>
            <p:nvPr/>
          </p:nvSpPr>
          <p:spPr bwMode="auto">
            <a:xfrm>
              <a:off x="29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</p:grpSp>
      <p:grpSp>
        <p:nvGrpSpPr>
          <p:cNvPr id="4" name="Group 208"/>
          <p:cNvGrpSpPr>
            <a:grpSpLocks/>
          </p:cNvGrpSpPr>
          <p:nvPr/>
        </p:nvGrpSpPr>
        <p:grpSpPr bwMode="auto">
          <a:xfrm>
            <a:off x="2006600" y="1905000"/>
            <a:ext cx="2095500" cy="2206625"/>
            <a:chOff x="784" y="2544"/>
            <a:chExt cx="1320" cy="1390"/>
          </a:xfrm>
        </p:grpSpPr>
        <p:sp>
          <p:nvSpPr>
            <p:cNvPr id="1112" name="Text Box 82"/>
            <p:cNvSpPr txBox="1">
              <a:spLocks noChangeArrowheads="1"/>
            </p:cNvSpPr>
            <p:nvPr/>
          </p:nvSpPr>
          <p:spPr bwMode="auto">
            <a:xfrm>
              <a:off x="784" y="254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13" name="Text Box 84"/>
            <p:cNvSpPr txBox="1">
              <a:spLocks noChangeArrowheads="1"/>
            </p:cNvSpPr>
            <p:nvPr/>
          </p:nvSpPr>
          <p:spPr bwMode="auto">
            <a:xfrm>
              <a:off x="1224" y="254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14" name="Text Box 86"/>
            <p:cNvSpPr txBox="1">
              <a:spLocks noChangeArrowheads="1"/>
            </p:cNvSpPr>
            <p:nvPr/>
          </p:nvSpPr>
          <p:spPr bwMode="auto">
            <a:xfrm>
              <a:off x="135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115" name="Text Box 89"/>
            <p:cNvSpPr txBox="1">
              <a:spLocks noChangeArrowheads="1"/>
            </p:cNvSpPr>
            <p:nvPr/>
          </p:nvSpPr>
          <p:spPr bwMode="auto">
            <a:xfrm>
              <a:off x="1664" y="254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16" name="Text Box 90"/>
            <p:cNvSpPr txBox="1">
              <a:spLocks noChangeArrowheads="1"/>
            </p:cNvSpPr>
            <p:nvPr/>
          </p:nvSpPr>
          <p:spPr bwMode="auto">
            <a:xfrm>
              <a:off x="135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117" name="Text Box 91"/>
            <p:cNvSpPr txBox="1">
              <a:spLocks noChangeArrowheads="1"/>
            </p:cNvSpPr>
            <p:nvPr/>
          </p:nvSpPr>
          <p:spPr bwMode="auto">
            <a:xfrm>
              <a:off x="179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118" name="Text Box 93"/>
            <p:cNvSpPr txBox="1">
              <a:spLocks noChangeArrowheads="1"/>
            </p:cNvSpPr>
            <p:nvPr/>
          </p:nvSpPr>
          <p:spPr bwMode="auto">
            <a:xfrm>
              <a:off x="1224" y="364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19" name="Text Box 96"/>
            <p:cNvSpPr txBox="1">
              <a:spLocks noChangeArrowheads="1"/>
            </p:cNvSpPr>
            <p:nvPr/>
          </p:nvSpPr>
          <p:spPr bwMode="auto">
            <a:xfrm>
              <a:off x="179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120" name="Text Box 97"/>
            <p:cNvSpPr txBox="1">
              <a:spLocks noChangeArrowheads="1"/>
            </p:cNvSpPr>
            <p:nvPr/>
          </p:nvSpPr>
          <p:spPr bwMode="auto">
            <a:xfrm>
              <a:off x="135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121" name="Text Box 98"/>
            <p:cNvSpPr txBox="1">
              <a:spLocks noChangeArrowheads="1"/>
            </p:cNvSpPr>
            <p:nvPr/>
          </p:nvSpPr>
          <p:spPr bwMode="auto">
            <a:xfrm>
              <a:off x="1664" y="364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22" name="Line 99"/>
            <p:cNvSpPr>
              <a:spLocks noChangeShapeType="1"/>
            </p:cNvSpPr>
            <p:nvPr/>
          </p:nvSpPr>
          <p:spPr bwMode="auto">
            <a:xfrm>
              <a:off x="1888" y="3424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23" name="Text Box 102"/>
            <p:cNvSpPr txBox="1">
              <a:spLocks noChangeArrowheads="1"/>
            </p:cNvSpPr>
            <p:nvPr/>
          </p:nvSpPr>
          <p:spPr bwMode="auto">
            <a:xfrm>
              <a:off x="1792" y="2872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52800" y="5514975"/>
            <a:ext cx="2228850" cy="1249571"/>
            <a:chOff x="3352800" y="5562600"/>
            <a:chExt cx="2228850" cy="1249571"/>
          </a:xfrm>
        </p:grpSpPr>
        <p:graphicFrame>
          <p:nvGraphicFramePr>
            <p:cNvPr id="1026" name="Object 263"/>
            <p:cNvGraphicFramePr>
              <a:graphicFrameLocks noChangeAspect="1"/>
            </p:cNvGraphicFramePr>
            <p:nvPr/>
          </p:nvGraphicFramePr>
          <p:xfrm>
            <a:off x="3352800" y="5562600"/>
            <a:ext cx="222885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43000" imgH="507960" progId="Equation.3">
                    <p:embed/>
                  </p:oleObj>
                </mc:Choice>
                <mc:Fallback>
                  <p:oleObj name="Equation" r:id="rId2" imgW="1143000" imgH="507960" progId="Equation.3">
                    <p:embed/>
                    <p:pic>
                      <p:nvPicPr>
                        <p:cNvPr id="1026" name="Object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5562600"/>
                          <a:ext cx="2228850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Arrow Connector 6"/>
            <p:cNvCxnSpPr/>
            <p:nvPr/>
          </p:nvCxnSpPr>
          <p:spPr bwMode="auto">
            <a:xfrm flipH="1">
              <a:off x="5187950" y="6257925"/>
              <a:ext cx="161925" cy="360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>
              <a:off x="4860926" y="6229350"/>
              <a:ext cx="243577" cy="3889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991100" y="6473617"/>
              <a:ext cx="35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>
              <a:stCxn id="12" idx="1"/>
            </p:cNvCxnSpPr>
            <p:nvPr/>
          </p:nvCxnSpPr>
          <p:spPr bwMode="auto">
            <a:xfrm flipH="1">
              <a:off x="3949700" y="6642894"/>
              <a:ext cx="1041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3759200" y="6267450"/>
              <a:ext cx="190500" cy="3754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143554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50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Y(J)S   DSP     Slide </a:t>
            </a:r>
            <a:fld id="{7DE53BA5-077A-438A-95BF-2B6ADB9827D5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50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50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Picturing Convolution - 2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549775"/>
            <a:ext cx="7508875" cy="9652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We chose the coefficients so that the indexes of a and x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go in opposite directions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Note that the sum of the input indexes equals the output’s index !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2705100" y="2743200"/>
            <a:ext cx="4191000" cy="466725"/>
            <a:chOff x="768" y="1672"/>
            <a:chExt cx="2640" cy="294"/>
          </a:xfrm>
        </p:grpSpPr>
        <p:sp>
          <p:nvSpPr>
            <p:cNvPr id="1132" name="Text Box 5"/>
            <p:cNvSpPr txBox="1">
              <a:spLocks noChangeArrowheads="1"/>
            </p:cNvSpPr>
            <p:nvPr/>
          </p:nvSpPr>
          <p:spPr bwMode="auto">
            <a:xfrm>
              <a:off x="7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33" name="Text Box 6"/>
            <p:cNvSpPr txBox="1">
              <a:spLocks noChangeArrowheads="1"/>
            </p:cNvSpPr>
            <p:nvPr/>
          </p:nvSpPr>
          <p:spPr bwMode="auto">
            <a:xfrm>
              <a:off x="120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34" name="Text Box 7"/>
            <p:cNvSpPr txBox="1">
              <a:spLocks noChangeArrowheads="1"/>
            </p:cNvSpPr>
            <p:nvPr/>
          </p:nvSpPr>
          <p:spPr bwMode="auto">
            <a:xfrm>
              <a:off x="164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35" name="Text Box 8"/>
            <p:cNvSpPr txBox="1">
              <a:spLocks noChangeArrowheads="1"/>
            </p:cNvSpPr>
            <p:nvPr/>
          </p:nvSpPr>
          <p:spPr bwMode="auto">
            <a:xfrm>
              <a:off x="208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136" name="Text Box 9"/>
            <p:cNvSpPr txBox="1">
              <a:spLocks noChangeArrowheads="1"/>
            </p:cNvSpPr>
            <p:nvPr/>
          </p:nvSpPr>
          <p:spPr bwMode="auto">
            <a:xfrm>
              <a:off x="252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1137" name="Text Box 10"/>
            <p:cNvSpPr txBox="1">
              <a:spLocks noChangeArrowheads="1"/>
            </p:cNvSpPr>
            <p:nvPr/>
          </p:nvSpPr>
          <p:spPr bwMode="auto">
            <a:xfrm>
              <a:off x="29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</p:grpSp>
      <p:grpSp>
        <p:nvGrpSpPr>
          <p:cNvPr id="5" name="Group 210"/>
          <p:cNvGrpSpPr>
            <a:grpSpLocks/>
          </p:cNvGrpSpPr>
          <p:nvPr/>
        </p:nvGrpSpPr>
        <p:grpSpPr bwMode="auto">
          <a:xfrm>
            <a:off x="2705100" y="1905000"/>
            <a:ext cx="2095500" cy="2206625"/>
            <a:chOff x="4160" y="968"/>
            <a:chExt cx="1320" cy="1390"/>
          </a:xfrm>
        </p:grpSpPr>
        <p:sp>
          <p:nvSpPr>
            <p:cNvPr id="1096" name="Text Box 132"/>
            <p:cNvSpPr txBox="1">
              <a:spLocks noChangeArrowheads="1"/>
            </p:cNvSpPr>
            <p:nvPr/>
          </p:nvSpPr>
          <p:spPr bwMode="auto">
            <a:xfrm>
              <a:off x="4160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097" name="Text Box 133"/>
            <p:cNvSpPr txBox="1">
              <a:spLocks noChangeArrowheads="1"/>
            </p:cNvSpPr>
            <p:nvPr/>
          </p:nvSpPr>
          <p:spPr bwMode="auto">
            <a:xfrm>
              <a:off x="428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098" name="Text Box 134"/>
            <p:cNvSpPr txBox="1">
              <a:spLocks noChangeArrowheads="1"/>
            </p:cNvSpPr>
            <p:nvPr/>
          </p:nvSpPr>
          <p:spPr bwMode="auto">
            <a:xfrm>
              <a:off x="4600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099" name="Text Box 135"/>
            <p:cNvSpPr txBox="1">
              <a:spLocks noChangeArrowheads="1"/>
            </p:cNvSpPr>
            <p:nvPr/>
          </p:nvSpPr>
          <p:spPr bwMode="auto">
            <a:xfrm>
              <a:off x="428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100" name="Text Box 136"/>
            <p:cNvSpPr txBox="1">
              <a:spLocks noChangeArrowheads="1"/>
            </p:cNvSpPr>
            <p:nvPr/>
          </p:nvSpPr>
          <p:spPr bwMode="auto">
            <a:xfrm>
              <a:off x="472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101" name="Text Box 137"/>
            <p:cNvSpPr txBox="1">
              <a:spLocks noChangeArrowheads="1"/>
            </p:cNvSpPr>
            <p:nvPr/>
          </p:nvSpPr>
          <p:spPr bwMode="auto">
            <a:xfrm>
              <a:off x="4160" y="206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02" name="Text Box 139"/>
            <p:cNvSpPr txBox="1">
              <a:spLocks noChangeArrowheads="1"/>
            </p:cNvSpPr>
            <p:nvPr/>
          </p:nvSpPr>
          <p:spPr bwMode="auto">
            <a:xfrm>
              <a:off x="5040" y="968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03" name="Text Box 140"/>
            <p:cNvSpPr txBox="1">
              <a:spLocks noChangeArrowheads="1"/>
            </p:cNvSpPr>
            <p:nvPr/>
          </p:nvSpPr>
          <p:spPr bwMode="auto">
            <a:xfrm>
              <a:off x="472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104" name="Text Box 141"/>
            <p:cNvSpPr txBox="1">
              <a:spLocks noChangeArrowheads="1"/>
            </p:cNvSpPr>
            <p:nvPr/>
          </p:nvSpPr>
          <p:spPr bwMode="auto">
            <a:xfrm>
              <a:off x="516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105" name="Text Box 142"/>
            <p:cNvSpPr txBox="1">
              <a:spLocks noChangeArrowheads="1"/>
            </p:cNvSpPr>
            <p:nvPr/>
          </p:nvSpPr>
          <p:spPr bwMode="auto">
            <a:xfrm>
              <a:off x="428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106" name="Text Box 143"/>
            <p:cNvSpPr txBox="1">
              <a:spLocks noChangeArrowheads="1"/>
            </p:cNvSpPr>
            <p:nvPr/>
          </p:nvSpPr>
          <p:spPr bwMode="auto">
            <a:xfrm>
              <a:off x="4600" y="206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07" name="Text Box 146"/>
            <p:cNvSpPr txBox="1">
              <a:spLocks noChangeArrowheads="1"/>
            </p:cNvSpPr>
            <p:nvPr/>
          </p:nvSpPr>
          <p:spPr bwMode="auto">
            <a:xfrm>
              <a:off x="516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108" name="Text Box 147"/>
            <p:cNvSpPr txBox="1">
              <a:spLocks noChangeArrowheads="1"/>
            </p:cNvSpPr>
            <p:nvPr/>
          </p:nvSpPr>
          <p:spPr bwMode="auto">
            <a:xfrm>
              <a:off x="472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109" name="Text Box 148"/>
            <p:cNvSpPr txBox="1">
              <a:spLocks noChangeArrowheads="1"/>
            </p:cNvSpPr>
            <p:nvPr/>
          </p:nvSpPr>
          <p:spPr bwMode="auto">
            <a:xfrm>
              <a:off x="5040" y="2064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10" name="Line 149"/>
            <p:cNvSpPr>
              <a:spLocks noChangeShapeType="1"/>
            </p:cNvSpPr>
            <p:nvPr/>
          </p:nvSpPr>
          <p:spPr bwMode="auto">
            <a:xfrm>
              <a:off x="5264" y="1848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11" name="Text Box 152"/>
            <p:cNvSpPr txBox="1">
              <a:spLocks noChangeArrowheads="1"/>
            </p:cNvSpPr>
            <p:nvPr/>
          </p:nvSpPr>
          <p:spPr bwMode="auto">
            <a:xfrm>
              <a:off x="5168" y="1296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52800" y="5514975"/>
            <a:ext cx="2228850" cy="1249571"/>
            <a:chOff x="3352800" y="5562600"/>
            <a:chExt cx="2228850" cy="1249571"/>
          </a:xfrm>
        </p:grpSpPr>
        <p:graphicFrame>
          <p:nvGraphicFramePr>
            <p:cNvPr id="1026" name="Object 263"/>
            <p:cNvGraphicFramePr>
              <a:graphicFrameLocks noChangeAspect="1"/>
            </p:cNvGraphicFramePr>
            <p:nvPr/>
          </p:nvGraphicFramePr>
          <p:xfrm>
            <a:off x="3352800" y="5562600"/>
            <a:ext cx="222885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43000" imgH="507960" progId="Equation.3">
                    <p:embed/>
                  </p:oleObj>
                </mc:Choice>
                <mc:Fallback>
                  <p:oleObj name="Equation" r:id="rId2" imgW="1143000" imgH="507960" progId="Equation.3">
                    <p:embed/>
                    <p:pic>
                      <p:nvPicPr>
                        <p:cNvPr id="1026" name="Object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5562600"/>
                          <a:ext cx="2228850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Arrow Connector 6"/>
            <p:cNvCxnSpPr/>
            <p:nvPr/>
          </p:nvCxnSpPr>
          <p:spPr bwMode="auto">
            <a:xfrm flipH="1">
              <a:off x="5187950" y="6257925"/>
              <a:ext cx="161925" cy="360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>
              <a:off x="4860926" y="6229350"/>
              <a:ext cx="243577" cy="3889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991100" y="6473617"/>
              <a:ext cx="35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>
              <a:stCxn id="12" idx="1"/>
            </p:cNvCxnSpPr>
            <p:nvPr/>
          </p:nvCxnSpPr>
          <p:spPr bwMode="auto">
            <a:xfrm flipH="1">
              <a:off x="3949700" y="6642894"/>
              <a:ext cx="1041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3759200" y="6267450"/>
              <a:ext cx="190500" cy="3754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8086092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50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Y(J)S   DSP     Slide </a:t>
            </a:r>
            <a:fld id="{7DE53BA5-077A-438A-95BF-2B6ADB9827D5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50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50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Picturing Convolution - 3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549775"/>
            <a:ext cx="7508875" cy="9652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We chose the coefficients so that the indexes of a and x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go in opposite directions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Note that the sum of the input indexes equals the output’s index !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2705100" y="2743200"/>
            <a:ext cx="4191000" cy="466725"/>
            <a:chOff x="768" y="1672"/>
            <a:chExt cx="2640" cy="294"/>
          </a:xfrm>
        </p:grpSpPr>
        <p:sp>
          <p:nvSpPr>
            <p:cNvPr id="1132" name="Text Box 5"/>
            <p:cNvSpPr txBox="1">
              <a:spLocks noChangeArrowheads="1"/>
            </p:cNvSpPr>
            <p:nvPr/>
          </p:nvSpPr>
          <p:spPr bwMode="auto">
            <a:xfrm>
              <a:off x="7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33" name="Text Box 6"/>
            <p:cNvSpPr txBox="1">
              <a:spLocks noChangeArrowheads="1"/>
            </p:cNvSpPr>
            <p:nvPr/>
          </p:nvSpPr>
          <p:spPr bwMode="auto">
            <a:xfrm>
              <a:off x="120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34" name="Text Box 7"/>
            <p:cNvSpPr txBox="1">
              <a:spLocks noChangeArrowheads="1"/>
            </p:cNvSpPr>
            <p:nvPr/>
          </p:nvSpPr>
          <p:spPr bwMode="auto">
            <a:xfrm>
              <a:off x="164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35" name="Text Box 8"/>
            <p:cNvSpPr txBox="1">
              <a:spLocks noChangeArrowheads="1"/>
            </p:cNvSpPr>
            <p:nvPr/>
          </p:nvSpPr>
          <p:spPr bwMode="auto">
            <a:xfrm>
              <a:off x="208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136" name="Text Box 9"/>
            <p:cNvSpPr txBox="1">
              <a:spLocks noChangeArrowheads="1"/>
            </p:cNvSpPr>
            <p:nvPr/>
          </p:nvSpPr>
          <p:spPr bwMode="auto">
            <a:xfrm>
              <a:off x="252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1137" name="Text Box 10"/>
            <p:cNvSpPr txBox="1">
              <a:spLocks noChangeArrowheads="1"/>
            </p:cNvSpPr>
            <p:nvPr/>
          </p:nvSpPr>
          <p:spPr bwMode="auto">
            <a:xfrm>
              <a:off x="29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</p:grpSp>
      <p:grpSp>
        <p:nvGrpSpPr>
          <p:cNvPr id="9" name="Group 271"/>
          <p:cNvGrpSpPr>
            <a:grpSpLocks/>
          </p:cNvGrpSpPr>
          <p:nvPr/>
        </p:nvGrpSpPr>
        <p:grpSpPr bwMode="auto">
          <a:xfrm>
            <a:off x="2705100" y="1905000"/>
            <a:ext cx="2794000" cy="2206625"/>
            <a:chOff x="1704" y="1200"/>
            <a:chExt cx="1760" cy="1390"/>
          </a:xfrm>
        </p:grpSpPr>
        <p:sp>
          <p:nvSpPr>
            <p:cNvPr id="1059" name="Text Box 212"/>
            <p:cNvSpPr txBox="1">
              <a:spLocks noChangeArrowheads="1"/>
            </p:cNvSpPr>
            <p:nvPr/>
          </p:nvSpPr>
          <p:spPr bwMode="auto">
            <a:xfrm>
              <a:off x="2144" y="120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060" name="Text Box 213"/>
            <p:cNvSpPr txBox="1">
              <a:spLocks noChangeArrowheads="1"/>
            </p:cNvSpPr>
            <p:nvPr/>
          </p:nvSpPr>
          <p:spPr bwMode="auto">
            <a:xfrm>
              <a:off x="227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061" name="Text Box 214"/>
            <p:cNvSpPr txBox="1">
              <a:spLocks noChangeArrowheads="1"/>
            </p:cNvSpPr>
            <p:nvPr/>
          </p:nvSpPr>
          <p:spPr bwMode="auto">
            <a:xfrm>
              <a:off x="2584" y="120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062" name="Text Box 215"/>
            <p:cNvSpPr txBox="1">
              <a:spLocks noChangeArrowheads="1"/>
            </p:cNvSpPr>
            <p:nvPr/>
          </p:nvSpPr>
          <p:spPr bwMode="auto">
            <a:xfrm>
              <a:off x="227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063" name="Text Box 216"/>
            <p:cNvSpPr txBox="1">
              <a:spLocks noChangeArrowheads="1"/>
            </p:cNvSpPr>
            <p:nvPr/>
          </p:nvSpPr>
          <p:spPr bwMode="auto">
            <a:xfrm>
              <a:off x="271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064" name="Text Box 217"/>
            <p:cNvSpPr txBox="1">
              <a:spLocks noChangeArrowheads="1"/>
            </p:cNvSpPr>
            <p:nvPr/>
          </p:nvSpPr>
          <p:spPr bwMode="auto">
            <a:xfrm>
              <a:off x="2144" y="2296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065" name="Text Box 218"/>
            <p:cNvSpPr txBox="1">
              <a:spLocks noChangeArrowheads="1"/>
            </p:cNvSpPr>
            <p:nvPr/>
          </p:nvSpPr>
          <p:spPr bwMode="auto">
            <a:xfrm>
              <a:off x="3024" y="1200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066" name="Text Box 219"/>
            <p:cNvSpPr txBox="1">
              <a:spLocks noChangeArrowheads="1"/>
            </p:cNvSpPr>
            <p:nvPr/>
          </p:nvSpPr>
          <p:spPr bwMode="auto">
            <a:xfrm>
              <a:off x="271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067" name="Text Box 220"/>
            <p:cNvSpPr txBox="1">
              <a:spLocks noChangeArrowheads="1"/>
            </p:cNvSpPr>
            <p:nvPr/>
          </p:nvSpPr>
          <p:spPr bwMode="auto">
            <a:xfrm>
              <a:off x="315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068" name="Text Box 221"/>
            <p:cNvSpPr txBox="1">
              <a:spLocks noChangeArrowheads="1"/>
            </p:cNvSpPr>
            <p:nvPr/>
          </p:nvSpPr>
          <p:spPr bwMode="auto">
            <a:xfrm>
              <a:off x="227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069" name="Text Box 222"/>
            <p:cNvSpPr txBox="1">
              <a:spLocks noChangeArrowheads="1"/>
            </p:cNvSpPr>
            <p:nvPr/>
          </p:nvSpPr>
          <p:spPr bwMode="auto">
            <a:xfrm>
              <a:off x="2584" y="2296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070" name="Text Box 223"/>
            <p:cNvSpPr txBox="1">
              <a:spLocks noChangeArrowheads="1"/>
            </p:cNvSpPr>
            <p:nvPr/>
          </p:nvSpPr>
          <p:spPr bwMode="auto">
            <a:xfrm>
              <a:off x="315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071" name="Text Box 224"/>
            <p:cNvSpPr txBox="1">
              <a:spLocks noChangeArrowheads="1"/>
            </p:cNvSpPr>
            <p:nvPr/>
          </p:nvSpPr>
          <p:spPr bwMode="auto">
            <a:xfrm>
              <a:off x="271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072" name="Text Box 225"/>
            <p:cNvSpPr txBox="1">
              <a:spLocks noChangeArrowheads="1"/>
            </p:cNvSpPr>
            <p:nvPr/>
          </p:nvSpPr>
          <p:spPr bwMode="auto">
            <a:xfrm>
              <a:off x="3024" y="2296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073" name="Line 226"/>
            <p:cNvSpPr>
              <a:spLocks noChangeShapeType="1"/>
            </p:cNvSpPr>
            <p:nvPr/>
          </p:nvSpPr>
          <p:spPr bwMode="auto">
            <a:xfrm>
              <a:off x="3248" y="2080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74" name="Text Box 227"/>
            <p:cNvSpPr txBox="1">
              <a:spLocks noChangeArrowheads="1"/>
            </p:cNvSpPr>
            <p:nvPr/>
          </p:nvSpPr>
          <p:spPr bwMode="auto">
            <a:xfrm>
              <a:off x="3152" y="1528"/>
              <a:ext cx="21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-1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075" name="Text Box 270"/>
            <p:cNvSpPr txBox="1">
              <a:spLocks noChangeArrowheads="1"/>
            </p:cNvSpPr>
            <p:nvPr/>
          </p:nvSpPr>
          <p:spPr bwMode="auto">
            <a:xfrm>
              <a:off x="1704" y="2296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52800" y="5514975"/>
            <a:ext cx="2228850" cy="1249571"/>
            <a:chOff x="3352800" y="5562600"/>
            <a:chExt cx="2228850" cy="1249571"/>
          </a:xfrm>
        </p:grpSpPr>
        <p:graphicFrame>
          <p:nvGraphicFramePr>
            <p:cNvPr id="1026" name="Object 263"/>
            <p:cNvGraphicFramePr>
              <a:graphicFrameLocks noChangeAspect="1"/>
            </p:cNvGraphicFramePr>
            <p:nvPr/>
          </p:nvGraphicFramePr>
          <p:xfrm>
            <a:off x="3352800" y="5562600"/>
            <a:ext cx="222885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43000" imgH="507960" progId="Equation.3">
                    <p:embed/>
                  </p:oleObj>
                </mc:Choice>
                <mc:Fallback>
                  <p:oleObj name="Equation" r:id="rId2" imgW="1143000" imgH="507960" progId="Equation.3">
                    <p:embed/>
                    <p:pic>
                      <p:nvPicPr>
                        <p:cNvPr id="1026" name="Object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5562600"/>
                          <a:ext cx="2228850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Arrow Connector 6"/>
            <p:cNvCxnSpPr/>
            <p:nvPr/>
          </p:nvCxnSpPr>
          <p:spPr bwMode="auto">
            <a:xfrm flipH="1">
              <a:off x="5187950" y="6257925"/>
              <a:ext cx="161925" cy="360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>
              <a:off x="4860926" y="6229350"/>
              <a:ext cx="243577" cy="3889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991100" y="6473617"/>
              <a:ext cx="35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>
              <a:stCxn id="12" idx="1"/>
            </p:cNvCxnSpPr>
            <p:nvPr/>
          </p:nvCxnSpPr>
          <p:spPr bwMode="auto">
            <a:xfrm flipH="1">
              <a:off x="3949700" y="6642894"/>
              <a:ext cx="1041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3759200" y="6267450"/>
              <a:ext cx="190500" cy="3754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0362337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50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Y(J)S   DSP     Slide </a:t>
            </a:r>
            <a:fld id="{7DE53BA5-077A-438A-95BF-2B6ADB9827D5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50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50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Picturing Convolution - 4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549775"/>
            <a:ext cx="7508875" cy="9652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We chose the coefficients so that the indexes of a and x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go in opposite directions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Note that the sum of the input indexes equals the output’s index !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2705100" y="2743200"/>
            <a:ext cx="4191000" cy="466725"/>
            <a:chOff x="768" y="1672"/>
            <a:chExt cx="2640" cy="294"/>
          </a:xfrm>
        </p:grpSpPr>
        <p:sp>
          <p:nvSpPr>
            <p:cNvPr id="1132" name="Text Box 5"/>
            <p:cNvSpPr txBox="1">
              <a:spLocks noChangeArrowheads="1"/>
            </p:cNvSpPr>
            <p:nvPr/>
          </p:nvSpPr>
          <p:spPr bwMode="auto">
            <a:xfrm>
              <a:off x="7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33" name="Text Box 6"/>
            <p:cNvSpPr txBox="1">
              <a:spLocks noChangeArrowheads="1"/>
            </p:cNvSpPr>
            <p:nvPr/>
          </p:nvSpPr>
          <p:spPr bwMode="auto">
            <a:xfrm>
              <a:off x="120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34" name="Text Box 7"/>
            <p:cNvSpPr txBox="1">
              <a:spLocks noChangeArrowheads="1"/>
            </p:cNvSpPr>
            <p:nvPr/>
          </p:nvSpPr>
          <p:spPr bwMode="auto">
            <a:xfrm>
              <a:off x="164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35" name="Text Box 8"/>
            <p:cNvSpPr txBox="1">
              <a:spLocks noChangeArrowheads="1"/>
            </p:cNvSpPr>
            <p:nvPr/>
          </p:nvSpPr>
          <p:spPr bwMode="auto">
            <a:xfrm>
              <a:off x="208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136" name="Text Box 9"/>
            <p:cNvSpPr txBox="1">
              <a:spLocks noChangeArrowheads="1"/>
            </p:cNvSpPr>
            <p:nvPr/>
          </p:nvSpPr>
          <p:spPr bwMode="auto">
            <a:xfrm>
              <a:off x="252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1137" name="Text Box 10"/>
            <p:cNvSpPr txBox="1">
              <a:spLocks noChangeArrowheads="1"/>
            </p:cNvSpPr>
            <p:nvPr/>
          </p:nvSpPr>
          <p:spPr bwMode="auto">
            <a:xfrm>
              <a:off x="29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</p:grpSp>
      <p:grpSp>
        <p:nvGrpSpPr>
          <p:cNvPr id="6" name="Group 273"/>
          <p:cNvGrpSpPr>
            <a:grpSpLocks/>
          </p:cNvGrpSpPr>
          <p:nvPr/>
        </p:nvGrpSpPr>
        <p:grpSpPr bwMode="auto">
          <a:xfrm>
            <a:off x="2705100" y="1905000"/>
            <a:ext cx="3492500" cy="2206625"/>
            <a:chOff x="1704" y="1200"/>
            <a:chExt cx="2200" cy="1390"/>
          </a:xfrm>
        </p:grpSpPr>
        <p:grpSp>
          <p:nvGrpSpPr>
            <p:cNvPr id="1076" name="Group 228"/>
            <p:cNvGrpSpPr>
              <a:grpSpLocks/>
            </p:cNvGrpSpPr>
            <p:nvPr/>
          </p:nvGrpSpPr>
          <p:grpSpPr bwMode="auto">
            <a:xfrm>
              <a:off x="2584" y="1200"/>
              <a:ext cx="1320" cy="1390"/>
              <a:chOff x="4160" y="968"/>
              <a:chExt cx="1320" cy="1390"/>
            </a:xfrm>
          </p:grpSpPr>
          <p:sp>
            <p:nvSpPr>
              <p:cNvPr id="1080" name="Text Box 229"/>
              <p:cNvSpPr txBox="1">
                <a:spLocks noChangeArrowheads="1"/>
              </p:cNvSpPr>
              <p:nvPr/>
            </p:nvSpPr>
            <p:spPr bwMode="auto">
              <a:xfrm>
                <a:off x="416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sp>
            <p:nvSpPr>
              <p:cNvPr id="1081" name="Text Box 230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82" name="Text Box 231"/>
              <p:cNvSpPr txBox="1">
                <a:spLocks noChangeArrowheads="1"/>
              </p:cNvSpPr>
              <p:nvPr/>
            </p:nvSpPr>
            <p:spPr bwMode="auto">
              <a:xfrm>
                <a:off x="460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sp>
            <p:nvSpPr>
              <p:cNvPr id="1083" name="Text Box 232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84" name="Text Box 233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85" name="Text Box 234"/>
              <p:cNvSpPr txBox="1">
                <a:spLocks noChangeArrowheads="1"/>
              </p:cNvSpPr>
              <p:nvPr/>
            </p:nvSpPr>
            <p:spPr bwMode="auto">
              <a:xfrm>
                <a:off x="416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sp>
            <p:nvSpPr>
              <p:cNvPr id="1086" name="Text Box 235"/>
              <p:cNvSpPr txBox="1">
                <a:spLocks noChangeArrowheads="1"/>
              </p:cNvSpPr>
              <p:nvPr/>
            </p:nvSpPr>
            <p:spPr bwMode="auto">
              <a:xfrm>
                <a:off x="504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</a:p>
            </p:txBody>
          </p:sp>
          <p:sp>
            <p:nvSpPr>
              <p:cNvPr id="1087" name="Text Box 236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88" name="Text Box 237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89" name="Text Box 238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90" name="Text Box 239"/>
              <p:cNvSpPr txBox="1">
                <a:spLocks noChangeArrowheads="1"/>
              </p:cNvSpPr>
              <p:nvPr/>
            </p:nvSpPr>
            <p:spPr bwMode="auto">
              <a:xfrm>
                <a:off x="460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</a:p>
            </p:txBody>
          </p:sp>
          <p:sp>
            <p:nvSpPr>
              <p:cNvPr id="1091" name="Text Box 240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92" name="Text Box 241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93" name="Text Box 242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4</a:t>
                </a:r>
              </a:p>
            </p:txBody>
          </p:sp>
          <p:sp>
            <p:nvSpPr>
              <p:cNvPr id="1094" name="Line 243"/>
              <p:cNvSpPr>
                <a:spLocks noChangeShapeType="1"/>
              </p:cNvSpPr>
              <p:nvPr/>
            </p:nvSpPr>
            <p:spPr bwMode="auto">
              <a:xfrm>
                <a:off x="5264" y="1848"/>
                <a:ext cx="0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5" name="Text Box 244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</p:grpSp>
        <p:grpSp>
          <p:nvGrpSpPr>
            <p:cNvPr id="1077" name="Group 272"/>
            <p:cNvGrpSpPr>
              <a:grpSpLocks/>
            </p:cNvGrpSpPr>
            <p:nvPr/>
          </p:nvGrpSpPr>
          <p:grpSpPr bwMode="auto">
            <a:xfrm>
              <a:off x="1704" y="2296"/>
              <a:ext cx="880" cy="294"/>
              <a:chOff x="1720" y="2592"/>
              <a:chExt cx="880" cy="294"/>
            </a:xfrm>
          </p:grpSpPr>
          <p:sp>
            <p:nvSpPr>
              <p:cNvPr id="1078" name="Text Box 268"/>
              <p:cNvSpPr txBox="1">
                <a:spLocks noChangeArrowheads="1"/>
              </p:cNvSpPr>
              <p:nvPr/>
            </p:nvSpPr>
            <p:spPr bwMode="auto">
              <a:xfrm>
                <a:off x="1720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</a:p>
            </p:txBody>
          </p:sp>
          <p:sp>
            <p:nvSpPr>
              <p:cNvPr id="1079" name="Text Box 269"/>
              <p:cNvSpPr txBox="1">
                <a:spLocks noChangeArrowheads="1"/>
              </p:cNvSpPr>
              <p:nvPr/>
            </p:nvSpPr>
            <p:spPr bwMode="auto">
              <a:xfrm>
                <a:off x="2160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352800" y="5514975"/>
            <a:ext cx="2228850" cy="1249571"/>
            <a:chOff x="3352800" y="5562600"/>
            <a:chExt cx="2228850" cy="1249571"/>
          </a:xfrm>
        </p:grpSpPr>
        <p:graphicFrame>
          <p:nvGraphicFramePr>
            <p:cNvPr id="1026" name="Object 263"/>
            <p:cNvGraphicFramePr>
              <a:graphicFrameLocks noChangeAspect="1"/>
            </p:cNvGraphicFramePr>
            <p:nvPr/>
          </p:nvGraphicFramePr>
          <p:xfrm>
            <a:off x="3352800" y="5562600"/>
            <a:ext cx="222885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43000" imgH="507960" progId="Equation.3">
                    <p:embed/>
                  </p:oleObj>
                </mc:Choice>
                <mc:Fallback>
                  <p:oleObj name="Equation" r:id="rId2" imgW="1143000" imgH="507960" progId="Equation.3">
                    <p:embed/>
                    <p:pic>
                      <p:nvPicPr>
                        <p:cNvPr id="1026" name="Object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5562600"/>
                          <a:ext cx="2228850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Arrow Connector 6"/>
            <p:cNvCxnSpPr/>
            <p:nvPr/>
          </p:nvCxnSpPr>
          <p:spPr bwMode="auto">
            <a:xfrm flipH="1">
              <a:off x="5187950" y="6257925"/>
              <a:ext cx="161925" cy="360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>
              <a:off x="4860926" y="6229350"/>
              <a:ext cx="243577" cy="3889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991100" y="6473617"/>
              <a:ext cx="35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>
              <a:stCxn id="12" idx="1"/>
            </p:cNvCxnSpPr>
            <p:nvPr/>
          </p:nvCxnSpPr>
          <p:spPr bwMode="auto">
            <a:xfrm flipH="1">
              <a:off x="3949700" y="6642894"/>
              <a:ext cx="1041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3759200" y="6267450"/>
              <a:ext cx="190500" cy="3754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707184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50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Y(J)S   DSP     Slide </a:t>
            </a:r>
            <a:fld id="{7DE53BA5-077A-438A-95BF-2B6ADB9827D5}" type="slidenum"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50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0050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Picturing Convolution - 5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549775"/>
            <a:ext cx="7508875" cy="9652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We chose the coefficients so that the indexes of a and x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go in opposite directions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Note that the sum of the input indexes equals the output’s index !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2705100" y="2743200"/>
            <a:ext cx="4191000" cy="466725"/>
            <a:chOff x="768" y="1672"/>
            <a:chExt cx="2640" cy="294"/>
          </a:xfrm>
        </p:grpSpPr>
        <p:sp>
          <p:nvSpPr>
            <p:cNvPr id="1132" name="Text Box 5"/>
            <p:cNvSpPr txBox="1">
              <a:spLocks noChangeArrowheads="1"/>
            </p:cNvSpPr>
            <p:nvPr/>
          </p:nvSpPr>
          <p:spPr bwMode="auto">
            <a:xfrm>
              <a:off x="7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33" name="Text Box 6"/>
            <p:cNvSpPr txBox="1">
              <a:spLocks noChangeArrowheads="1"/>
            </p:cNvSpPr>
            <p:nvPr/>
          </p:nvSpPr>
          <p:spPr bwMode="auto">
            <a:xfrm>
              <a:off x="120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134" name="Text Box 7"/>
            <p:cNvSpPr txBox="1">
              <a:spLocks noChangeArrowheads="1"/>
            </p:cNvSpPr>
            <p:nvPr/>
          </p:nvSpPr>
          <p:spPr bwMode="auto">
            <a:xfrm>
              <a:off x="164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135" name="Text Box 8"/>
            <p:cNvSpPr txBox="1">
              <a:spLocks noChangeArrowheads="1"/>
            </p:cNvSpPr>
            <p:nvPr/>
          </p:nvSpPr>
          <p:spPr bwMode="auto">
            <a:xfrm>
              <a:off x="208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136" name="Text Box 9"/>
            <p:cNvSpPr txBox="1">
              <a:spLocks noChangeArrowheads="1"/>
            </p:cNvSpPr>
            <p:nvPr/>
          </p:nvSpPr>
          <p:spPr bwMode="auto">
            <a:xfrm>
              <a:off x="252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1137" name="Text Box 10"/>
            <p:cNvSpPr txBox="1">
              <a:spLocks noChangeArrowheads="1"/>
            </p:cNvSpPr>
            <p:nvPr/>
          </p:nvSpPr>
          <p:spPr bwMode="auto">
            <a:xfrm>
              <a:off x="2968" y="1672"/>
              <a:ext cx="4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</p:grpSp>
      <p:grpSp>
        <p:nvGrpSpPr>
          <p:cNvPr id="10" name="Group 276"/>
          <p:cNvGrpSpPr>
            <a:grpSpLocks/>
          </p:cNvGrpSpPr>
          <p:nvPr/>
        </p:nvGrpSpPr>
        <p:grpSpPr bwMode="auto">
          <a:xfrm>
            <a:off x="2705100" y="1905000"/>
            <a:ext cx="4191000" cy="2206625"/>
            <a:chOff x="1704" y="1200"/>
            <a:chExt cx="2640" cy="1390"/>
          </a:xfrm>
        </p:grpSpPr>
        <p:grpSp>
          <p:nvGrpSpPr>
            <p:cNvPr id="1038" name="Group 245"/>
            <p:cNvGrpSpPr>
              <a:grpSpLocks/>
            </p:cNvGrpSpPr>
            <p:nvPr/>
          </p:nvGrpSpPr>
          <p:grpSpPr bwMode="auto">
            <a:xfrm>
              <a:off x="3024" y="1200"/>
              <a:ext cx="1320" cy="1390"/>
              <a:chOff x="4160" y="968"/>
              <a:chExt cx="1320" cy="1390"/>
            </a:xfrm>
          </p:grpSpPr>
          <p:sp>
            <p:nvSpPr>
              <p:cNvPr id="1043" name="Text Box 246"/>
              <p:cNvSpPr txBox="1">
                <a:spLocks noChangeArrowheads="1"/>
              </p:cNvSpPr>
              <p:nvPr/>
            </p:nvSpPr>
            <p:spPr bwMode="auto">
              <a:xfrm>
                <a:off x="416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  <p:sp>
            <p:nvSpPr>
              <p:cNvPr id="1044" name="Text Box 247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45" name="Text Box 248"/>
              <p:cNvSpPr txBox="1">
                <a:spLocks noChangeArrowheads="1"/>
              </p:cNvSpPr>
              <p:nvPr/>
            </p:nvSpPr>
            <p:spPr bwMode="auto">
              <a:xfrm>
                <a:off x="460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sp>
            <p:nvSpPr>
              <p:cNvPr id="1046" name="Text Box 249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47" name="Text Box 250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48" name="Text Box 251"/>
              <p:cNvSpPr txBox="1">
                <a:spLocks noChangeArrowheads="1"/>
              </p:cNvSpPr>
              <p:nvPr/>
            </p:nvSpPr>
            <p:spPr bwMode="auto">
              <a:xfrm>
                <a:off x="416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</a:p>
            </p:txBody>
          </p:sp>
          <p:sp>
            <p:nvSpPr>
              <p:cNvPr id="1049" name="Text Box 252"/>
              <p:cNvSpPr txBox="1">
                <a:spLocks noChangeArrowheads="1"/>
              </p:cNvSpPr>
              <p:nvPr/>
            </p:nvSpPr>
            <p:spPr bwMode="auto">
              <a:xfrm>
                <a:off x="5040" y="968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</a:p>
            </p:txBody>
          </p:sp>
          <p:sp>
            <p:nvSpPr>
              <p:cNvPr id="1050" name="Text Box 253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51" name="Text Box 254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52" name="Text Box 255"/>
              <p:cNvSpPr txBox="1">
                <a:spLocks noChangeArrowheads="1"/>
              </p:cNvSpPr>
              <p:nvPr/>
            </p:nvSpPr>
            <p:spPr bwMode="auto">
              <a:xfrm>
                <a:off x="428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53" name="Text Box 256"/>
              <p:cNvSpPr txBox="1">
                <a:spLocks noChangeArrowheads="1"/>
              </p:cNvSpPr>
              <p:nvPr/>
            </p:nvSpPr>
            <p:spPr bwMode="auto">
              <a:xfrm>
                <a:off x="460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4</a:t>
                </a:r>
              </a:p>
            </p:txBody>
          </p:sp>
          <p:sp>
            <p:nvSpPr>
              <p:cNvPr id="1054" name="Text Box 257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55" name="Text Box 258"/>
              <p:cNvSpPr txBox="1">
                <a:spLocks noChangeArrowheads="1"/>
              </p:cNvSpPr>
              <p:nvPr/>
            </p:nvSpPr>
            <p:spPr bwMode="auto">
              <a:xfrm>
                <a:off x="472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  <p:sp>
            <p:nvSpPr>
              <p:cNvPr id="1056" name="Text Box 259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5</a:t>
                </a:r>
              </a:p>
            </p:txBody>
          </p:sp>
          <p:sp>
            <p:nvSpPr>
              <p:cNvPr id="1057" name="Line 260"/>
              <p:cNvSpPr>
                <a:spLocks noChangeShapeType="1"/>
              </p:cNvSpPr>
              <p:nvPr/>
            </p:nvSpPr>
            <p:spPr bwMode="auto">
              <a:xfrm>
                <a:off x="5264" y="1848"/>
                <a:ext cx="0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8" name="Text Box 261"/>
              <p:cNvSpPr txBox="1">
                <a:spLocks noChangeArrowheads="1"/>
              </p:cNvSpPr>
              <p:nvPr/>
            </p:nvSpPr>
            <p:spPr bwMode="auto">
              <a:xfrm>
                <a:off x="5168" y="1296"/>
                <a:ext cx="216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1200" cap="none" spc="0" normalizeH="0" baseline="-1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*</a:t>
                </a:r>
              </a:p>
            </p:txBody>
          </p:sp>
        </p:grpSp>
        <p:grpSp>
          <p:nvGrpSpPr>
            <p:cNvPr id="1039" name="Group 275"/>
            <p:cNvGrpSpPr>
              <a:grpSpLocks/>
            </p:cNvGrpSpPr>
            <p:nvPr/>
          </p:nvGrpSpPr>
          <p:grpSpPr bwMode="auto">
            <a:xfrm>
              <a:off x="1704" y="2296"/>
              <a:ext cx="1320" cy="294"/>
              <a:chOff x="328" y="2592"/>
              <a:chExt cx="1320" cy="294"/>
            </a:xfrm>
          </p:grpSpPr>
          <p:sp>
            <p:nvSpPr>
              <p:cNvPr id="1040" name="Text Box 265"/>
              <p:cNvSpPr txBox="1">
                <a:spLocks noChangeArrowheads="1"/>
              </p:cNvSpPr>
              <p:nvPr/>
            </p:nvSpPr>
            <p:spPr bwMode="auto">
              <a:xfrm>
                <a:off x="328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</a:t>
                </a:r>
              </a:p>
            </p:txBody>
          </p:sp>
          <p:sp>
            <p:nvSpPr>
              <p:cNvPr id="1041" name="Text Box 267"/>
              <p:cNvSpPr txBox="1">
                <a:spLocks noChangeArrowheads="1"/>
              </p:cNvSpPr>
              <p:nvPr/>
            </p:nvSpPr>
            <p:spPr bwMode="auto">
              <a:xfrm>
                <a:off x="768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</a:p>
            </p:txBody>
          </p:sp>
          <p:sp>
            <p:nvSpPr>
              <p:cNvPr id="1042" name="Text Box 274"/>
              <p:cNvSpPr txBox="1">
                <a:spLocks noChangeArrowheads="1"/>
              </p:cNvSpPr>
              <p:nvPr/>
            </p:nvSpPr>
            <p:spPr bwMode="auto">
              <a:xfrm>
                <a:off x="1208" y="2592"/>
                <a:ext cx="440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y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352800" y="5514975"/>
            <a:ext cx="2228850" cy="1249571"/>
            <a:chOff x="3352800" y="5562600"/>
            <a:chExt cx="2228850" cy="1249571"/>
          </a:xfrm>
        </p:grpSpPr>
        <p:graphicFrame>
          <p:nvGraphicFramePr>
            <p:cNvPr id="1026" name="Object 263"/>
            <p:cNvGraphicFramePr>
              <a:graphicFrameLocks noChangeAspect="1"/>
            </p:cNvGraphicFramePr>
            <p:nvPr/>
          </p:nvGraphicFramePr>
          <p:xfrm>
            <a:off x="3352800" y="5562600"/>
            <a:ext cx="222885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43000" imgH="507960" progId="Equation.3">
                    <p:embed/>
                  </p:oleObj>
                </mc:Choice>
                <mc:Fallback>
                  <p:oleObj name="Equation" r:id="rId2" imgW="1143000" imgH="507960" progId="Equation.3">
                    <p:embed/>
                    <p:pic>
                      <p:nvPicPr>
                        <p:cNvPr id="1026" name="Object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5562600"/>
                          <a:ext cx="2228850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Arrow Connector 6"/>
            <p:cNvCxnSpPr/>
            <p:nvPr/>
          </p:nvCxnSpPr>
          <p:spPr bwMode="auto">
            <a:xfrm flipH="1">
              <a:off x="5187950" y="6257925"/>
              <a:ext cx="161925" cy="360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>
              <a:off x="4860926" y="6229350"/>
              <a:ext cx="243577" cy="3889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991100" y="6473617"/>
              <a:ext cx="35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>
              <a:stCxn id="12" idx="1"/>
            </p:cNvCxnSpPr>
            <p:nvPr/>
          </p:nvCxnSpPr>
          <p:spPr bwMode="auto">
            <a:xfrm flipH="1">
              <a:off x="3949700" y="6642894"/>
              <a:ext cx="1041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3759200" y="6267450"/>
              <a:ext cx="190500" cy="3754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0417320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165100"/>
            <a:ext cx="73723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Multiply and Accumulate (MAC)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15589"/>
            <a:ext cx="7772400" cy="439152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How do we compute </a:t>
            </a:r>
            <a:r>
              <a:rPr lang="en-US" altLang="en-US" dirty="0"/>
              <a:t>a convolution? (or a correlation?)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We iterate on a basic operation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</a:t>
            </a:r>
            <a:r>
              <a:rPr lang="en-US" altLang="en-US" sz="2800" dirty="0">
                <a:sym typeface="Symbol" panose="05050102010706020507" pitchFamily="18" charset="2"/>
              </a:rPr>
              <a:t>y  y + </a:t>
            </a:r>
            <a:r>
              <a:rPr lang="en-US" altLang="en-US" sz="2800" dirty="0" err="1">
                <a:sym typeface="Symbol" panose="05050102010706020507" pitchFamily="18" charset="2"/>
              </a:rPr>
              <a:t>a</a:t>
            </a:r>
            <a:r>
              <a:rPr lang="en-US" altLang="en-US" sz="2800" b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sym typeface="Symbol" panose="05050102010706020507" pitchFamily="18" charset="2"/>
              </a:rPr>
              <a:t> * </a:t>
            </a:r>
            <a:r>
              <a:rPr lang="en-US" altLang="en-US" sz="2800" dirty="0" err="1">
                <a:sym typeface="Symbol" panose="05050102010706020507" pitchFamily="18" charset="2"/>
              </a:rPr>
              <a:t>x</a:t>
            </a:r>
            <a:r>
              <a:rPr lang="en-US" altLang="en-US" sz="2800" b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8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Since this </a:t>
            </a:r>
            <a:r>
              <a:rPr lang="en-US" altLang="en-US" sz="2000" b="1" dirty="0"/>
              <a:t>M</a:t>
            </a:r>
            <a:r>
              <a:rPr lang="en-US" altLang="en-US" sz="2000" dirty="0"/>
              <a:t>ultiplies a times x and then </a:t>
            </a:r>
            <a:r>
              <a:rPr lang="en-US" altLang="en-US" sz="2000" b="1" dirty="0" err="1"/>
              <a:t>AC</a:t>
            </a:r>
            <a:r>
              <a:rPr lang="en-US" altLang="en-US" sz="2000" dirty="0" err="1"/>
              <a:t>cumulates</a:t>
            </a:r>
            <a:r>
              <a:rPr lang="en-US" altLang="en-US" sz="2000" dirty="0"/>
              <a:t> the answers</a:t>
            </a:r>
          </a:p>
          <a:p>
            <a:pPr lvl="1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000" dirty="0"/>
              <a:t>it is called a </a:t>
            </a:r>
            <a:r>
              <a:rPr lang="en-US" altLang="en-US" sz="2000" b="1" dirty="0"/>
              <a:t>MAC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The MAC is the most basic computational block in DSP</a:t>
            </a:r>
          </a:p>
          <a:p>
            <a:pPr eaLnBrk="1" hangingPunct="1">
              <a:spcBef>
                <a:spcPts val="1200"/>
              </a:spcBef>
              <a:buNone/>
            </a:pPr>
            <a:r>
              <a:rPr lang="en-US" altLang="en-US" sz="2000" dirty="0"/>
              <a:t>Even computing energy can be done using (degenerate) MACs</a:t>
            </a:r>
          </a:p>
          <a:p>
            <a:pPr eaLnBrk="1" hangingPunct="1"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sz="2400" dirty="0">
                <a:sym typeface="Symbol" panose="05050102010706020507" pitchFamily="18" charset="2"/>
              </a:rPr>
              <a:t>E  E + x</a:t>
            </a:r>
            <a:r>
              <a:rPr lang="en-US" altLang="en-US" sz="2400" b="1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* x</a:t>
            </a:r>
            <a:r>
              <a:rPr lang="en-US" altLang="en-US" sz="2400" b="1" baseline="-25000" dirty="0">
                <a:sym typeface="Symbol" panose="05050102010706020507" pitchFamily="18" charset="2"/>
              </a:rPr>
              <a:t>i</a:t>
            </a:r>
            <a:endParaRPr lang="en-US" altLang="en-US" sz="2400" dirty="0"/>
          </a:p>
          <a:p>
            <a:pPr eaLnBrk="1" hangingPunct="1">
              <a:buNone/>
            </a:pPr>
            <a:endParaRPr lang="en-US" altLang="en-US" sz="2000" dirty="0"/>
          </a:p>
          <a:p>
            <a:pPr eaLnBrk="1" hangingPunct="1">
              <a:buNone/>
            </a:pPr>
            <a:r>
              <a:rPr lang="en-US" altLang="en-US" b="1" dirty="0"/>
              <a:t>D</a:t>
            </a:r>
            <a:r>
              <a:rPr lang="en-US" altLang="en-US" dirty="0"/>
              <a:t>igital </a:t>
            </a:r>
            <a:r>
              <a:rPr lang="en-US" altLang="en-US" b="1" dirty="0"/>
              <a:t>S</a:t>
            </a:r>
            <a:r>
              <a:rPr lang="en-US" altLang="en-US" dirty="0"/>
              <a:t>ignal </a:t>
            </a:r>
            <a:r>
              <a:rPr lang="en-US" altLang="en-US" b="1" dirty="0"/>
              <a:t>P</a:t>
            </a:r>
            <a:r>
              <a:rPr lang="en-US" altLang="en-US" dirty="0"/>
              <a:t>rocessors are </a:t>
            </a:r>
            <a:r>
              <a:rPr lang="en-US" altLang="en-US" sz="2000" dirty="0"/>
              <a:t>optimized to compute </a:t>
            </a:r>
            <a:r>
              <a:rPr lang="en-US" altLang="en-US" sz="2000" b="1" dirty="0"/>
              <a:t>MAC</a:t>
            </a:r>
            <a:r>
              <a:rPr lang="en-US" altLang="en-US" sz="2000" dirty="0"/>
              <a:t>s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4A0B22D-62B7-47B0-8E64-0E2906A56C1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frequency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54234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Remember that in DSP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we are interested in time and frequency domains</a:t>
            </a:r>
          </a:p>
          <a:p>
            <a:pPr marL="0" indent="0">
              <a:buNone/>
            </a:pPr>
            <a:r>
              <a:rPr lang="en-US" dirty="0"/>
              <a:t>We know what an MA filter does in the time domain – convolution!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What does it do in the frequency domain?</a:t>
            </a:r>
          </a:p>
          <a:p>
            <a:pPr marL="0" indent="0">
              <a:buNone/>
            </a:pPr>
            <a:r>
              <a:rPr lang="en-US" dirty="0"/>
              <a:t>What does an MA filter do to a sinusoid of arbitrary frequency </a:t>
            </a:r>
            <a:r>
              <a:rPr lang="el-GR" dirty="0"/>
              <a:t>ω</a:t>
            </a:r>
            <a:r>
              <a:rPr lang="en-US" dirty="0"/>
              <a:t> ?</a:t>
            </a:r>
          </a:p>
          <a:p>
            <a:pPr marL="0" indent="0" defTabSz="457200">
              <a:buNone/>
            </a:pPr>
            <a:r>
              <a:rPr lang="en-US" dirty="0"/>
              <a:t>Here it is much easier to use complex exponentials than sines</a:t>
            </a:r>
          </a:p>
          <a:p>
            <a:pPr marL="0" indent="0" defTabSz="457200">
              <a:buNone/>
            </a:pPr>
            <a:r>
              <a:rPr lang="en-US" dirty="0"/>
              <a:t>So we ask, what does an MA filter do to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 </a:t>
            </a:r>
            <a:r>
              <a:rPr lang="en-US" dirty="0"/>
              <a:t>for arbitrary </a:t>
            </a:r>
            <a:r>
              <a:rPr lang="el-GR" dirty="0"/>
              <a:t>ω</a:t>
            </a:r>
            <a:endParaRPr lang="en-US" dirty="0"/>
          </a:p>
          <a:p>
            <a:pPr marL="0" indent="0" defTabSz="457200">
              <a:buNone/>
            </a:pPr>
            <a:r>
              <a:rPr lang="en-US" dirty="0"/>
              <a:t>We haven’t proven it yet (don’t worry – we will later)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we said that for </a:t>
            </a:r>
            <a:r>
              <a:rPr lang="en-US" b="1" i="1" dirty="0"/>
              <a:t>all</a:t>
            </a:r>
            <a:r>
              <a:rPr lang="en-US" dirty="0"/>
              <a:t> filters Y(</a:t>
            </a:r>
            <a:r>
              <a:rPr lang="el-GR" dirty="0"/>
              <a:t>ω</a:t>
            </a:r>
            <a:r>
              <a:rPr lang="en-US" dirty="0"/>
              <a:t>) = H(</a:t>
            </a:r>
            <a:r>
              <a:rPr lang="el-GR" dirty="0"/>
              <a:t>ω</a:t>
            </a:r>
            <a:r>
              <a:rPr lang="en-US" dirty="0"/>
              <a:t>) X(</a:t>
            </a:r>
            <a:r>
              <a:rPr lang="el-GR" dirty="0"/>
              <a:t>ω</a:t>
            </a:r>
            <a:r>
              <a:rPr lang="en-US" dirty="0"/>
              <a:t>)</a:t>
            </a:r>
          </a:p>
          <a:p>
            <a:pPr marL="0" indent="0" defTabSz="457200">
              <a:buNone/>
            </a:pPr>
            <a:r>
              <a:rPr lang="en-US" dirty="0"/>
              <a:t>That means that sinusoids are </a:t>
            </a:r>
            <a:r>
              <a:rPr lang="en-US" i="1" dirty="0" err="1"/>
              <a:t>eigensignals</a:t>
            </a:r>
            <a:r>
              <a:rPr lang="en-US" dirty="0"/>
              <a:t> of filters</a:t>
            </a:r>
          </a:p>
          <a:p>
            <a:pPr marL="0" indent="0" defTabSz="457200">
              <a:buNone/>
            </a:pPr>
            <a:r>
              <a:rPr lang="en-US" dirty="0"/>
              <a:t>	MA-filter(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 </a:t>
            </a:r>
            <a:r>
              <a:rPr lang="en-US" dirty="0"/>
              <a:t>) = H(</a:t>
            </a:r>
            <a:r>
              <a:rPr lang="el-GR" dirty="0"/>
              <a:t>ω</a:t>
            </a:r>
            <a:r>
              <a:rPr lang="en-US" dirty="0"/>
              <a:t>)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</a:t>
            </a:r>
          </a:p>
          <a:p>
            <a:pPr marL="0" indent="0" defTabSz="457200">
              <a:buNone/>
            </a:pPr>
            <a:r>
              <a:rPr lang="en-US" dirty="0"/>
              <a:t>H(</a:t>
            </a:r>
            <a:r>
              <a:rPr lang="el-GR" dirty="0"/>
              <a:t>ω</a:t>
            </a:r>
            <a:r>
              <a:rPr lang="en-US" dirty="0"/>
              <a:t>) is called the MA frequency response</a:t>
            </a:r>
            <a:r>
              <a:rPr lang="en-US" i="1" dirty="0"/>
              <a:t>   </a:t>
            </a:r>
            <a:r>
              <a:rPr lang="en-US" dirty="0"/>
              <a:t>(0 ≤ </a:t>
            </a:r>
            <a:r>
              <a:rPr lang="el-GR" dirty="0"/>
              <a:t>ω</a:t>
            </a:r>
            <a:r>
              <a:rPr lang="en-US" dirty="0"/>
              <a:t> ≤ </a:t>
            </a:r>
            <a:r>
              <a:rPr lang="el-GR" dirty="0"/>
              <a:t>π</a:t>
            </a:r>
            <a:r>
              <a:rPr lang="en-US" dirty="0"/>
              <a:t>)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Why do we look at H(</a:t>
            </a:r>
            <a:r>
              <a:rPr lang="el-GR" dirty="0">
                <a:solidFill>
                  <a:srgbClr val="002060"/>
                </a:solidFill>
              </a:rPr>
              <a:t>ω</a:t>
            </a:r>
            <a:r>
              <a:rPr lang="en-US" dirty="0">
                <a:solidFill>
                  <a:srgbClr val="002060"/>
                </a:solidFill>
              </a:rPr>
              <a:t>) for all </a:t>
            </a:r>
            <a:r>
              <a:rPr lang="el-GR" dirty="0">
                <a:solidFill>
                  <a:srgbClr val="002060"/>
                </a:solidFill>
              </a:rPr>
              <a:t>ω</a:t>
            </a:r>
            <a:r>
              <a:rPr lang="en-US" dirty="0">
                <a:solidFill>
                  <a:srgbClr val="002060"/>
                </a:solidFill>
              </a:rPr>
              <a:t> instead of </a:t>
            </a:r>
            <a:r>
              <a:rPr lang="en-US" dirty="0" err="1">
                <a:solidFill>
                  <a:srgbClr val="002060"/>
                </a:solidFill>
              </a:rPr>
              <a:t>H</a:t>
            </a:r>
            <a:r>
              <a:rPr lang="en-US" b="1" baseline="-25000" dirty="0" err="1">
                <a:solidFill>
                  <a:srgbClr val="002060"/>
                </a:solidFill>
              </a:rPr>
              <a:t>k</a:t>
            </a:r>
            <a:r>
              <a:rPr lang="en-US" dirty="0">
                <a:solidFill>
                  <a:srgbClr val="002060"/>
                </a:solidFill>
              </a:rPr>
              <a:t> ?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Why don’t we look at H(</a:t>
            </a:r>
            <a:r>
              <a:rPr lang="el-GR" dirty="0">
                <a:solidFill>
                  <a:srgbClr val="002060"/>
                </a:solidFill>
              </a:rPr>
              <a:t>ω</a:t>
            </a:r>
            <a:r>
              <a:rPr lang="en-US" dirty="0">
                <a:solidFill>
                  <a:srgbClr val="002060"/>
                </a:solidFill>
              </a:rPr>
              <a:t>) for negative </a:t>
            </a:r>
            <a:r>
              <a:rPr lang="el-GR" dirty="0">
                <a:solidFill>
                  <a:srgbClr val="002060"/>
                </a:solidFill>
              </a:rPr>
              <a:t>ω</a:t>
            </a:r>
            <a:r>
              <a:rPr lang="en-US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29</a:t>
            </a:fld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104282" y="5170995"/>
            <a:ext cx="1901098" cy="1225525"/>
            <a:chOff x="7104282" y="5170995"/>
            <a:chExt cx="1901098" cy="1225525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7363838" y="5398851"/>
              <a:ext cx="0" cy="7393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7363838" y="6134910"/>
              <a:ext cx="1180290" cy="32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7104282" y="5170995"/>
              <a:ext cx="519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H(</a:t>
              </a:r>
              <a:r>
                <a:rPr lang="el-GR" sz="1100" dirty="0">
                  <a:latin typeface="+mn-lt"/>
                </a:rPr>
                <a:t>ω</a:t>
              </a:r>
              <a:r>
                <a:rPr lang="en-US" sz="1100" dirty="0">
                  <a:latin typeface="+mn-lt"/>
                </a:rPr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86268" y="6004105"/>
              <a:ext cx="519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+mn-lt"/>
                </a:rPr>
                <a:t>ω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48769" y="6134910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12997" y="6116611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+mn-lt"/>
                </a:rPr>
                <a:t>π</a:t>
              </a:r>
              <a:endParaRPr lang="en-US" sz="1100" dirty="0"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V="1">
              <a:off x="8228065" y="5452061"/>
              <a:ext cx="0" cy="6840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157590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1" y="1685376"/>
            <a:ext cx="8793804" cy="3623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6054" y="198706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x and y must be signals!</a:t>
            </a:r>
          </a:p>
        </p:txBody>
      </p:sp>
    </p:spTree>
    <p:extLst>
      <p:ext uri="{BB962C8B-B14F-4D97-AF65-F5344CB8AC3E}">
        <p14:creationId xmlns:p14="http://schemas.microsoft.com/office/powerpoint/2010/main" val="287752785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06" y="85461"/>
            <a:ext cx="7720216" cy="1143000"/>
          </a:xfrm>
        </p:spPr>
        <p:txBody>
          <a:bodyPr/>
          <a:lstStyle/>
          <a:p>
            <a:r>
              <a:rPr lang="en-US" dirty="0"/>
              <a:t>Simple MA Frequency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527" y="1254995"/>
                <a:ext cx="8331741" cy="53632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start with a simple </a:t>
                </a:r>
                <a:r>
                  <a:rPr lang="en-US" dirty="0" err="1"/>
                  <a:t>noncausal</a:t>
                </a:r>
                <a:r>
                  <a:rPr lang="en-US" dirty="0"/>
                  <a:t> 3-point MA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(x</a:t>
                </a:r>
                <a:r>
                  <a:rPr lang="en-US" b="1" baseline="-25000" dirty="0"/>
                  <a:t>n-1  </a:t>
                </a:r>
                <a:r>
                  <a:rPr lang="en-US" dirty="0"/>
                  <a:t>+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x</a:t>
                </a:r>
                <a:r>
                  <a:rPr lang="en-US" b="1" baseline="-25000" dirty="0"/>
                  <a:t>n+1</a:t>
                </a:r>
                <a:r>
                  <a:rPr lang="en-US" dirty="0"/>
                  <a:t>)</a:t>
                </a:r>
                <a:r>
                  <a:rPr lang="en-US" b="1" baseline="-25000" dirty="0"/>
                  <a:t>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First let’s ask what this filter does to DC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remembering that for DC we can take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1 (for all n)</a:t>
                </a:r>
              </a:p>
              <a:p>
                <a:pPr marL="0" indent="0">
                  <a:buNone/>
                </a:pPr>
                <a:r>
                  <a:rPr lang="en-US" dirty="0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(1+1+1)</a:t>
                </a:r>
                <a:r>
                  <a:rPr lang="en-US" b="1" baseline="-25000" dirty="0"/>
                  <a:t> </a:t>
                </a:r>
                <a:r>
                  <a:rPr lang="en-US" dirty="0"/>
                  <a:t>= 1 (for all n)  so y is also DC (of course - it had to be!)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and H(</a:t>
                </a:r>
                <a:r>
                  <a:rPr lang="en-US" sz="1600" dirty="0"/>
                  <a:t>DC</a:t>
                </a:r>
                <a:r>
                  <a:rPr lang="en-US" dirty="0"/>
                  <a:t>) =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 </a:t>
                </a:r>
                <a:r>
                  <a:rPr lang="en-US" dirty="0"/>
                  <a:t>/</a:t>
                </a:r>
                <a:r>
                  <a:rPr lang="en-US" b="1" baseline="-25000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= 1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Next let’s ask what it does to Nyquist frequency (</a:t>
                </a:r>
                <a:r>
                  <a:rPr lang="el-GR" dirty="0"/>
                  <a:t>ω</a:t>
                </a:r>
                <a:r>
                  <a:rPr lang="en-US" dirty="0"/>
                  <a:t>=</a:t>
                </a:r>
                <a:r>
                  <a:rPr lang="el-GR" dirty="0"/>
                  <a:t>π</a:t>
                </a:r>
                <a:r>
                  <a:rPr lang="en-US" dirty="0"/>
                  <a:t>)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remembering that for Nyquist we take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… -1 +1 -1 +1 …</a:t>
                </a:r>
              </a:p>
              <a:p>
                <a:pPr marL="0" indent="0">
                  <a:buNone/>
                </a:pPr>
                <a:r>
                  <a:rPr lang="en-US" dirty="0"/>
                  <a:t>For even n: 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(-1+1-1)=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and for odd n: 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(+1-1+1)=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is …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… which is also a Nyquist signal (it had to be!)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dirty="0"/>
                  <a:t>and H(</a:t>
                </a:r>
                <a:r>
                  <a:rPr lang="el-GR" dirty="0"/>
                  <a:t>ω</a:t>
                </a:r>
                <a:r>
                  <a:rPr lang="en-US" dirty="0"/>
                  <a:t>) =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  </a:t>
                </a:r>
                <a:r>
                  <a:rPr lang="en-US" dirty="0"/>
                  <a:t>/</a:t>
                </a:r>
                <a:r>
                  <a:rPr lang="en-US" b="1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 </a:t>
                </a:r>
                <a:r>
                  <a:rPr lang="en-US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We’ll only care about |H(</a:t>
                </a:r>
                <a:r>
                  <a:rPr lang="el-GR" dirty="0"/>
                  <a:t>ω</a:t>
                </a:r>
                <a:r>
                  <a:rPr lang="en-US" dirty="0"/>
                  <a:t>)| for now, and |H(</a:t>
                </a:r>
                <a:r>
                  <a:rPr lang="en-US" sz="1600" dirty="0"/>
                  <a:t>Nyquist</a:t>
                </a:r>
                <a:r>
                  <a:rPr lang="en-US" dirty="0"/>
                  <a:t>)|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527" y="1254995"/>
                <a:ext cx="8331741" cy="5363293"/>
              </a:xfrm>
              <a:blipFill>
                <a:blip r:embed="rId2"/>
                <a:stretch>
                  <a:fillRect l="-732" t="-568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63188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40" y="165100"/>
            <a:ext cx="8294148" cy="1143000"/>
          </a:xfrm>
        </p:spPr>
        <p:txBody>
          <a:bodyPr/>
          <a:lstStyle/>
          <a:p>
            <a:r>
              <a:rPr lang="en-US" dirty="0"/>
              <a:t>Simple MA Frequency response </a:t>
            </a:r>
            <a:r>
              <a:rPr lang="en-US" sz="2800" dirty="0"/>
              <a:t>(</a:t>
            </a:r>
            <a:r>
              <a:rPr lang="en-US" sz="2800" dirty="0" err="1"/>
              <a:t>cont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439694"/>
                <a:ext cx="8331741" cy="46674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have already found 2 points on the |H(</a:t>
                </a:r>
                <a:r>
                  <a:rPr lang="el-GR" dirty="0"/>
                  <a:t>ω</a:t>
                </a:r>
                <a:r>
                  <a:rPr lang="en-US" dirty="0"/>
                  <a:t>)| plot</a:t>
                </a:r>
              </a:p>
              <a:p>
                <a:pPr marL="0" indent="0">
                  <a:buNone/>
                </a:pPr>
                <a:r>
                  <a:rPr lang="en-US" dirty="0"/>
                  <a:t>Now let’s find the rest!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We substitute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dirty="0"/>
                  <a:t>for arbitrary </a:t>
                </a:r>
                <a:r>
                  <a:rPr lang="el-GR" dirty="0"/>
                  <a:t>ω</a:t>
                </a:r>
                <a:r>
                  <a:rPr lang="en-US" dirty="0"/>
                  <a:t>  (0 ≤ </a:t>
                </a:r>
                <a:r>
                  <a:rPr lang="el-GR" dirty="0"/>
                  <a:t>ω</a:t>
                </a:r>
                <a:r>
                  <a:rPr lang="en-US" dirty="0"/>
                  <a:t> ≤ </a:t>
                </a:r>
                <a:r>
                  <a:rPr lang="el-GR" dirty="0"/>
                  <a:t>π</a:t>
                </a:r>
                <a:r>
                  <a:rPr lang="en-US" dirty="0"/>
                  <a:t>)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So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 </a:t>
                </a:r>
                <a:r>
                  <a:rPr lang="en-US" dirty="0"/>
                  <a:t>is a constant times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dirty="0"/>
                  <a:t>(of course - it had to be!)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and H(</a:t>
                </a:r>
                <a:r>
                  <a:rPr lang="el-GR" dirty="0"/>
                  <a:t>ω</a:t>
                </a:r>
                <a:r>
                  <a:rPr lang="en-US" dirty="0"/>
                  <a:t>) =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  </a:t>
                </a:r>
                <a:r>
                  <a:rPr lang="en-US" dirty="0"/>
                  <a:t>/</a:t>
                </a:r>
                <a:r>
                  <a:rPr lang="en-US" b="1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sz="2800" dirty="0"/>
                  <a:t>(</a:t>
                </a:r>
                <a:r>
                  <a:rPr lang="en-US" dirty="0"/>
                  <a:t> 1 + 2cos(</a:t>
                </a:r>
                <a:r>
                  <a:rPr lang="el-GR" dirty="0"/>
                  <a:t>ω</a:t>
                </a:r>
                <a:r>
                  <a:rPr lang="en-US" dirty="0"/>
                  <a:t>) </a:t>
                </a:r>
                <a:r>
                  <a:rPr lang="en-US" sz="2800" dirty="0"/>
                  <a:t>)</a:t>
                </a: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Why isn’t this a nice enough low-pass filter?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439694"/>
                <a:ext cx="8331741" cy="4667419"/>
              </a:xfrm>
              <a:blipFill rotWithShape="0">
                <a:blip r:embed="rId2"/>
                <a:stretch>
                  <a:fillRect l="-732" t="-522" b="-1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31</a:t>
            </a:fld>
            <a:endParaRPr lang="en-US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699105" y="1319465"/>
            <a:ext cx="1936532" cy="1214160"/>
            <a:chOff x="6699105" y="1319465"/>
            <a:chExt cx="1936532" cy="1214160"/>
          </a:xfrm>
        </p:grpSpPr>
        <p:grpSp>
          <p:nvGrpSpPr>
            <p:cNvPr id="5" name="Group 4"/>
            <p:cNvGrpSpPr/>
            <p:nvPr/>
          </p:nvGrpSpPr>
          <p:grpSpPr>
            <a:xfrm>
              <a:off x="6706038" y="1319465"/>
              <a:ext cx="1929599" cy="1214160"/>
              <a:chOff x="7075781" y="5182360"/>
              <a:chExt cx="1929599" cy="121416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 flipV="1">
                <a:off x="7363838" y="5398851"/>
                <a:ext cx="0" cy="73930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>
                <a:off x="7363838" y="6134910"/>
                <a:ext cx="1180290" cy="324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8" name="TextBox 7"/>
              <p:cNvSpPr txBox="1"/>
              <p:nvPr/>
            </p:nvSpPr>
            <p:spPr>
              <a:xfrm>
                <a:off x="7075781" y="5182360"/>
                <a:ext cx="5761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+mn-lt"/>
                  </a:rPr>
                  <a:t>|H(</a:t>
                </a:r>
                <a:r>
                  <a:rPr lang="el-GR" sz="1100" dirty="0">
                    <a:latin typeface="+mn-lt"/>
                  </a:rPr>
                  <a:t>ω</a:t>
                </a:r>
                <a:r>
                  <a:rPr lang="en-US" sz="1100" dirty="0">
                    <a:latin typeface="+mn-lt"/>
                  </a:rPr>
                  <a:t>)|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486268" y="6004105"/>
                <a:ext cx="5191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>
                    <a:latin typeface="+mn-lt"/>
                  </a:rPr>
                  <a:t>ω</a:t>
                </a:r>
                <a:endParaRPr lang="en-US" sz="1100" dirty="0"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48769" y="6134910"/>
                <a:ext cx="230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+mn-lt"/>
                  </a:rPr>
                  <a:t>0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12997" y="6116611"/>
                <a:ext cx="230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>
                    <a:latin typeface="+mn-lt"/>
                  </a:rPr>
                  <a:t>π</a:t>
                </a:r>
                <a:endParaRPr lang="en-US" sz="1100" dirty="0">
                  <a:latin typeface="+mn-lt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8228065" y="5452061"/>
                <a:ext cx="0" cy="6840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" name="Oval 12"/>
            <p:cNvSpPr/>
            <p:nvPr/>
          </p:nvSpPr>
          <p:spPr bwMode="auto">
            <a:xfrm>
              <a:off x="6960048" y="1683018"/>
              <a:ext cx="68093" cy="7782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833800" y="2060910"/>
              <a:ext cx="68093" cy="7782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99105" y="1596832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701848" y="1933204"/>
                  <a:ext cx="230136" cy="323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8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1848" y="1933204"/>
                  <a:ext cx="230136" cy="32355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701" y="2757487"/>
            <a:ext cx="4086225" cy="229552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028141" y="5053012"/>
            <a:ext cx="1936532" cy="1214160"/>
            <a:chOff x="6879026" y="3923560"/>
            <a:chExt cx="1936532" cy="121416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4589" y="4316765"/>
              <a:ext cx="823652" cy="578802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6885959" y="3923560"/>
              <a:ext cx="1929599" cy="1214160"/>
              <a:chOff x="7075781" y="5182360"/>
              <a:chExt cx="1929599" cy="1214160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7363838" y="5398851"/>
                <a:ext cx="0" cy="73930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7363838" y="6134910"/>
                <a:ext cx="1180290" cy="324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7075781" y="5182360"/>
                <a:ext cx="5761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+mn-lt"/>
                  </a:rPr>
                  <a:t>|H(</a:t>
                </a:r>
                <a:r>
                  <a:rPr lang="el-GR" sz="1100" dirty="0">
                    <a:latin typeface="+mn-lt"/>
                  </a:rPr>
                  <a:t>ω</a:t>
                </a:r>
                <a:r>
                  <a:rPr lang="en-US" sz="1100" dirty="0">
                    <a:latin typeface="+mn-lt"/>
                  </a:rPr>
                  <a:t>)|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486268" y="6004105"/>
                <a:ext cx="5191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>
                    <a:latin typeface="+mn-lt"/>
                  </a:rPr>
                  <a:t>ω</a:t>
                </a:r>
                <a:endParaRPr lang="en-US" sz="1100" dirty="0">
                  <a:latin typeface="+mn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248769" y="6134910"/>
                <a:ext cx="230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+mn-lt"/>
                  </a:rPr>
                  <a:t>0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112997" y="6116611"/>
                <a:ext cx="230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>
                    <a:latin typeface="+mn-lt"/>
                  </a:rPr>
                  <a:t>π</a:t>
                </a:r>
                <a:endParaRPr lang="en-US" sz="1100" dirty="0">
                  <a:latin typeface="+mn-lt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8228065" y="5452061"/>
                <a:ext cx="0" cy="6840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1" name="Oval 30"/>
            <p:cNvSpPr/>
            <p:nvPr/>
          </p:nvSpPr>
          <p:spPr bwMode="auto">
            <a:xfrm>
              <a:off x="7139969" y="4287113"/>
              <a:ext cx="68093" cy="7782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004196" y="4665005"/>
              <a:ext cx="68093" cy="7782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79026" y="4200927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881769" y="4556349"/>
                  <a:ext cx="230136" cy="323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8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1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769" y="4556349"/>
                  <a:ext cx="230136" cy="32355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5894853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29" y="1656845"/>
            <a:ext cx="3838575" cy="120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averaging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frequency response of the more general averaging filter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     is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more we average the more low-pass the filter becomes!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13" y="1761620"/>
            <a:ext cx="1504950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458" y="2928718"/>
            <a:ext cx="4029075" cy="2814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2F835-1D75-BA62-17D0-D2D9111BD16D}"/>
              </a:ext>
            </a:extLst>
          </p:cNvPr>
          <p:cNvSpPr txBox="1"/>
          <p:nvPr/>
        </p:nvSpPr>
        <p:spPr>
          <a:xfrm rot="19822723">
            <a:off x="6741907" y="1743050"/>
            <a:ext cx="242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2060"/>
                </a:solidFill>
              </a:rPr>
              <a:t>proof in textbook</a:t>
            </a:r>
          </a:p>
        </p:txBody>
      </p:sp>
    </p:spTree>
    <p:extLst>
      <p:ext uri="{BB962C8B-B14F-4D97-AF65-F5344CB8AC3E}">
        <p14:creationId xmlns:p14="http://schemas.microsoft.com/office/powerpoint/2010/main" val="254962312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389" y="4748650"/>
            <a:ext cx="852744" cy="56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response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39694"/>
                <a:ext cx="8458200" cy="46674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 another example let’s look at the simple smoother filter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x</a:t>
                </a:r>
                <a:r>
                  <a:rPr lang="en-US" b="1" baseline="-25000" dirty="0"/>
                  <a:t>n-1 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x</a:t>
                </a:r>
                <a:r>
                  <a:rPr lang="en-US" b="1" baseline="-25000" dirty="0"/>
                  <a:t>n+1 </a:t>
                </a:r>
              </a:p>
              <a:p>
                <a:pPr marL="0" indent="0">
                  <a:buNone/>
                </a:pPr>
                <a:r>
                  <a:rPr lang="en-US" dirty="0"/>
                  <a:t>For DC 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1" baseline="-25000" dirty="0"/>
                  <a:t>  </a:t>
                </a:r>
                <a:r>
                  <a:rPr lang="en-US" dirty="0"/>
                  <a:t>= 1 (for all n)  so H(DC) =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 </a:t>
                </a:r>
                <a:r>
                  <a:rPr lang="en-US" dirty="0"/>
                  <a:t>/</a:t>
                </a:r>
                <a:r>
                  <a:rPr lang="en-US" b="1" baseline="-25000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= 1</a:t>
                </a:r>
              </a:p>
              <a:p>
                <a:pPr marL="0" indent="0">
                  <a:buNone/>
                </a:pPr>
                <a:r>
                  <a:rPr lang="en-US" dirty="0"/>
                  <a:t>For Nyquist (even n)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(-1)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(+1)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1" baseline="-25000" dirty="0"/>
                  <a:t> </a:t>
                </a:r>
                <a:r>
                  <a:rPr lang="en-US" dirty="0"/>
                  <a:t>(-1)= 0 so H(Nyquist) = 0</a:t>
                </a:r>
              </a:p>
              <a:p>
                <a:pPr marL="0" indent="0">
                  <a:buNone/>
                </a:pPr>
                <a:r>
                  <a:rPr lang="en-US" dirty="0"/>
                  <a:t>For general frequency we substitute 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</a:t>
                </a:r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buNone/>
                </a:pPr>
                <a:endParaRPr lang="en-US" b="1" baseline="30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y is a sinusoid of the same frequency (of course – it has to be!)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and |H(</a:t>
                </a:r>
                <a:r>
                  <a:rPr lang="el-GR" dirty="0"/>
                  <a:t>ω</a:t>
                </a:r>
                <a:r>
                  <a:rPr lang="en-US" dirty="0"/>
                  <a:t>)|</a:t>
                </a:r>
                <a:r>
                  <a:rPr lang="en-US" b="1" baseline="30000" dirty="0"/>
                  <a:t> </a:t>
                </a:r>
                <a:r>
                  <a:rPr lang="en-US" dirty="0"/>
                  <a:t>= ½ ( 1 + 2cos(</a:t>
                </a:r>
                <a:r>
                  <a:rPr lang="el-GR" dirty="0"/>
                  <a:t>ω</a:t>
                </a:r>
                <a:r>
                  <a:rPr lang="en-US" dirty="0"/>
                  <a:t>) )    </a:t>
                </a:r>
                <a:r>
                  <a:rPr lang="en-US" dirty="0">
                    <a:solidFill>
                      <a:srgbClr val="002060"/>
                    </a:solidFill>
                  </a:rPr>
                  <a:t>Why is this better?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39694"/>
                <a:ext cx="8458200" cy="4667419"/>
              </a:xfrm>
              <a:blipFill rotWithShape="0">
                <a:blip r:embed="rId3"/>
                <a:stretch>
                  <a:fillRect l="-793" t="-522" b="-14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60" y="3806220"/>
            <a:ext cx="4562475" cy="1981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77849" y="4355445"/>
            <a:ext cx="1929599" cy="1214160"/>
            <a:chOff x="7075781" y="5182360"/>
            <a:chExt cx="1929599" cy="121416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V="1">
              <a:off x="7363838" y="5398851"/>
              <a:ext cx="0" cy="7393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7363838" y="6134910"/>
              <a:ext cx="1180290" cy="32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075781" y="5182360"/>
              <a:ext cx="576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|H(</a:t>
              </a:r>
              <a:r>
                <a:rPr lang="el-GR" sz="1100" dirty="0">
                  <a:latin typeface="+mn-lt"/>
                </a:rPr>
                <a:t>ω</a:t>
              </a:r>
              <a:r>
                <a:rPr lang="en-US" sz="1100" dirty="0">
                  <a:latin typeface="+mn-lt"/>
                </a:rPr>
                <a:t>)|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86268" y="6004105"/>
              <a:ext cx="519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+mn-lt"/>
                </a:rPr>
                <a:t>ω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48769" y="6134910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12997" y="6116611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+mn-lt"/>
                </a:rPr>
                <a:t>π</a:t>
              </a:r>
              <a:endParaRPr lang="en-US" sz="1100" dirty="0">
                <a:latin typeface="+mn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8228065" y="5452061"/>
              <a:ext cx="0" cy="6840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Oval 8"/>
          <p:cNvSpPr/>
          <p:nvPr/>
        </p:nvSpPr>
        <p:spPr bwMode="auto">
          <a:xfrm>
            <a:off x="6631859" y="4718998"/>
            <a:ext cx="68093" cy="77822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96086" y="5258815"/>
            <a:ext cx="68093" cy="77822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0916" y="4632812"/>
            <a:ext cx="230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726547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637" y="3036335"/>
            <a:ext cx="2830749" cy="2128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finite difference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282851"/>
                <a:ext cx="7772400" cy="49495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Last example - the first finite difference in the frequency domain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sz="2800" dirty="0"/>
                  <a:t>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r>
                  <a:rPr lang="en-US" sz="2800" dirty="0"/>
                  <a:t> x </a:t>
                </a:r>
                <a:r>
                  <a:rPr lang="en-US" sz="2800" b="1" baseline="-25000" dirty="0"/>
                  <a:t> </a:t>
                </a:r>
                <a:r>
                  <a:rPr lang="en-US" dirty="0"/>
                  <a:t>(i.e.,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- x</a:t>
                </a:r>
                <a:r>
                  <a:rPr lang="en-US" b="1" baseline="-25000" dirty="0"/>
                  <a:t>n-1 </a:t>
                </a:r>
                <a:r>
                  <a:rPr lang="en-US" dirty="0"/>
                  <a:t>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dirty="0"/>
                  <a:t>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–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(n-1)</a:t>
                </a:r>
                <a:r>
                  <a:rPr lang="en-US" dirty="0"/>
                  <a:t>  so  H(</a:t>
                </a:r>
                <a:r>
                  <a:rPr lang="el-GR" dirty="0"/>
                  <a:t>ω</a:t>
                </a:r>
                <a:r>
                  <a:rPr lang="en-US" dirty="0"/>
                  <a:t>) = 1- 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dirty="0"/>
                  <a:t> = 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/2 </a:t>
                </a:r>
                <a:r>
                  <a:rPr lang="en-US" b="1" dirty="0"/>
                  <a:t>(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/2 </a:t>
                </a:r>
                <a:r>
                  <a:rPr lang="en-US" dirty="0"/>
                  <a:t>- 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/2</a:t>
                </a:r>
                <a:r>
                  <a:rPr lang="en-US" b="1" dirty="0"/>
                  <a:t>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So |H(</a:t>
                </a:r>
                <a:r>
                  <a:rPr lang="el-GR" dirty="0"/>
                  <a:t>ω</a:t>
                </a:r>
                <a:r>
                  <a:rPr lang="en-US" dirty="0"/>
                  <a:t>)| = 2 sin(</a:t>
                </a:r>
                <a:r>
                  <a:rPr lang="el-GR" dirty="0"/>
                  <a:t>ω</a:t>
                </a:r>
                <a:r>
                  <a:rPr lang="en-US" dirty="0"/>
                  <a:t>/2)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a high-pass filter!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Why must it be high-pass?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Why is this complex (i.e., why does it have a phase shift)?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282851"/>
                <a:ext cx="7772400" cy="4949522"/>
              </a:xfrm>
              <a:blipFill rotWithShape="0">
                <a:blip r:embed="rId3"/>
                <a:stretch>
                  <a:fillRect l="-784" t="-493" b="-3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39802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77" y="165100"/>
            <a:ext cx="7112611" cy="1143000"/>
          </a:xfrm>
        </p:spPr>
        <p:txBody>
          <a:bodyPr/>
          <a:lstStyle/>
          <a:p>
            <a:r>
              <a:rPr lang="en-US" dirty="0"/>
              <a:t>Differentiation and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2144" y="1366564"/>
                <a:ext cx="7772400" cy="47091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does the analog derivative look like in the frequency domain?</a:t>
                </a:r>
              </a:p>
              <a:p>
                <a:pPr marL="0" indent="0">
                  <a:buNone/>
                </a:pPr>
                <a:r>
                  <a:rPr lang="en-US" dirty="0"/>
                  <a:t>Here is it easy enough to use sines</a:t>
                </a:r>
              </a:p>
              <a:p>
                <a:pPr marL="0" indent="0">
                  <a:buNone/>
                </a:pPr>
                <a:r>
                  <a:rPr lang="en-US" dirty="0"/>
                  <a:t>The derivative of x(t) = sin(</a:t>
                </a:r>
                <a:r>
                  <a:rPr lang="el-GR" dirty="0"/>
                  <a:t>ω</a:t>
                </a:r>
                <a:r>
                  <a:rPr lang="en-US" dirty="0"/>
                  <a:t>t) is y(t)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  = </a:t>
                </a:r>
                <a:r>
                  <a:rPr lang="el-GR" dirty="0"/>
                  <a:t>ω</a:t>
                </a:r>
                <a:r>
                  <a:rPr lang="en-US" dirty="0"/>
                  <a:t> cos(</a:t>
                </a:r>
                <a:r>
                  <a:rPr lang="el-GR" dirty="0"/>
                  <a:t>ω</a:t>
                </a:r>
                <a:r>
                  <a:rPr lang="en-US" dirty="0"/>
                  <a:t>t)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so | H(</a:t>
                </a:r>
                <a:r>
                  <a:rPr lang="el-GR" dirty="0"/>
                  <a:t>ω</a:t>
                </a:r>
                <a:r>
                  <a:rPr lang="en-US" dirty="0"/>
                  <a:t>) | = </a:t>
                </a:r>
                <a:r>
                  <a:rPr lang="el-GR" dirty="0"/>
                  <a:t>ω</a:t>
                </a:r>
                <a:r>
                  <a:rPr lang="en-US" dirty="0"/>
                  <a:t>   and there is a 90 degree phase shift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about the analog integral?</a:t>
                </a:r>
              </a:p>
              <a:p>
                <a:pPr marL="0" indent="0">
                  <a:buNone/>
                </a:pPr>
                <a:r>
                  <a:rPr lang="en-US" dirty="0"/>
                  <a:t>The integral of x(t) = sin(</a:t>
                </a:r>
                <a:r>
                  <a:rPr lang="el-GR" dirty="0"/>
                  <a:t>ω</a:t>
                </a:r>
                <a:r>
                  <a:rPr lang="en-US" dirty="0"/>
                  <a:t>t) is y(t)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/>
                  <a:t>  = – (1/</a:t>
                </a:r>
                <a:r>
                  <a:rPr lang="el-GR" dirty="0"/>
                  <a:t>ω</a:t>
                </a:r>
                <a:r>
                  <a:rPr lang="en-US" dirty="0"/>
                  <a:t>) cos(</a:t>
                </a:r>
                <a:r>
                  <a:rPr lang="el-GR" dirty="0"/>
                  <a:t>ω</a:t>
                </a:r>
                <a:r>
                  <a:rPr lang="en-US" dirty="0"/>
                  <a:t>t)</a:t>
                </a:r>
              </a:p>
              <a:p>
                <a:pPr marL="0" indent="0">
                  <a:buNone/>
                </a:pPr>
                <a:r>
                  <a:rPr lang="en-US" dirty="0"/>
                  <a:t>	 so | H(</a:t>
                </a:r>
                <a:r>
                  <a:rPr lang="el-GR" dirty="0"/>
                  <a:t>ω</a:t>
                </a:r>
                <a:r>
                  <a:rPr lang="en-US" dirty="0"/>
                  <a:t>) | = 1/</a:t>
                </a:r>
                <a:r>
                  <a:rPr lang="el-GR" dirty="0"/>
                  <a:t>ω</a:t>
                </a:r>
                <a:r>
                  <a:rPr lang="en-US" dirty="0"/>
                  <a:t>   and there is a 90 degree phase shift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144" y="1366564"/>
                <a:ext cx="7772400" cy="4709136"/>
              </a:xfrm>
              <a:blipFill rotWithShape="0">
                <a:blip r:embed="rId2"/>
                <a:stretch>
                  <a:fillRect l="-784" t="-517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35</a:t>
            </a:fld>
            <a:endParaRPr lang="en-US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335710" y="3010218"/>
            <a:ext cx="1929599" cy="1214160"/>
            <a:chOff x="3335710" y="2878338"/>
            <a:chExt cx="1929599" cy="121416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3623767" y="3094829"/>
              <a:ext cx="0" cy="7393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3623767" y="3830888"/>
              <a:ext cx="1180290" cy="32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335710" y="2878338"/>
              <a:ext cx="576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|H(</a:t>
              </a:r>
              <a:r>
                <a:rPr lang="el-GR" sz="1100" dirty="0">
                  <a:latin typeface="+mn-lt"/>
                </a:rPr>
                <a:t>ω</a:t>
              </a:r>
              <a:r>
                <a:rPr lang="en-US" sz="1100" dirty="0">
                  <a:latin typeface="+mn-lt"/>
                </a:rPr>
                <a:t>)|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6197" y="3700083"/>
              <a:ext cx="519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+mn-lt"/>
                </a:rPr>
                <a:t>ω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8698" y="3830888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0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V="1">
              <a:off x="3631223" y="3112477"/>
              <a:ext cx="703385" cy="7033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3386815" y="5442054"/>
            <a:ext cx="1929599" cy="1214160"/>
            <a:chOff x="3386815" y="5442054"/>
            <a:chExt cx="1929599" cy="121416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2456" y="5794101"/>
              <a:ext cx="824556" cy="619556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 bwMode="auto">
            <a:xfrm flipV="1">
              <a:off x="3674872" y="5658545"/>
              <a:ext cx="0" cy="7393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3674872" y="6394604"/>
              <a:ext cx="1180290" cy="32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3386815" y="5442054"/>
              <a:ext cx="576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|H(</a:t>
              </a:r>
              <a:r>
                <a:rPr lang="el-GR" sz="1100" dirty="0">
                  <a:latin typeface="+mn-lt"/>
                </a:rPr>
                <a:t>ω</a:t>
              </a:r>
              <a:r>
                <a:rPr lang="en-US" sz="1100" dirty="0">
                  <a:latin typeface="+mn-lt"/>
                </a:rPr>
                <a:t>)|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97302" y="6263799"/>
              <a:ext cx="5191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+mn-lt"/>
                </a:rPr>
                <a:t>ω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9803" y="6394604"/>
              <a:ext cx="230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67962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5" y="165100"/>
            <a:ext cx="7560363" cy="1143000"/>
          </a:xfrm>
        </p:spPr>
        <p:txBody>
          <a:bodyPr/>
          <a:lstStyle/>
          <a:p>
            <a:r>
              <a:rPr lang="en-US" dirty="0"/>
              <a:t>Convolution and multiplication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6063" y="1308101"/>
                <a:ext cx="8208825" cy="5310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already saw 2 connections between convolution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multiplying numbers and polynomials are convolutions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But we now understand a deeper connection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The filter law </a:t>
                </a: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means that a </a:t>
                </a:r>
                <a:r>
                  <a:rPr lang="en-US" altLang="en-US" i="1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convolution</a:t>
                </a: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in the time domain 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b="1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			</a:t>
                </a:r>
                <a:r>
                  <a:rPr lang="en-US" b="1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altLang="en-US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corresponds to a </a:t>
                </a:r>
                <a:r>
                  <a:rPr lang="en-US" altLang="en-US" i="1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multiplication</a:t>
                </a: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in the frequency domain </a:t>
                </a:r>
                <a:r>
                  <a:rPr lang="en-US" altLang="en-US" b="1" dirty="0" err="1"/>
                  <a:t>Y</a:t>
                </a:r>
                <a:r>
                  <a:rPr lang="en-US" altLang="en-US" b="1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</a:t>
                </a:r>
                <a:r>
                  <a:rPr lang="en-US" altLang="en-US" b="1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en-US" b="1" dirty="0"/>
                  <a:t>= </a:t>
                </a:r>
                <a:r>
                  <a:rPr lang="en-US" altLang="en-US" b="1" dirty="0" err="1"/>
                  <a:t>H</a:t>
                </a:r>
                <a:r>
                  <a:rPr lang="en-US" altLang="en-US" b="1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X</a:t>
                </a:r>
                <a:r>
                  <a:rPr lang="en-US" altLang="en-US" b="1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</a:t>
                </a:r>
                <a:r>
                  <a:rPr lang="en-US" altLang="en-US" b="1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endParaRPr lang="en-US" alt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0" indent="0" defTabSz="463550">
                  <a:buNone/>
                </a:pP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So, instead of convolving a and x in the time domain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we can move to the frequency domain and multiply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063" y="1308101"/>
                <a:ext cx="8208825" cy="5310188"/>
              </a:xfrm>
              <a:blipFill rotWithShape="0">
                <a:blip r:embed="rId2"/>
                <a:stretch>
                  <a:fillRect l="-742" t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4849" y="49950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58571" y="49950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82293" y="49950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06015" y="49950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29737" y="49950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53460" y="49950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73" name="Text Box 212"/>
          <p:cNvSpPr txBox="1">
            <a:spLocks noChangeArrowheads="1"/>
          </p:cNvSpPr>
          <p:nvPr/>
        </p:nvSpPr>
        <p:spPr bwMode="auto">
          <a:xfrm>
            <a:off x="2095970" y="41568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74" name="Text Box 213"/>
          <p:cNvSpPr txBox="1">
            <a:spLocks noChangeArrowheads="1"/>
          </p:cNvSpPr>
          <p:nvPr/>
        </p:nvSpPr>
        <p:spPr bwMode="auto">
          <a:xfrm>
            <a:off x="1040018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75" name="Text Box 214"/>
          <p:cNvSpPr txBox="1">
            <a:spLocks noChangeArrowheads="1"/>
          </p:cNvSpPr>
          <p:nvPr/>
        </p:nvSpPr>
        <p:spPr bwMode="auto">
          <a:xfrm>
            <a:off x="2719692" y="41568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76" name="Text Box 215"/>
          <p:cNvSpPr txBox="1">
            <a:spLocks noChangeArrowheads="1"/>
          </p:cNvSpPr>
          <p:nvPr/>
        </p:nvSpPr>
        <p:spPr bwMode="auto">
          <a:xfrm>
            <a:off x="1040018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77" name="Text Box 216"/>
          <p:cNvSpPr txBox="1">
            <a:spLocks noChangeArrowheads="1"/>
          </p:cNvSpPr>
          <p:nvPr/>
        </p:nvSpPr>
        <p:spPr bwMode="auto">
          <a:xfrm>
            <a:off x="1663740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78" name="Text Box 217"/>
          <p:cNvSpPr txBox="1">
            <a:spLocks noChangeArrowheads="1"/>
          </p:cNvSpPr>
          <p:nvPr/>
        </p:nvSpPr>
        <p:spPr bwMode="auto">
          <a:xfrm>
            <a:off x="858571" y="58967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79" name="Text Box 218"/>
          <p:cNvSpPr txBox="1">
            <a:spLocks noChangeArrowheads="1"/>
          </p:cNvSpPr>
          <p:nvPr/>
        </p:nvSpPr>
        <p:spPr bwMode="auto">
          <a:xfrm>
            <a:off x="3343414" y="41568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</p:txBody>
      </p:sp>
      <p:sp>
        <p:nvSpPr>
          <p:cNvPr id="80" name="Text Box 219"/>
          <p:cNvSpPr txBox="1">
            <a:spLocks noChangeArrowheads="1"/>
          </p:cNvSpPr>
          <p:nvPr/>
        </p:nvSpPr>
        <p:spPr bwMode="auto">
          <a:xfrm>
            <a:off x="1663740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81" name="Text Box 220"/>
          <p:cNvSpPr txBox="1">
            <a:spLocks noChangeArrowheads="1"/>
          </p:cNvSpPr>
          <p:nvPr/>
        </p:nvSpPr>
        <p:spPr bwMode="auto">
          <a:xfrm>
            <a:off x="2287462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82" name="Text Box 221"/>
          <p:cNvSpPr txBox="1">
            <a:spLocks noChangeArrowheads="1"/>
          </p:cNvSpPr>
          <p:nvPr/>
        </p:nvSpPr>
        <p:spPr bwMode="auto">
          <a:xfrm>
            <a:off x="1040018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 dirty="0"/>
              <a:t>*</a:t>
            </a:r>
          </a:p>
        </p:txBody>
      </p:sp>
      <p:sp>
        <p:nvSpPr>
          <p:cNvPr id="83" name="Text Box 222"/>
          <p:cNvSpPr txBox="1">
            <a:spLocks noChangeArrowheads="1"/>
          </p:cNvSpPr>
          <p:nvPr/>
        </p:nvSpPr>
        <p:spPr bwMode="auto">
          <a:xfrm>
            <a:off x="1482293" y="58967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84" name="Text Box 223"/>
          <p:cNvSpPr txBox="1">
            <a:spLocks noChangeArrowheads="1"/>
          </p:cNvSpPr>
          <p:nvPr/>
        </p:nvSpPr>
        <p:spPr bwMode="auto">
          <a:xfrm>
            <a:off x="2287462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85" name="Text Box 224"/>
          <p:cNvSpPr txBox="1">
            <a:spLocks noChangeArrowheads="1"/>
          </p:cNvSpPr>
          <p:nvPr/>
        </p:nvSpPr>
        <p:spPr bwMode="auto">
          <a:xfrm>
            <a:off x="1663740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86" name="Text Box 225"/>
          <p:cNvSpPr txBox="1">
            <a:spLocks noChangeArrowheads="1"/>
          </p:cNvSpPr>
          <p:nvPr/>
        </p:nvSpPr>
        <p:spPr bwMode="auto">
          <a:xfrm>
            <a:off x="2106015" y="58967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</p:txBody>
      </p:sp>
      <p:sp>
        <p:nvSpPr>
          <p:cNvPr id="87" name="Line 226"/>
          <p:cNvSpPr>
            <a:spLocks noChangeShapeType="1"/>
          </p:cNvSpPr>
          <p:nvPr/>
        </p:nvSpPr>
        <p:spPr bwMode="auto">
          <a:xfrm>
            <a:off x="3639053" y="5553887"/>
            <a:ext cx="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Text Box 227"/>
          <p:cNvSpPr txBox="1">
            <a:spLocks noChangeArrowheads="1"/>
          </p:cNvSpPr>
          <p:nvPr/>
        </p:nvSpPr>
        <p:spPr bwMode="auto">
          <a:xfrm>
            <a:off x="2287462" y="4677587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89" name="Text Box 270"/>
          <p:cNvSpPr txBox="1">
            <a:spLocks noChangeArrowheads="1"/>
          </p:cNvSpPr>
          <p:nvPr/>
        </p:nvSpPr>
        <p:spPr bwMode="auto">
          <a:xfrm>
            <a:off x="234849" y="589678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394098" y="3983510"/>
            <a:ext cx="1072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4220099" y="5233971"/>
            <a:ext cx="60075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7" name="Group 116"/>
          <p:cNvGrpSpPr/>
          <p:nvPr/>
        </p:nvGrpSpPr>
        <p:grpSpPr>
          <a:xfrm>
            <a:off x="5032850" y="4152432"/>
            <a:ext cx="3879139" cy="2206625"/>
            <a:chOff x="466865" y="3842984"/>
            <a:chExt cx="4191000" cy="2206625"/>
          </a:xfrm>
        </p:grpSpPr>
        <p:sp>
          <p:nvSpPr>
            <p:cNvPr id="118" name="Text Box 5"/>
            <p:cNvSpPr txBox="1">
              <a:spLocks noChangeArrowheads="1"/>
            </p:cNvSpPr>
            <p:nvPr/>
          </p:nvSpPr>
          <p:spPr bwMode="auto">
            <a:xfrm>
              <a:off x="466865" y="46811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19" name="Text Box 6"/>
            <p:cNvSpPr txBox="1">
              <a:spLocks noChangeArrowheads="1"/>
            </p:cNvSpPr>
            <p:nvPr/>
          </p:nvSpPr>
          <p:spPr bwMode="auto">
            <a:xfrm>
              <a:off x="1165365" y="46811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>
              <a:off x="1863865" y="46811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21" name="Text Box 8"/>
            <p:cNvSpPr txBox="1">
              <a:spLocks noChangeArrowheads="1"/>
            </p:cNvSpPr>
            <p:nvPr/>
          </p:nvSpPr>
          <p:spPr bwMode="auto">
            <a:xfrm>
              <a:off x="2562365" y="46811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22" name="Text Box 9"/>
            <p:cNvSpPr txBox="1">
              <a:spLocks noChangeArrowheads="1"/>
            </p:cNvSpPr>
            <p:nvPr/>
          </p:nvSpPr>
          <p:spPr bwMode="auto">
            <a:xfrm>
              <a:off x="3260865" y="46811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123" name="Text Box 10"/>
            <p:cNvSpPr txBox="1">
              <a:spLocks noChangeArrowheads="1"/>
            </p:cNvSpPr>
            <p:nvPr/>
          </p:nvSpPr>
          <p:spPr bwMode="auto">
            <a:xfrm>
              <a:off x="3959365" y="46811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</a:p>
          </p:txBody>
        </p:sp>
        <p:sp>
          <p:nvSpPr>
            <p:cNvPr id="124" name="Text Box 212"/>
            <p:cNvSpPr txBox="1">
              <a:spLocks noChangeArrowheads="1"/>
            </p:cNvSpPr>
            <p:nvPr/>
          </p:nvSpPr>
          <p:spPr bwMode="auto">
            <a:xfrm>
              <a:off x="1165365" y="38429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25" name="Text Box 213"/>
            <p:cNvSpPr txBox="1">
              <a:spLocks noChangeArrowheads="1"/>
            </p:cNvSpPr>
            <p:nvPr/>
          </p:nvSpPr>
          <p:spPr bwMode="auto">
            <a:xfrm>
              <a:off x="13685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26" name="Text Box 214"/>
            <p:cNvSpPr txBox="1">
              <a:spLocks noChangeArrowheads="1"/>
            </p:cNvSpPr>
            <p:nvPr/>
          </p:nvSpPr>
          <p:spPr bwMode="auto">
            <a:xfrm>
              <a:off x="1863865" y="38429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27" name="Text Box 215"/>
            <p:cNvSpPr txBox="1">
              <a:spLocks noChangeArrowheads="1"/>
            </p:cNvSpPr>
            <p:nvPr/>
          </p:nvSpPr>
          <p:spPr bwMode="auto">
            <a:xfrm>
              <a:off x="13685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28" name="Text Box 216"/>
            <p:cNvSpPr txBox="1">
              <a:spLocks noChangeArrowheads="1"/>
            </p:cNvSpPr>
            <p:nvPr/>
          </p:nvSpPr>
          <p:spPr bwMode="auto">
            <a:xfrm>
              <a:off x="20670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29" name="Text Box 217"/>
            <p:cNvSpPr txBox="1">
              <a:spLocks noChangeArrowheads="1"/>
            </p:cNvSpPr>
            <p:nvPr/>
          </p:nvSpPr>
          <p:spPr bwMode="auto">
            <a:xfrm>
              <a:off x="1165365" y="55828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30" name="Text Box 218"/>
            <p:cNvSpPr txBox="1">
              <a:spLocks noChangeArrowheads="1"/>
            </p:cNvSpPr>
            <p:nvPr/>
          </p:nvSpPr>
          <p:spPr bwMode="auto">
            <a:xfrm>
              <a:off x="2562365" y="38429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31" name="Text Box 219"/>
            <p:cNvSpPr txBox="1">
              <a:spLocks noChangeArrowheads="1"/>
            </p:cNvSpPr>
            <p:nvPr/>
          </p:nvSpPr>
          <p:spPr bwMode="auto">
            <a:xfrm>
              <a:off x="20670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32" name="Text Box 220"/>
            <p:cNvSpPr txBox="1">
              <a:spLocks noChangeArrowheads="1"/>
            </p:cNvSpPr>
            <p:nvPr/>
          </p:nvSpPr>
          <p:spPr bwMode="auto">
            <a:xfrm>
              <a:off x="27655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33" name="Text Box 221"/>
            <p:cNvSpPr txBox="1">
              <a:spLocks noChangeArrowheads="1"/>
            </p:cNvSpPr>
            <p:nvPr/>
          </p:nvSpPr>
          <p:spPr bwMode="auto">
            <a:xfrm>
              <a:off x="13685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34" name="Text Box 222"/>
            <p:cNvSpPr txBox="1">
              <a:spLocks noChangeArrowheads="1"/>
            </p:cNvSpPr>
            <p:nvPr/>
          </p:nvSpPr>
          <p:spPr bwMode="auto">
            <a:xfrm>
              <a:off x="1863865" y="55828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35" name="Text Box 223"/>
            <p:cNvSpPr txBox="1">
              <a:spLocks noChangeArrowheads="1"/>
            </p:cNvSpPr>
            <p:nvPr/>
          </p:nvSpPr>
          <p:spPr bwMode="auto">
            <a:xfrm>
              <a:off x="27655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36" name="Text Box 224"/>
            <p:cNvSpPr txBox="1">
              <a:spLocks noChangeArrowheads="1"/>
            </p:cNvSpPr>
            <p:nvPr/>
          </p:nvSpPr>
          <p:spPr bwMode="auto">
            <a:xfrm>
              <a:off x="20670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37" name="Text Box 225"/>
            <p:cNvSpPr txBox="1">
              <a:spLocks noChangeArrowheads="1"/>
            </p:cNvSpPr>
            <p:nvPr/>
          </p:nvSpPr>
          <p:spPr bwMode="auto">
            <a:xfrm>
              <a:off x="2562365" y="55828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138" name="Line 226"/>
            <p:cNvSpPr>
              <a:spLocks noChangeShapeType="1"/>
            </p:cNvSpPr>
            <p:nvPr/>
          </p:nvSpPr>
          <p:spPr bwMode="auto">
            <a:xfrm>
              <a:off x="2917965" y="5239984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Text Box 227"/>
            <p:cNvSpPr txBox="1">
              <a:spLocks noChangeArrowheads="1"/>
            </p:cNvSpPr>
            <p:nvPr/>
          </p:nvSpPr>
          <p:spPr bwMode="auto">
            <a:xfrm>
              <a:off x="2765565" y="4363684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40" name="Text Box 270"/>
            <p:cNvSpPr txBox="1">
              <a:spLocks noChangeArrowheads="1"/>
            </p:cNvSpPr>
            <p:nvPr/>
          </p:nvSpPr>
          <p:spPr bwMode="auto">
            <a:xfrm>
              <a:off x="466865" y="5582884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</p:grpSp>
      <p:sp>
        <p:nvSpPr>
          <p:cNvPr id="143" name="Text Box 212"/>
          <p:cNvSpPr txBox="1">
            <a:spLocks noChangeArrowheads="1"/>
          </p:cNvSpPr>
          <p:nvPr/>
        </p:nvSpPr>
        <p:spPr bwMode="auto">
          <a:xfrm>
            <a:off x="5027199" y="4152431"/>
            <a:ext cx="64652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</p:txBody>
      </p:sp>
      <p:sp>
        <p:nvSpPr>
          <p:cNvPr id="144" name="Text Box 212"/>
          <p:cNvSpPr txBox="1">
            <a:spLocks noChangeArrowheads="1"/>
          </p:cNvSpPr>
          <p:nvPr/>
        </p:nvSpPr>
        <p:spPr bwMode="auto">
          <a:xfrm>
            <a:off x="7618942" y="4154229"/>
            <a:ext cx="64652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145" name="Text Box 212"/>
          <p:cNvSpPr txBox="1">
            <a:spLocks noChangeArrowheads="1"/>
          </p:cNvSpPr>
          <p:nvPr/>
        </p:nvSpPr>
        <p:spPr bwMode="auto">
          <a:xfrm>
            <a:off x="8262002" y="4155463"/>
            <a:ext cx="64652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146" name="Text Box 222"/>
          <p:cNvSpPr txBox="1">
            <a:spLocks noChangeArrowheads="1"/>
          </p:cNvSpPr>
          <p:nvPr/>
        </p:nvSpPr>
        <p:spPr bwMode="auto">
          <a:xfrm>
            <a:off x="7618942" y="5893209"/>
            <a:ext cx="64652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147" name="Text Box 225"/>
          <p:cNvSpPr txBox="1">
            <a:spLocks noChangeArrowheads="1"/>
          </p:cNvSpPr>
          <p:nvPr/>
        </p:nvSpPr>
        <p:spPr bwMode="auto">
          <a:xfrm>
            <a:off x="8265466" y="5893209"/>
            <a:ext cx="64652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148" name="Text Box 221"/>
          <p:cNvSpPr txBox="1">
            <a:spLocks noChangeArrowheads="1"/>
          </p:cNvSpPr>
          <p:nvPr/>
        </p:nvSpPr>
        <p:spPr bwMode="auto">
          <a:xfrm>
            <a:off x="5191542" y="4673132"/>
            <a:ext cx="317384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149" name="Text Box 221"/>
          <p:cNvSpPr txBox="1">
            <a:spLocks noChangeArrowheads="1"/>
          </p:cNvSpPr>
          <p:nvPr/>
        </p:nvSpPr>
        <p:spPr bwMode="auto">
          <a:xfrm>
            <a:off x="7789390" y="4695524"/>
            <a:ext cx="317384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150" name="Text Box 221"/>
          <p:cNvSpPr txBox="1">
            <a:spLocks noChangeArrowheads="1"/>
          </p:cNvSpPr>
          <p:nvPr/>
        </p:nvSpPr>
        <p:spPr bwMode="auto">
          <a:xfrm>
            <a:off x="8435913" y="4673132"/>
            <a:ext cx="317384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/>
              <a:t>*</a:t>
            </a:r>
          </a:p>
        </p:txBody>
      </p:sp>
      <p:sp>
        <p:nvSpPr>
          <p:cNvPr id="151" name="Line 226"/>
          <p:cNvSpPr>
            <a:spLocks noChangeShapeType="1"/>
          </p:cNvSpPr>
          <p:nvPr/>
        </p:nvSpPr>
        <p:spPr bwMode="auto">
          <a:xfrm>
            <a:off x="7985428" y="5559290"/>
            <a:ext cx="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226"/>
          <p:cNvSpPr>
            <a:spLocks noChangeShapeType="1"/>
          </p:cNvSpPr>
          <p:nvPr/>
        </p:nvSpPr>
        <p:spPr bwMode="auto">
          <a:xfrm>
            <a:off x="8601851" y="5572938"/>
            <a:ext cx="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226"/>
          <p:cNvSpPr>
            <a:spLocks noChangeShapeType="1"/>
          </p:cNvSpPr>
          <p:nvPr/>
        </p:nvSpPr>
        <p:spPr bwMode="auto">
          <a:xfrm>
            <a:off x="6649157" y="5549432"/>
            <a:ext cx="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226"/>
          <p:cNvSpPr>
            <a:spLocks noChangeShapeType="1"/>
          </p:cNvSpPr>
          <p:nvPr/>
        </p:nvSpPr>
        <p:spPr bwMode="auto">
          <a:xfrm>
            <a:off x="5957148" y="5549432"/>
            <a:ext cx="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226"/>
          <p:cNvSpPr>
            <a:spLocks noChangeShapeType="1"/>
          </p:cNvSpPr>
          <p:nvPr/>
        </p:nvSpPr>
        <p:spPr bwMode="auto">
          <a:xfrm>
            <a:off x="5347966" y="5549432"/>
            <a:ext cx="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Text Box 212"/>
          <p:cNvSpPr txBox="1">
            <a:spLocks noChangeArrowheads="1"/>
          </p:cNvSpPr>
          <p:nvPr/>
        </p:nvSpPr>
        <p:spPr bwMode="auto">
          <a:xfrm>
            <a:off x="847376" y="415245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157" name="Text Box 214"/>
          <p:cNvSpPr txBox="1">
            <a:spLocks noChangeArrowheads="1"/>
          </p:cNvSpPr>
          <p:nvPr/>
        </p:nvSpPr>
        <p:spPr bwMode="auto">
          <a:xfrm>
            <a:off x="1471098" y="415245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</p:txBody>
      </p:sp>
      <p:sp>
        <p:nvSpPr>
          <p:cNvPr id="158" name="Text Box 221"/>
          <p:cNvSpPr txBox="1">
            <a:spLocks noChangeArrowheads="1"/>
          </p:cNvSpPr>
          <p:nvPr/>
        </p:nvSpPr>
        <p:spPr bwMode="auto">
          <a:xfrm>
            <a:off x="416062" y="4695524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 dirty="0"/>
              <a:t>*</a:t>
            </a:r>
          </a:p>
        </p:txBody>
      </p:sp>
      <p:sp>
        <p:nvSpPr>
          <p:cNvPr id="159" name="Text Box 221"/>
          <p:cNvSpPr txBox="1">
            <a:spLocks noChangeArrowheads="1"/>
          </p:cNvSpPr>
          <p:nvPr/>
        </p:nvSpPr>
        <p:spPr bwMode="auto">
          <a:xfrm>
            <a:off x="2901021" y="4671342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 dirty="0"/>
              <a:t>*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88203" y="5513505"/>
            <a:ext cx="2104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6*6 multiplications!</a:t>
            </a:r>
          </a:p>
        </p:txBody>
      </p:sp>
      <p:sp>
        <p:nvSpPr>
          <p:cNvPr id="161" name="Text Box 217"/>
          <p:cNvSpPr txBox="1">
            <a:spLocks noChangeArrowheads="1"/>
          </p:cNvSpPr>
          <p:nvPr/>
        </p:nvSpPr>
        <p:spPr bwMode="auto">
          <a:xfrm>
            <a:off x="3353460" y="5896786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162" name="Text Box 270"/>
          <p:cNvSpPr txBox="1">
            <a:spLocks noChangeArrowheads="1"/>
          </p:cNvSpPr>
          <p:nvPr/>
        </p:nvSpPr>
        <p:spPr bwMode="auto">
          <a:xfrm>
            <a:off x="2729738" y="5896786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426977" y="2700290"/>
            <a:ext cx="347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many people even write  y = a</a:t>
            </a:r>
            <a:r>
              <a:rPr lang="en-US" sz="2400" baseline="-16000" dirty="0">
                <a:solidFill>
                  <a:srgbClr val="7030A0"/>
                </a:solidFill>
                <a:latin typeface="+mn-lt"/>
              </a:rPr>
              <a:t>*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x</a:t>
            </a:r>
          </a:p>
        </p:txBody>
      </p:sp>
      <p:sp>
        <p:nvSpPr>
          <p:cNvPr id="90" name="Text Box 212"/>
          <p:cNvSpPr txBox="1">
            <a:spLocks noChangeArrowheads="1"/>
          </p:cNvSpPr>
          <p:nvPr/>
        </p:nvSpPr>
        <p:spPr bwMode="auto">
          <a:xfrm>
            <a:off x="218726" y="4152457"/>
            <a:ext cx="62372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91" name="Text Box 221"/>
          <p:cNvSpPr txBox="1">
            <a:spLocks noChangeArrowheads="1"/>
          </p:cNvSpPr>
          <p:nvPr/>
        </p:nvSpPr>
        <p:spPr bwMode="auto">
          <a:xfrm>
            <a:off x="3510621" y="4671342"/>
            <a:ext cx="306191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b="0" baseline="-10000" dirty="0"/>
              <a:t>*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65825" y="4775765"/>
            <a:ext cx="1824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6 multiplications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10768" y="6487183"/>
            <a:ext cx="392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Why 6*6 and not 1+2+3+4+5+6 = 21 ?</a:t>
            </a:r>
          </a:p>
        </p:txBody>
      </p:sp>
    </p:spTree>
    <p:extLst>
      <p:ext uri="{BB962C8B-B14F-4D97-AF65-F5344CB8AC3E}">
        <p14:creationId xmlns:p14="http://schemas.microsoft.com/office/powerpoint/2010/main" val="339600247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140" y="165100"/>
            <a:ext cx="7041748" cy="1143000"/>
          </a:xfrm>
        </p:spPr>
        <p:txBody>
          <a:bodyPr/>
          <a:lstStyle/>
          <a:p>
            <a:r>
              <a:rPr lang="en-US" dirty="0"/>
              <a:t>The complexity of convolution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392068"/>
                <a:ext cx="7803107" cy="5076091"/>
              </a:xfrm>
            </p:spPr>
            <p:txBody>
              <a:bodyPr/>
              <a:lstStyle/>
              <a:p>
                <a:pPr marL="0" indent="0" defTabSz="463550">
                  <a:buNone/>
                </a:pPr>
                <a:r>
                  <a:rPr lang="en-US" dirty="0"/>
                  <a:t>In DSP we use either the time domain or the frequency domain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whichever is better for the task at hand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To perform convolutions over N elements in the time domain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b="1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    for n = 0 … N-1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requires N times N multiplications </a:t>
                </a:r>
                <a:r>
                  <a:rPr lang="en-US" sz="1800" dirty="0"/>
                  <a:t>(and another N*(N-1) additions)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and so the complexity is O(N</a:t>
                </a:r>
                <a:r>
                  <a:rPr lang="en-US" b="1" baseline="30000" dirty="0"/>
                  <a:t>2</a:t>
                </a:r>
                <a:r>
                  <a:rPr lang="en-US" dirty="0"/>
                  <a:t>)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To perform the same thing in the frequency domain   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Y</a:t>
                </a:r>
                <a:r>
                  <a:rPr lang="en-US" altLang="en-US" b="1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</a:t>
                </a:r>
                <a:r>
                  <a:rPr lang="en-US" altLang="en-US" b="1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en-US" b="1" dirty="0"/>
                  <a:t>= </a:t>
                </a:r>
                <a:r>
                  <a:rPr lang="en-US" altLang="en-US" b="1" dirty="0" err="1"/>
                  <a:t>H</a:t>
                </a:r>
                <a:r>
                  <a:rPr lang="en-US" altLang="en-US" b="1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</a:t>
                </a:r>
                <a:r>
                  <a:rPr lang="en-US" altLang="en-US" b="1" dirty="0"/>
                  <a:t> </a:t>
                </a:r>
                <a:r>
                  <a:rPr lang="en-US" altLang="en-US" b="1" dirty="0" err="1"/>
                  <a:t>X</a:t>
                </a:r>
                <a:r>
                  <a:rPr lang="en-US" altLang="en-US" b="1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</a:t>
                </a:r>
                <a:r>
                  <a:rPr lang="en-US" altLang="en-US" b="1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requires only N multiplications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But if we are working in the time domain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we need to first convert a and x into frequency domain A and X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	and at the end convert Y back into time domain y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To do that we need to perform 2 DFTs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k</a:t>
                </a:r>
                <a:r>
                  <a:rPr lang="en-US" sz="2400" dirty="0"/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and 1 </a:t>
                </a:r>
                <a:r>
                  <a:rPr lang="en-US" dirty="0" err="1"/>
                  <a:t>iDFT</a:t>
                </a:r>
                <a:r>
                  <a:rPr lang="en-US" dirty="0"/>
                  <a:t> </a:t>
                </a:r>
                <a:r>
                  <a:rPr lang="en-US" sz="2400" dirty="0" err="1"/>
                  <a:t>y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each of which is O(N</a:t>
                </a:r>
                <a:r>
                  <a:rPr lang="en-US" b="1" baseline="30000" dirty="0"/>
                  <a:t>2</a:t>
                </a:r>
                <a:r>
                  <a:rPr lang="en-US" dirty="0"/>
                  <a:t>) !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What we really need is a lower complexity DFT algorithm!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392068"/>
                <a:ext cx="7803107" cy="5076091"/>
              </a:xfrm>
              <a:blipFill rotWithShape="0">
                <a:blip r:embed="rId2"/>
                <a:stretch>
                  <a:fillRect l="-781" t="-480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47855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DEE31138-81E1-4833-8A5A-CBB89A189CF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68413"/>
            <a:ext cx="8474149" cy="5016500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Computation of convolution is </a:t>
            </a:r>
            <a:r>
              <a:rPr lang="en-US" altLang="en-US" b="1" i="1" dirty="0"/>
              <a:t>iteration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In CS there is a more general form of 'loop' - </a:t>
            </a:r>
            <a:r>
              <a:rPr lang="en-US" altLang="en-US" b="1" i="1" dirty="0"/>
              <a:t>recursion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Example: let's average values of input signal up to present time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dirty="0"/>
              <a:t> =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                                                     </a:t>
            </a:r>
            <a:r>
              <a:rPr lang="en-US" altLang="en-US" sz="2400" dirty="0"/>
              <a:t>=       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r>
              <a:rPr lang="en-US" altLang="en-US" sz="2400" dirty="0"/>
              <a:t> 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dirty="0"/>
              <a:t> = (x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dirty="0"/>
              <a:t> +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dirty="0"/>
              <a:t>) / 2                      =  1/2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dirty="0"/>
              <a:t> + 1/2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dirty="0"/>
              <a:t> = (x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dirty="0"/>
              <a:t> +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dirty="0"/>
              <a:t>+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dirty="0"/>
              <a:t>) / 3               =  1/3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dirty="0"/>
              <a:t> + 2/3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dirty="0"/>
              <a:t> = (x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dirty="0"/>
              <a:t> +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dirty="0"/>
              <a:t>+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dirty="0"/>
              <a:t>+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dirty="0"/>
              <a:t>) / 4        =  1/4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dirty="0"/>
              <a:t> + 3/4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 err="1"/>
              <a:t>y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= </a:t>
            </a:r>
            <a:r>
              <a:rPr lang="en-US" altLang="en-US" sz="2000" dirty="0"/>
              <a:t>1/(n+1)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dirty="0"/>
              <a:t> + </a:t>
            </a:r>
            <a:r>
              <a:rPr lang="en-US" altLang="en-US" sz="2000" dirty="0"/>
              <a:t>n/(n+1)</a:t>
            </a:r>
            <a:r>
              <a:rPr lang="en-US" altLang="en-US" sz="2400" dirty="0"/>
              <a:t>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        </a:t>
            </a:r>
            <a:r>
              <a:rPr lang="en-US" altLang="en-US" sz="2400" dirty="0"/>
              <a:t>=  (1-</a:t>
            </a:r>
            <a:r>
              <a:rPr lang="en-US" altLang="en-US" sz="2400" dirty="0">
                <a:latin typeface="Symbol" panose="05050102010706020507" pitchFamily="18" charset="2"/>
              </a:rPr>
              <a:t>b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x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dirty="0"/>
              <a:t> + </a:t>
            </a:r>
            <a:r>
              <a:rPr lang="en-US" altLang="en-US" sz="2400" dirty="0">
                <a:latin typeface="Symbol" panose="05050102010706020507" pitchFamily="18" charset="2"/>
              </a:rPr>
              <a:t>b</a:t>
            </a:r>
            <a:r>
              <a:rPr lang="en-US" altLang="en-US" sz="2400" dirty="0"/>
              <a:t>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altLang="en-US" sz="240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So the </a:t>
            </a:r>
            <a:r>
              <a:rPr lang="en-US" altLang="en-US" sz="2000" b="1" dirty="0"/>
              <a:t>present</a:t>
            </a:r>
            <a:r>
              <a:rPr lang="en-US" altLang="en-US" sz="2000" dirty="0"/>
              <a:t> output 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en-US" altLang="en-US" sz="2000" dirty="0"/>
              <a:t>depends on the </a:t>
            </a:r>
            <a:r>
              <a:rPr lang="en-US" altLang="en-US" sz="2000" b="1" dirty="0"/>
              <a:t>present input</a:t>
            </a:r>
            <a:r>
              <a:rPr lang="en-US" altLang="en-US" sz="2000" dirty="0"/>
              <a:t> and </a:t>
            </a:r>
            <a:r>
              <a:rPr lang="en-US" altLang="en-US" sz="2000" b="1" dirty="0"/>
              <a:t>previous outputs</a:t>
            </a:r>
          </a:p>
          <a:p>
            <a:pPr marL="419100" indent="-419100" eaLnBrk="1" hangingPunct="1">
              <a:lnSpc>
                <a:spcPct val="13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In DSP recursion is called </a:t>
            </a:r>
            <a:r>
              <a:rPr lang="en-US" altLang="en-US" sz="2000" b="1" dirty="0" err="1"/>
              <a:t>A</a:t>
            </a:r>
            <a:r>
              <a:rPr lang="en-US" altLang="en-US" sz="2000" dirty="0" err="1"/>
              <a:t>uto</a:t>
            </a:r>
            <a:r>
              <a:rPr lang="en-US" altLang="en-US" sz="2000" b="1" dirty="0" err="1"/>
              <a:t>R</a:t>
            </a:r>
            <a:r>
              <a:rPr lang="en-US" altLang="en-US" sz="2000" dirty="0" err="1"/>
              <a:t>egression</a:t>
            </a:r>
            <a:r>
              <a:rPr lang="en-US" altLang="en-US" sz="2000" dirty="0"/>
              <a:t>   </a:t>
            </a:r>
            <a:r>
              <a:rPr lang="en-US" altLang="en-US" sz="1800" dirty="0"/>
              <a:t>(term invented by </a:t>
            </a:r>
            <a:r>
              <a:rPr lang="en-US" altLang="en-US" sz="1800" dirty="0" err="1"/>
              <a:t>Udny</a:t>
            </a:r>
            <a:r>
              <a:rPr lang="en-US" altLang="en-US" sz="1800" dirty="0"/>
              <a:t> Yule)</a:t>
            </a:r>
          </a:p>
          <a:p>
            <a:pPr marL="419100" indent="-419100" eaLnBrk="1" hangingPunct="1">
              <a:lnSpc>
                <a:spcPct val="130000"/>
              </a:lnSpc>
              <a:spcBef>
                <a:spcPct val="10000"/>
              </a:spcBef>
              <a:buNone/>
            </a:pPr>
            <a:r>
              <a:rPr lang="en-US" altLang="en-US" sz="1800" dirty="0"/>
              <a:t>Note: to be time-invariant, </a:t>
            </a:r>
            <a:r>
              <a:rPr lang="en-US" altLang="en-US" sz="1800" b="1" dirty="0">
                <a:latin typeface="Symbol" panose="05050102010706020507" pitchFamily="18" charset="2"/>
              </a:rPr>
              <a:t>b</a:t>
            </a:r>
            <a:r>
              <a:rPr lang="en-US" altLang="en-US" sz="1800" dirty="0">
                <a:latin typeface="Symbol" panose="05050102010706020507" pitchFamily="18" charset="2"/>
              </a:rPr>
              <a:t> </a:t>
            </a:r>
            <a:r>
              <a:rPr lang="en-US" altLang="en-US" sz="1800" dirty="0"/>
              <a:t>must be non-time-dependent (not like here!)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8" y="2460166"/>
            <a:ext cx="8796763" cy="2686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Unraveling the 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52353"/>
                <a:ext cx="7772400" cy="45547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an AR form we can swap the recursion for an infinite iteration</a:t>
                </a:r>
              </a:p>
              <a:p>
                <a:pPr marL="0" indent="0">
                  <a:buNone/>
                </a:pPr>
                <a:r>
                  <a:rPr lang="en-US" dirty="0"/>
                  <a:t>For example, the simplest AR filter is </a:t>
                </a:r>
                <a:r>
                  <a:rPr lang="en-US" altLang="en-US" dirty="0" err="1"/>
                  <a:t>y</a:t>
                </a:r>
                <a:r>
                  <a:rPr lang="en-US" altLang="en-US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dirty="0"/>
                  <a:t> = </a:t>
                </a:r>
                <a:r>
                  <a:rPr lang="en-US" altLang="en-US" dirty="0" err="1"/>
                  <a:t>x</a:t>
                </a:r>
                <a:r>
                  <a:rPr lang="en-US" altLang="en-US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en-US" dirty="0"/>
                  <a:t> + </a:t>
                </a:r>
                <a:r>
                  <a:rPr lang="en-US" altLang="en-US" dirty="0">
                    <a:latin typeface="Symbol" panose="05050102010706020507" pitchFamily="18" charset="2"/>
                  </a:rPr>
                  <a:t>b</a:t>
                </a:r>
                <a:r>
                  <a:rPr lang="en-US" altLang="en-US" dirty="0"/>
                  <a:t> y</a:t>
                </a:r>
                <a:r>
                  <a:rPr lang="en-US" altLang="en-US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n-1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In general AR filters can be written as </a:t>
                </a:r>
                <a:r>
                  <a:rPr lang="en-US" i="1" dirty="0"/>
                  <a:t>infinite</a:t>
                </a:r>
                <a:r>
                  <a:rPr lang="en-US" dirty="0"/>
                  <a:t> convolutions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dirty="0"/>
                  <a:t>		</a:t>
                </a:r>
                <a:r>
                  <a:rPr lang="en-US" altLang="en-US" sz="2800" dirty="0" err="1"/>
                  <a:t>y</a:t>
                </a:r>
                <a:r>
                  <a:rPr lang="en-US" altLang="en-US" sz="280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8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Try this for the AR with 2 time delays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52353"/>
                <a:ext cx="7772400" cy="4554760"/>
              </a:xfrm>
              <a:blipFill rotWithShape="0">
                <a:blip r:embed="rId3"/>
                <a:stretch>
                  <a:fillRect l="-863" t="-669" r="-784" b="-1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751124" y="2309006"/>
            <a:ext cx="3225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0" dirty="0">
                <a:solidFill>
                  <a:srgbClr val="7030A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(we’ll leave out the input gain for now)</a:t>
            </a:r>
            <a:endParaRPr lang="en-US" sz="1400" b="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95332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6275" y="1468438"/>
                <a:ext cx="8077200" cy="4114800"/>
              </a:xfrm>
            </p:spPr>
            <p:txBody>
              <a:bodyPr/>
              <a:lstStyle/>
              <a:p>
                <a:r>
                  <a:rPr lang="en-US" dirty="0"/>
                  <a:t>Identity system 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endParaRPr lang="en-US" dirty="0"/>
              </a:p>
              <a:p>
                <a:r>
                  <a:rPr lang="en-US" dirty="0"/>
                  <a:t>Amplifier (gain)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g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endParaRPr lang="en-US" b="1" baseline="-25000" dirty="0"/>
              </a:p>
              <a:p>
                <a:r>
                  <a:rPr lang="en-US" dirty="0"/>
                  <a:t>Saturator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sign(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	What does this do to a sinusoid 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	How is it related to the amplifier ?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	Why is DSP better than electronics ? (see next slide)</a:t>
                </a:r>
                <a:endParaRPr lang="en-US" dirty="0"/>
              </a:p>
              <a:p>
                <a:r>
                  <a:rPr lang="en-US" dirty="0"/>
                  <a:t>Time by time functions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f(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dirty="0"/>
                  <a:t>These are not interesting since they don’t involve </a:t>
                </a:r>
                <a:r>
                  <a:rPr lang="en-US" i="1" dirty="0"/>
                  <a:t>time</a:t>
                </a:r>
              </a:p>
              <a:p>
                <a:r>
                  <a:rPr lang="en-US" dirty="0"/>
                  <a:t>Delay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:r>
                  <a:rPr lang="en-US" b="1" baseline="-25000" dirty="0"/>
                  <a:t>   </a:t>
                </a:r>
                <a:r>
                  <a:rPr lang="en-US" dirty="0"/>
                  <a:t>(i.e.,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x</a:t>
                </a:r>
                <a:r>
                  <a:rPr lang="en-US" b="1" baseline="-25000" dirty="0"/>
                  <a:t>n-1 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First time difference 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r>
                  <a:rPr lang="en-US" dirty="0"/>
                  <a:t> x </a:t>
                </a:r>
                <a:r>
                  <a:rPr lang="en-US" b="1" baseline="-25000" dirty="0"/>
                  <a:t> </a:t>
                </a:r>
                <a:r>
                  <a:rPr lang="en-US" dirty="0"/>
                  <a:t>(i.e.,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- x</a:t>
                </a:r>
                <a:r>
                  <a:rPr lang="en-US" b="1" baseline="-25000" dirty="0"/>
                  <a:t>n-1 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Smoother </a:t>
                </a:r>
                <a:r>
                  <a:rPr lang="en-US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x</a:t>
                </a:r>
                <a:r>
                  <a:rPr lang="en-US" b="1" baseline="-25000" dirty="0"/>
                  <a:t>n-1 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x</a:t>
                </a:r>
                <a:r>
                  <a:rPr lang="en-US" b="1" baseline="-25000" dirty="0"/>
                  <a:t>n+1   </a:t>
                </a:r>
                <a:r>
                  <a:rPr lang="en-US" dirty="0"/>
                  <a:t>(not causal!)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	How can we make it causal?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275" y="1468438"/>
                <a:ext cx="8077200" cy="4114800"/>
              </a:xfrm>
              <a:blipFill rotWithShape="0">
                <a:blip r:embed="rId2"/>
                <a:stretch>
                  <a:fillRect l="-830" t="-741" b="-2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269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is a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4130"/>
            <a:ext cx="7772400" cy="46929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recursive AR form is an AR (autoregressive) </a:t>
            </a:r>
            <a:r>
              <a:rPr lang="en-US" i="1" dirty="0"/>
              <a:t>filter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LINEARITY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Start from the infinite convolution form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the proof is the same as for the MA filter</a:t>
            </a:r>
          </a:p>
          <a:p>
            <a:pPr marL="0" indent="0">
              <a:buNone/>
            </a:pPr>
            <a:endParaRPr lang="en-US" b="1" baseline="-25000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TIME INVARIANCE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Start from the infinite convolution form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the proof is the same as for the MA filter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dirty="0"/>
              <a:t>as long as the coefficients are not time dependent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38281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65100"/>
            <a:ext cx="7843838" cy="1143000"/>
          </a:xfrm>
        </p:spPr>
        <p:txBody>
          <a:bodyPr/>
          <a:lstStyle/>
          <a:p>
            <a:r>
              <a:rPr lang="en-US" dirty="0"/>
              <a:t>Frequency response of an AR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362951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try our simple AR example </a:t>
            </a:r>
            <a:r>
              <a:rPr lang="en-US" altLang="en-US" dirty="0" err="1"/>
              <a:t>y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dirty="0"/>
              <a:t> = 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altLang="en-US" dirty="0"/>
              <a:t> </a:t>
            </a:r>
            <a:r>
              <a:rPr lang="en-US" altLang="en-US" dirty="0" err="1"/>
              <a:t>x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/>
              <a:t> + 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dirty="0"/>
              <a:t> y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  <a:endParaRPr lang="en-US" altLang="en-US" sz="1600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/>
              <a:t>What happens for DC?</a:t>
            </a:r>
          </a:p>
          <a:p>
            <a:pPr marL="0" indent="0" defTabSz="457200">
              <a:buNone/>
            </a:pPr>
            <a:r>
              <a:rPr lang="en-US" dirty="0"/>
              <a:t>We know that for all n   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=1    and   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H</a:t>
            </a:r>
            <a:r>
              <a:rPr lang="en-US" b="1" baseline="-25000" dirty="0"/>
              <a:t>0</a:t>
            </a:r>
          </a:p>
          <a:p>
            <a:pPr marL="0" indent="0" defTabSz="457200">
              <a:buNone/>
            </a:pPr>
            <a:r>
              <a:rPr lang="en-US" dirty="0"/>
              <a:t>	so H</a:t>
            </a:r>
            <a:r>
              <a:rPr lang="en-US" b="1" baseline="-25000" dirty="0"/>
              <a:t>0 </a:t>
            </a:r>
            <a:r>
              <a:rPr lang="en-US" dirty="0"/>
              <a:t>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/>
              <a:t> + </a:t>
            </a:r>
            <a:r>
              <a:rPr lang="en-US" altLang="en-US" dirty="0">
                <a:latin typeface="Symbol" panose="05050102010706020507" pitchFamily="18" charset="2"/>
              </a:rPr>
              <a:t>b </a:t>
            </a:r>
            <a:r>
              <a:rPr lang="en-US" dirty="0"/>
              <a:t>H</a:t>
            </a:r>
            <a:r>
              <a:rPr lang="en-US" b="1" baseline="-25000" dirty="0"/>
              <a:t>0   </a:t>
            </a:r>
            <a:r>
              <a:rPr lang="en-US" dirty="0"/>
              <a:t>or H</a:t>
            </a:r>
            <a:r>
              <a:rPr lang="en-US" b="1" baseline="-25000" dirty="0"/>
              <a:t>0 </a:t>
            </a:r>
            <a:r>
              <a:rPr lang="en-US" dirty="0"/>
              <a:t>(1 – 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dirty="0"/>
              <a:t>)</a:t>
            </a:r>
            <a:r>
              <a:rPr lang="en-US" altLang="en-US" dirty="0">
                <a:latin typeface="Symbol" panose="05050102010706020507" pitchFamily="18" charset="2"/>
              </a:rPr>
              <a:t> 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  </a:t>
            </a:r>
            <a:r>
              <a:rPr lang="en-US" dirty="0"/>
              <a:t>so   H</a:t>
            </a:r>
            <a:r>
              <a:rPr lang="en-US" b="1" baseline="-25000" dirty="0"/>
              <a:t>0 </a:t>
            </a:r>
            <a:r>
              <a:rPr lang="en-US" dirty="0"/>
              <a:t>= 1</a:t>
            </a:r>
          </a:p>
          <a:p>
            <a:pPr marL="0" indent="0" defTabSz="457200">
              <a:buNone/>
            </a:pPr>
            <a:endParaRPr lang="en-US" b="1" baseline="-25000" dirty="0"/>
          </a:p>
          <a:p>
            <a:pPr marL="0" indent="0" defTabSz="457200">
              <a:buNone/>
            </a:pPr>
            <a:r>
              <a:rPr lang="en-US" dirty="0"/>
              <a:t>What happens for Nyquist ?</a:t>
            </a:r>
          </a:p>
          <a:p>
            <a:pPr marL="0" indent="0" defTabSz="457200">
              <a:buNone/>
            </a:pPr>
            <a:r>
              <a:rPr lang="en-US" dirty="0"/>
              <a:t>We know that 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=… -1 +1 -1 +1 …   and  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… -H</a:t>
            </a:r>
            <a:r>
              <a:rPr lang="el-GR" b="1" baseline="-25000" dirty="0"/>
              <a:t>π</a:t>
            </a:r>
            <a:r>
              <a:rPr lang="en-US" b="1" baseline="-25000" dirty="0"/>
              <a:t> </a:t>
            </a:r>
            <a:r>
              <a:rPr lang="en-US" dirty="0"/>
              <a:t>+H</a:t>
            </a:r>
            <a:r>
              <a:rPr lang="el-GR" b="1" baseline="-25000" dirty="0"/>
              <a:t>π</a:t>
            </a:r>
            <a:r>
              <a:rPr lang="en-US" dirty="0"/>
              <a:t> -H</a:t>
            </a:r>
            <a:r>
              <a:rPr lang="el-GR" b="1" baseline="-25000" dirty="0"/>
              <a:t>π</a:t>
            </a:r>
            <a:r>
              <a:rPr lang="en-US" dirty="0"/>
              <a:t> +H</a:t>
            </a:r>
            <a:r>
              <a:rPr lang="el-GR" b="1" baseline="-25000" dirty="0"/>
              <a:t>π</a:t>
            </a:r>
            <a:r>
              <a:rPr lang="en-US" b="1" baseline="-25000" dirty="0"/>
              <a:t> …</a:t>
            </a:r>
          </a:p>
          <a:p>
            <a:pPr marL="0" indent="0" defTabSz="457200">
              <a:buNone/>
            </a:pPr>
            <a:r>
              <a:rPr lang="en-US" b="1" baseline="-25000" dirty="0"/>
              <a:t>	</a:t>
            </a:r>
            <a:r>
              <a:rPr lang="en-US" dirty="0"/>
              <a:t> so H</a:t>
            </a:r>
            <a:r>
              <a:rPr lang="el-GR" b="1" baseline="-25000" dirty="0"/>
              <a:t>π</a:t>
            </a:r>
            <a:r>
              <a:rPr lang="en-US" b="1" baseline="-25000" dirty="0"/>
              <a:t> </a:t>
            </a:r>
            <a:r>
              <a:rPr lang="en-US" dirty="0"/>
              <a:t>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/>
              <a:t> - </a:t>
            </a:r>
            <a:r>
              <a:rPr lang="en-US" altLang="en-US" dirty="0">
                <a:latin typeface="Symbol" panose="05050102010706020507" pitchFamily="18" charset="2"/>
              </a:rPr>
              <a:t>b </a:t>
            </a:r>
            <a:r>
              <a:rPr lang="en-US" dirty="0"/>
              <a:t>H</a:t>
            </a:r>
            <a:r>
              <a:rPr lang="el-GR" b="1" baseline="-25000" dirty="0"/>
              <a:t>π</a:t>
            </a:r>
            <a:r>
              <a:rPr lang="en-US" b="1" baseline="-25000" dirty="0"/>
              <a:t>   </a:t>
            </a:r>
            <a:r>
              <a:rPr lang="en-US" dirty="0"/>
              <a:t>or  H</a:t>
            </a:r>
            <a:r>
              <a:rPr lang="el-GR" b="1" baseline="-25000" dirty="0"/>
              <a:t> π</a:t>
            </a:r>
            <a:r>
              <a:rPr lang="en-US" b="1" baseline="-25000" dirty="0"/>
              <a:t> </a:t>
            </a:r>
            <a:r>
              <a:rPr lang="en-US" dirty="0"/>
              <a:t>(1+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dirty="0"/>
              <a:t>)</a:t>
            </a:r>
            <a:r>
              <a:rPr lang="en-US" altLang="en-US" dirty="0">
                <a:latin typeface="Symbol" panose="05050102010706020507" pitchFamily="18" charset="2"/>
              </a:rPr>
              <a:t> 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   </a:t>
            </a:r>
            <a:r>
              <a:rPr lang="en-US" dirty="0"/>
              <a:t>so   H</a:t>
            </a:r>
            <a:r>
              <a:rPr lang="el-GR" b="1" baseline="-25000" dirty="0"/>
              <a:t>π</a:t>
            </a:r>
            <a:r>
              <a:rPr lang="en-US" b="1" baseline="-25000" dirty="0"/>
              <a:t> </a:t>
            </a:r>
            <a:r>
              <a:rPr lang="en-US" dirty="0"/>
              <a:t>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/>
              <a:t> / (1+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dirty="0"/>
              <a:t>)</a:t>
            </a:r>
            <a:endParaRPr lang="en-US" dirty="0"/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For general frequency</a:t>
            </a:r>
            <a:r>
              <a:rPr lang="el-GR" dirty="0"/>
              <a:t> ω</a:t>
            </a:r>
            <a:r>
              <a:rPr lang="en-US" dirty="0"/>
              <a:t> : 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  </a:t>
            </a:r>
            <a:r>
              <a:rPr lang="en-US" dirty="0"/>
              <a:t>and</a:t>
            </a:r>
            <a:r>
              <a:rPr lang="en-US" b="1" baseline="30000" dirty="0"/>
              <a:t> 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H(</a:t>
            </a:r>
            <a:r>
              <a:rPr lang="el-GR" dirty="0"/>
              <a:t>ω</a:t>
            </a:r>
            <a:r>
              <a:rPr lang="en-US" dirty="0"/>
              <a:t>)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</a:t>
            </a:r>
          </a:p>
          <a:p>
            <a:pPr marL="0" indent="0" defTabSz="342900">
              <a:spcBef>
                <a:spcPts val="1800"/>
              </a:spcBef>
              <a:buNone/>
            </a:pPr>
            <a:r>
              <a:rPr lang="en-US" b="1" baseline="30000" dirty="0"/>
              <a:t>	</a:t>
            </a:r>
            <a:r>
              <a:rPr lang="en-US" dirty="0"/>
              <a:t> so H(</a:t>
            </a:r>
            <a:r>
              <a:rPr lang="el-GR" dirty="0"/>
              <a:t>ω</a:t>
            </a:r>
            <a:r>
              <a:rPr lang="en-US" dirty="0"/>
              <a:t>)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 </a:t>
            </a:r>
            <a:r>
              <a:rPr lang="en-US" altLang="en-US" dirty="0"/>
              <a:t>= 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n </a:t>
            </a:r>
            <a:r>
              <a:rPr lang="en-US" altLang="en-US" dirty="0"/>
              <a:t>+ </a:t>
            </a:r>
            <a:r>
              <a:rPr lang="en-US" altLang="en-US" dirty="0" err="1">
                <a:latin typeface="Symbol" panose="05050102010706020507" pitchFamily="18" charset="2"/>
              </a:rPr>
              <a:t>b</a:t>
            </a:r>
            <a:r>
              <a:rPr lang="en-US" dirty="0" err="1"/>
              <a:t>H</a:t>
            </a:r>
            <a:r>
              <a:rPr lang="en-US" dirty="0"/>
              <a:t>(</a:t>
            </a:r>
            <a:r>
              <a:rPr lang="el-GR" dirty="0"/>
              <a:t>ω</a:t>
            </a:r>
            <a:r>
              <a:rPr lang="en-US" dirty="0"/>
              <a:t>)</a:t>
            </a:r>
            <a:r>
              <a:rPr lang="en-US" dirty="0" err="1"/>
              <a:t>e</a:t>
            </a:r>
            <a:r>
              <a:rPr lang="en-US" b="1" baseline="30000" dirty="0" err="1"/>
              <a:t>i</a:t>
            </a:r>
            <a:r>
              <a:rPr lang="el-GR" b="1" baseline="30000" dirty="0"/>
              <a:t>ω</a:t>
            </a:r>
            <a:r>
              <a:rPr lang="en-US" b="1" baseline="30000" dirty="0"/>
              <a:t>(n-1)   </a:t>
            </a:r>
            <a:r>
              <a:rPr lang="en-US" dirty="0"/>
              <a:t>so  H(</a:t>
            </a:r>
            <a:r>
              <a:rPr lang="el-GR" dirty="0"/>
              <a:t>ω</a:t>
            </a:r>
            <a:r>
              <a:rPr lang="en-US" dirty="0"/>
              <a:t>) 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/>
              <a:t> </a:t>
            </a:r>
            <a:r>
              <a:rPr lang="en-US" altLang="en-US" dirty="0"/>
              <a:t>+ </a:t>
            </a:r>
            <a:r>
              <a:rPr lang="en-US" altLang="en-US" dirty="0" err="1">
                <a:latin typeface="Symbol" panose="05050102010706020507" pitchFamily="18" charset="2"/>
              </a:rPr>
              <a:t>b</a:t>
            </a:r>
            <a:r>
              <a:rPr lang="en-US" dirty="0" err="1"/>
              <a:t>H</a:t>
            </a:r>
            <a:r>
              <a:rPr lang="en-US" dirty="0"/>
              <a:t>(</a:t>
            </a:r>
            <a:r>
              <a:rPr lang="el-GR" dirty="0"/>
              <a:t>ω</a:t>
            </a:r>
            <a:r>
              <a:rPr lang="en-US" dirty="0"/>
              <a:t>) e</a:t>
            </a:r>
            <a:r>
              <a:rPr lang="en-US" b="1" baseline="30000" dirty="0"/>
              <a:t>-i</a:t>
            </a:r>
            <a:r>
              <a:rPr lang="el-GR" b="1" baseline="30000" dirty="0"/>
              <a:t>ω</a:t>
            </a:r>
            <a:endParaRPr lang="en-US" b="1" baseline="30000" dirty="0"/>
          </a:p>
          <a:p>
            <a:pPr marL="0" indent="0" defTabSz="342900">
              <a:spcBef>
                <a:spcPts val="1800"/>
              </a:spcBef>
              <a:buNone/>
            </a:pPr>
            <a:r>
              <a:rPr lang="en-US" b="1" baseline="30000" dirty="0"/>
              <a:t>	</a:t>
            </a:r>
            <a:r>
              <a:rPr lang="en-US" dirty="0"/>
              <a:t> so 	H(</a:t>
            </a:r>
            <a:r>
              <a:rPr lang="el-GR" dirty="0"/>
              <a:t>ω</a:t>
            </a:r>
            <a:r>
              <a:rPr lang="en-US" dirty="0"/>
              <a:t>) = </a:t>
            </a:r>
            <a:r>
              <a:rPr lang="en-US" altLang="en-US" dirty="0"/>
              <a:t>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dirty="0"/>
              <a:t> / (1 </a:t>
            </a:r>
            <a:r>
              <a:rPr lang="en-US" altLang="en-US" dirty="0"/>
              <a:t>- </a:t>
            </a:r>
            <a:r>
              <a:rPr lang="en-US" altLang="en-US" dirty="0">
                <a:latin typeface="Symbol" panose="05050102010706020507" pitchFamily="18" charset="2"/>
              </a:rPr>
              <a:t>b </a:t>
            </a:r>
            <a:r>
              <a:rPr lang="en-US" dirty="0"/>
              <a:t> e</a:t>
            </a:r>
            <a:r>
              <a:rPr lang="en-US" b="1" baseline="30000" dirty="0"/>
              <a:t>-i</a:t>
            </a:r>
            <a:r>
              <a:rPr lang="el-GR" b="1" baseline="30000" dirty="0"/>
              <a:t>ω</a:t>
            </a:r>
            <a:r>
              <a:rPr lang="en-US" dirty="0"/>
              <a:t>)   </a:t>
            </a:r>
            <a:r>
              <a:rPr lang="en-US" sz="1600" dirty="0">
                <a:solidFill>
                  <a:srgbClr val="002060"/>
                </a:solidFill>
              </a:rPr>
              <a:t>Why is this complex (i.e., has a phase shift)?</a:t>
            </a:r>
          </a:p>
          <a:p>
            <a:pPr marL="0" indent="0" defTabSz="342900">
              <a:spcBef>
                <a:spcPts val="1800"/>
              </a:spcBef>
              <a:buNone/>
            </a:pPr>
            <a:r>
              <a:rPr lang="en-US" dirty="0"/>
              <a:t>	and  |H(</a:t>
            </a:r>
            <a:r>
              <a:rPr lang="el-GR" dirty="0"/>
              <a:t>ω</a:t>
            </a:r>
            <a:r>
              <a:rPr lang="en-US" dirty="0"/>
              <a:t>)|</a:t>
            </a:r>
            <a:r>
              <a:rPr lang="en-US" b="1" baseline="30000" dirty="0"/>
              <a:t>2</a:t>
            </a:r>
            <a:r>
              <a:rPr lang="en-US" dirty="0"/>
              <a:t> =  1 / (1 </a:t>
            </a:r>
            <a:r>
              <a:rPr lang="en-US" altLang="en-US" dirty="0"/>
              <a:t>- 2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dirty="0"/>
              <a:t>cos(</a:t>
            </a:r>
            <a:r>
              <a:rPr lang="el-GR" dirty="0"/>
              <a:t>ω</a:t>
            </a:r>
            <a:r>
              <a:rPr lang="en-US" altLang="en-US" dirty="0"/>
              <a:t>)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 + 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b="1" baseline="30000" dirty="0">
                <a:latin typeface="Symbol" panose="05050102010706020507" pitchFamily="18" charset="2"/>
              </a:rPr>
              <a:t>2</a:t>
            </a:r>
            <a:r>
              <a:rPr lang="el-GR" dirty="0"/>
              <a:t> </a:t>
            </a:r>
            <a:r>
              <a:rPr lang="en-US" dirty="0"/>
              <a:t>) </a:t>
            </a:r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	</a:t>
            </a:r>
          </a:p>
          <a:p>
            <a:pPr marL="0" indent="0" defTabSz="45720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546558" y="1665386"/>
            <a:ext cx="3321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0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purposely put the input gain back in!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90960267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 frequency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830068"/>
            <a:ext cx="6091238" cy="4089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75" y="2943225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</a:t>
            </a:r>
            <a:r>
              <a:rPr lang="en-US" sz="1600" b="0" dirty="0">
                <a:latin typeface="+mn-lt"/>
              </a:rPr>
              <a:t>= 0.5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844173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</a:t>
            </a:r>
            <a:r>
              <a:rPr lang="en-US" sz="1600" b="0" dirty="0">
                <a:latin typeface="+mn-lt"/>
              </a:rPr>
              <a:t>= 0.95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462" y="3481897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</a:t>
            </a:r>
            <a:r>
              <a:rPr lang="en-US" sz="1600" b="0" dirty="0">
                <a:latin typeface="+mn-lt"/>
              </a:rPr>
              <a:t>= 0.6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485899" y="3820451"/>
            <a:ext cx="633412" cy="245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119311" y="4092952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</a:t>
            </a:r>
            <a:r>
              <a:rPr lang="en-US" sz="1600" b="0" dirty="0">
                <a:latin typeface="+mn-lt"/>
              </a:rPr>
              <a:t>= 0.7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590675" y="4431506"/>
            <a:ext cx="828675" cy="383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95572" y="4534730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</a:t>
            </a:r>
            <a:r>
              <a:rPr lang="en-US" sz="1600" b="0" dirty="0">
                <a:latin typeface="+mn-lt"/>
              </a:rPr>
              <a:t>= 0.8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1795462" y="4820585"/>
            <a:ext cx="1152525" cy="516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293017" y="5844173"/>
            <a:ext cx="10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</a:t>
            </a:r>
            <a:r>
              <a:rPr lang="en-US" sz="1600" b="0" dirty="0">
                <a:latin typeface="+mn-lt"/>
              </a:rPr>
              <a:t>= 0.9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697706" y="5429250"/>
            <a:ext cx="166686" cy="3760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1285875" y="5472280"/>
            <a:ext cx="403622" cy="4607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776" y="1424497"/>
            <a:ext cx="4667249" cy="2395954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y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dirty="0"/>
              <a:t> = (1-</a:t>
            </a:r>
            <a:r>
              <a:rPr lang="en-US" altLang="en-US" dirty="0">
                <a:latin typeface="Symbol" panose="05050102010706020507" pitchFamily="18" charset="2"/>
              </a:rPr>
              <a:t> b)</a:t>
            </a:r>
            <a:r>
              <a:rPr lang="en-US" altLang="en-US" dirty="0"/>
              <a:t> </a:t>
            </a:r>
            <a:r>
              <a:rPr lang="en-US" altLang="en-US" dirty="0" err="1"/>
              <a:t>x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/>
              <a:t> + </a:t>
            </a:r>
            <a:r>
              <a:rPr lang="en-US" altLang="en-US" dirty="0">
                <a:latin typeface="Symbol" panose="05050102010706020507" pitchFamily="18" charset="2"/>
              </a:rPr>
              <a:t>b</a:t>
            </a:r>
            <a:r>
              <a:rPr lang="en-US" altLang="en-US" dirty="0"/>
              <a:t> y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small </a:t>
            </a:r>
            <a:r>
              <a:rPr lang="en-US" altLang="en-US" dirty="0">
                <a:latin typeface="Symbol" panose="05050102010706020507" pitchFamily="18" charset="2"/>
              </a:rPr>
              <a:t>b  </a:t>
            </a:r>
            <a:r>
              <a:rPr lang="en-US" altLang="en-US" dirty="0" err="1"/>
              <a:t>y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dirty="0"/>
              <a:t> ≈  </a:t>
            </a:r>
            <a:r>
              <a:rPr lang="en-US" altLang="en-US" dirty="0" err="1"/>
              <a:t>x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dirty="0">
                <a:latin typeface="Symbol" panose="05050102010706020507" pitchFamily="18" charset="2"/>
              </a:rPr>
              <a:t>  </a:t>
            </a:r>
            <a:r>
              <a:rPr lang="en-US" altLang="en-US" dirty="0"/>
              <a:t>so </a:t>
            </a:r>
            <a:r>
              <a:rPr lang="en-US" dirty="0"/>
              <a:t>H(</a:t>
            </a:r>
            <a:r>
              <a:rPr lang="el-GR" dirty="0"/>
              <a:t>ω</a:t>
            </a:r>
            <a:r>
              <a:rPr lang="en-US" dirty="0"/>
              <a:t>)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altLang="en-US" dirty="0"/>
              <a:t>≈ 1</a:t>
            </a:r>
          </a:p>
          <a:p>
            <a:pPr marL="0" indent="0">
              <a:buNone/>
            </a:pPr>
            <a:r>
              <a:rPr lang="en-US" dirty="0"/>
              <a:t>For large </a:t>
            </a:r>
            <a:r>
              <a:rPr lang="en-US" altLang="en-US" dirty="0">
                <a:latin typeface="Symbol" panose="05050102010706020507" pitchFamily="18" charset="2"/>
              </a:rPr>
              <a:t>b  </a:t>
            </a:r>
            <a:r>
              <a:rPr lang="en-US" altLang="en-US" dirty="0" err="1"/>
              <a:t>y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can’t keep up with x</a:t>
            </a: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so </a:t>
            </a:r>
            <a:r>
              <a:rPr lang="en-US" dirty="0"/>
              <a:t>H(</a:t>
            </a:r>
            <a:r>
              <a:rPr lang="el-GR" dirty="0"/>
              <a:t>ω</a:t>
            </a:r>
            <a:r>
              <a:rPr lang="en-US" dirty="0"/>
              <a:t>)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is very low-pass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15114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1" y="2732954"/>
            <a:ext cx="8624888" cy="2590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harder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But we cheated! We haven’t yet proven the </a:t>
                </a:r>
                <a:r>
                  <a:rPr lang="en-US" b="1" dirty="0"/>
                  <a:t>filter law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We can find the frequency response of the AR filter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from the </a:t>
                </a:r>
                <a:r>
                  <a:rPr lang="en-US" i="1" dirty="0"/>
                  <a:t>unraveled form, </a:t>
                </a:r>
                <a:r>
                  <a:rPr lang="en-US" dirty="0"/>
                  <a:t>but</a:t>
                </a:r>
                <a:r>
                  <a:rPr lang="en-US" i="1" dirty="0"/>
                  <a:t> </a:t>
                </a:r>
                <a:r>
                  <a:rPr lang="en-US" dirty="0"/>
                  <a:t>without using the filter law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(we used the formula for the sum of an infinite series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 with   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  <a:blipFill rotWithShape="0">
                <a:blip r:embed="rId3"/>
                <a:stretch>
                  <a:fillRect l="-863" t="-635" b="-13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72182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accumulator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488558"/>
                <a:ext cx="8171121" cy="46185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We once defined the accumulator 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/>
                  <a:t>x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/>
                  <a:t>	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(the inverse of the first finite difference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/>
                  <a:t> = 1)</a:t>
                </a:r>
              </a:p>
              <a:p>
                <a:pPr marL="0" indent="0">
                  <a:buNone/>
                </a:pPr>
                <a:r>
                  <a:rPr lang="en-US" sz="2400" dirty="0"/>
                  <a:t>We can write the accumulator as an AR filter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If we input DC this explodes! (AR filters can be </a:t>
                </a:r>
                <a:r>
                  <a:rPr lang="en-US" sz="2400" i="1" dirty="0"/>
                  <a:t>unstable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What is the frequency response?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Thus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/>
                  <a:t>So |H(</a:t>
                </a:r>
                <a:r>
                  <a:rPr lang="el-GR" sz="2400" dirty="0"/>
                  <a:t>ω</a:t>
                </a:r>
                <a:r>
                  <a:rPr lang="en-US" sz="2400" dirty="0"/>
                  <a:t>)| is very similar to the FR of the true integrator!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488558"/>
                <a:ext cx="8171121" cy="4618555"/>
              </a:xfrm>
              <a:blipFill rotWithShape="0">
                <a:blip r:embed="rId2"/>
                <a:stretch>
                  <a:fillRect l="-1119" t="-4617" b="-1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821" y="4413269"/>
            <a:ext cx="3933825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521" y="5145891"/>
            <a:ext cx="4429125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943" y="4413269"/>
            <a:ext cx="1497489" cy="16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687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2623564"/>
            <a:ext cx="4248150" cy="121920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FBEDF44-4726-4291-A83B-34AABA076E08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MA, AR and ARMA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7125"/>
            <a:ext cx="7962900" cy="5399088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The general causal system looks like this: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         </a:t>
            </a:r>
            <a:r>
              <a:rPr lang="en-US" altLang="en-US" sz="2400" dirty="0" err="1"/>
              <a:t>y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= f ( </a:t>
            </a:r>
            <a:r>
              <a:rPr lang="en-US" altLang="en-US" sz="2400" dirty="0" err="1"/>
              <a:t>x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, x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  <a:r>
              <a:rPr lang="en-US" altLang="en-US" sz="2400" dirty="0"/>
              <a:t> … </a:t>
            </a:r>
            <a:r>
              <a:rPr lang="en-US" altLang="en-US" sz="2400" dirty="0" err="1"/>
              <a:t>x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-l </a:t>
            </a:r>
            <a:r>
              <a:rPr lang="en-US" altLang="en-US" sz="2400" dirty="0"/>
              <a:t>;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 </a:t>
            </a:r>
            <a:r>
              <a:rPr lang="en-US" altLang="en-US" sz="2400" dirty="0"/>
              <a:t>, y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n-2 </a:t>
            </a:r>
            <a:r>
              <a:rPr lang="en-US" altLang="en-US" sz="2400" dirty="0"/>
              <a:t>, …</a:t>
            </a:r>
            <a:r>
              <a:rPr lang="en-US" altLang="en-US" sz="2400" dirty="0" err="1"/>
              <a:t>y</a:t>
            </a:r>
            <a:r>
              <a:rPr lang="en-US" altLang="en-US" sz="24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-m </a:t>
            </a:r>
            <a:r>
              <a:rPr lang="en-US" altLang="en-US" sz="2400" dirty="0"/>
              <a:t> ; n 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But the general </a:t>
            </a:r>
            <a:r>
              <a:rPr lang="en-US" altLang="en-US" b="1" i="1" dirty="0"/>
              <a:t>causal</a:t>
            </a:r>
            <a:r>
              <a:rPr lang="en-US" altLang="en-US" dirty="0"/>
              <a:t> </a:t>
            </a:r>
            <a:r>
              <a:rPr lang="en-US" altLang="en-US" b="1" i="1" dirty="0"/>
              <a:t>filter </a:t>
            </a:r>
            <a:r>
              <a:rPr lang="en-US" altLang="en-US" dirty="0"/>
              <a:t>has to be 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a linear combination of the inputs and outputs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2400" dirty="0"/>
              <a:t>This is called ARMA </a:t>
            </a:r>
            <a:r>
              <a:rPr lang="en-US" altLang="en-US" dirty="0"/>
              <a:t>(it would be hard to say </a:t>
            </a:r>
            <a:r>
              <a:rPr lang="en-US" altLang="en-US" i="1" dirty="0"/>
              <a:t>MAAR</a:t>
            </a:r>
            <a:r>
              <a:rPr lang="en-US" altLang="en-US" dirty="0"/>
              <a:t>)</a:t>
            </a:r>
          </a:p>
          <a:p>
            <a:pPr marL="819150" lvl="1" indent="-4191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if </a:t>
            </a:r>
            <a:r>
              <a:rPr lang="en-US" altLang="en-US" sz="2000" dirty="0" err="1"/>
              <a:t>b</a:t>
            </a:r>
            <a:r>
              <a:rPr lang="en-US" altLang="en-US" sz="2000" baseline="-25000" dirty="0" err="1"/>
              <a:t>m</a:t>
            </a:r>
            <a:r>
              <a:rPr lang="en-US" altLang="en-US" sz="2000" dirty="0"/>
              <a:t>=0 then it is MA</a:t>
            </a:r>
          </a:p>
          <a:p>
            <a:pPr marL="819150" lvl="1" indent="-4191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if a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=0 and a</a:t>
            </a:r>
            <a:r>
              <a:rPr lang="en-US" altLang="en-US" sz="2000" baseline="-25000" dirty="0">
                <a:latin typeface="Script MT Bold" panose="03040602040607080904" pitchFamily="66" charset="0"/>
              </a:rPr>
              <a:t>l </a:t>
            </a:r>
            <a:r>
              <a:rPr lang="en-US" altLang="en-US" sz="2000" baseline="-25000" dirty="0"/>
              <a:t>&gt;0</a:t>
            </a:r>
            <a:r>
              <a:rPr lang="en-US" altLang="en-US" sz="2000" dirty="0"/>
              <a:t>=0 but b</a:t>
            </a:r>
            <a:r>
              <a:rPr lang="en-US" altLang="en-US" sz="2000" baseline="-25000" dirty="0"/>
              <a:t>m</a:t>
            </a:r>
            <a:r>
              <a:rPr lang="en-US" altLang="en-US" sz="2000" dirty="0"/>
              <a:t>≠0 then it is AR</a:t>
            </a:r>
          </a:p>
          <a:p>
            <a:pPr marL="419100" indent="-419100"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2060"/>
                </a:solidFill>
              </a:rPr>
              <a:t>Why doesn’t the ARMA filter depend explicitly on n ?</a:t>
            </a:r>
          </a:p>
          <a:p>
            <a:pPr marL="419100" indent="-41910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2060"/>
                </a:solidFill>
              </a:rPr>
              <a:t>Why does the sum only include previous inputs and outputs?</a:t>
            </a:r>
          </a:p>
          <a:p>
            <a:pPr marL="419100" indent="-41910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2060"/>
                </a:solidFill>
              </a:rPr>
              <a:t>Why must the function be a linear combination of them ?</a:t>
            </a:r>
          </a:p>
          <a:p>
            <a:pPr marL="419100" indent="-41910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2060"/>
                </a:solidFill>
              </a:rPr>
              <a:t>Why does m start at 1 and not 0 ?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FBEDF44-4726-4291-A83B-34AABA076E08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165100"/>
            <a:ext cx="7615238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Symmetric form of writing ARMA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979" y="1111416"/>
                <a:ext cx="7962900" cy="5419307"/>
              </a:xfrm>
            </p:spPr>
            <p:txBody>
              <a:bodyPr/>
              <a:lstStyle/>
              <a:p>
                <a:pPr marL="419100" indent="-419100" eaLnBrk="1" hangingPunct="1">
                  <a:lnSpc>
                    <a:spcPct val="100000"/>
                  </a:lnSpc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We can write the ARMA equation in symmetric form</a:t>
                </a:r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	by terms moving from side to side</a:t>
                </a:r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spcBef>
                    <a:spcPts val="0"/>
                  </a:spcBef>
                  <a:buNone/>
                </a:pPr>
                <a:r>
                  <a:rPr lang="en-US" altLang="en-US" sz="2400" dirty="0"/>
                  <a:t>                                                             </a:t>
                </a:r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This form is a called a </a:t>
                </a:r>
                <a:r>
                  <a:rPr lang="en-US" altLang="en-US" sz="2400" i="1" dirty="0"/>
                  <a:t>difference equation</a:t>
                </a:r>
              </a:p>
              <a:p>
                <a:pPr marL="419100" indent="-419100" eaLnBrk="1" hangingPunct="1">
                  <a:spcBef>
                    <a:spcPts val="0"/>
                  </a:spcBef>
                  <a:buNone/>
                </a:pPr>
                <a:r>
                  <a:rPr lang="en-US" altLang="en-US" sz="2400" dirty="0"/>
                  <a:t>	since it can be rewritten as  </a:t>
                </a:r>
                <a:r>
                  <a:rPr lang="en-US" alt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altLang="en-US" dirty="0">
                  <a:solidFill>
                    <a:srgbClr val="002060"/>
                  </a:solidFill>
                </a:endParaRPr>
              </a:p>
              <a:p>
                <a:pPr marL="419100" indent="-419100" eaLnBrk="1" hangingPunct="1">
                  <a:buNone/>
                </a:pPr>
                <a:r>
                  <a:rPr lang="en-US" altLang="en-US" dirty="0">
                    <a:solidFill>
                      <a:srgbClr val="002060"/>
                    </a:solidFill>
                  </a:rPr>
                  <a:t>What is the connection between the coefficients?</a:t>
                </a:r>
                <a:r>
                  <a:rPr lang="en-US" altLang="en-US" sz="2400" dirty="0"/>
                  <a:t>    </a:t>
                </a:r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ct val="1000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lnSpc>
                    <a:spcPct val="100000"/>
                  </a:lnSpc>
                  <a:spcBef>
                    <a:spcPct val="10000"/>
                  </a:spcBef>
                  <a:buFont typeface="Wingdings" pitchFamily="2" charset="2"/>
                  <a:buNone/>
                </a:pPr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marL="419100" indent="-419100" eaLnBrk="1" hangingPunct="1">
                  <a:spcBef>
                    <a:spcPct val="10000"/>
                  </a:spcBef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spcBef>
                    <a:spcPct val="10000"/>
                  </a:spcBef>
                  <a:buNone/>
                </a:pPr>
                <a:endParaRPr lang="en-US" altLang="en-US" sz="2400" dirty="0"/>
              </a:p>
              <a:p>
                <a:pPr marL="419100" indent="-419100" eaLnBrk="1" hangingPunct="1">
                  <a:spcBef>
                    <a:spcPct val="10000"/>
                  </a:spcBef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50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979" y="1111416"/>
                <a:ext cx="7962900" cy="5419307"/>
              </a:xfrm>
              <a:blipFill rotWithShape="0">
                <a:blip r:embed="rId2"/>
                <a:stretch>
                  <a:fillRect l="-1225" t="-787" b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91" y="2102518"/>
            <a:ext cx="73818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132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165100"/>
            <a:ext cx="7720013" cy="1143000"/>
          </a:xfrm>
        </p:spPr>
        <p:txBody>
          <a:bodyPr/>
          <a:lstStyle/>
          <a:p>
            <a:r>
              <a:rPr lang="en-US" dirty="0"/>
              <a:t>3 ways of writing the ARMA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712" y="3124200"/>
            <a:ext cx="4010025" cy="12573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27125"/>
            <a:ext cx="79629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b="0" kern="0" dirty="0"/>
              <a:t>So far we can write the causal ARMA filter in 3 ways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b="0" kern="0" dirty="0"/>
              <a:t>ARMA form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b="0" kern="0" dirty="0"/>
              <a:t>Symmetric form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b="0" kern="0" dirty="0"/>
              <a:t>(difference equation)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b="0" kern="0" dirty="0"/>
              <a:t>Infinite convolution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b="0" kern="0" dirty="0"/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b="0" kern="0" dirty="0">
                <a:solidFill>
                  <a:srgbClr val="002060"/>
                </a:solidFill>
              </a:rPr>
              <a:t>What happens when the filter is MA? AR?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b="0" kern="0" dirty="0">
                <a:solidFill>
                  <a:srgbClr val="002060"/>
                </a:solidFill>
              </a:rPr>
              <a:t>How can we translate between representations?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12" y="1725613"/>
            <a:ext cx="4356096" cy="1089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357" y="4381500"/>
            <a:ext cx="3268411" cy="1515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4387" y="3141167"/>
            <a:ext cx="214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it looks </a:t>
            </a:r>
            <a:r>
              <a:rPr lang="en-US" sz="1800" b="0" i="1" dirty="0">
                <a:solidFill>
                  <a:srgbClr val="7030A0"/>
                </a:solidFill>
                <a:latin typeface="+mn-lt"/>
              </a:rPr>
              <a:t>nicer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 with L</a:t>
            </a:r>
          </a:p>
        </p:txBody>
      </p:sp>
    </p:spTree>
    <p:extLst>
      <p:ext uri="{BB962C8B-B14F-4D97-AF65-F5344CB8AC3E}">
        <p14:creationId xmlns:p14="http://schemas.microsoft.com/office/powerpoint/2010/main" val="251331145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71427E2-4AC2-49EF-9D95-187373C4A61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System identification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576513"/>
            <a:ext cx="8039100" cy="4000500"/>
          </a:xfrm>
        </p:spPr>
        <p:txBody>
          <a:bodyPr/>
          <a:lstStyle/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/>
              <a:t>Up to now we have discussed 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what</a:t>
            </a:r>
            <a:r>
              <a:rPr lang="en-US" altLang="en-US" sz="2000" dirty="0"/>
              <a:t> a known ARMA system does to a given input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Now let’s consider the converse problem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We are given an </a:t>
            </a:r>
            <a:r>
              <a:rPr lang="en-US" altLang="en-US" sz="2000" i="1" dirty="0"/>
              <a:t>unknown</a:t>
            </a:r>
            <a:r>
              <a:rPr lang="en-US" altLang="en-US" sz="2000" dirty="0"/>
              <a:t> system with one input and one output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think of the system as inside a black box which can’t be opened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What is known are the input and output to the black box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Can we figure out what is inside the box ?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This is called the </a:t>
            </a:r>
            <a:r>
              <a:rPr lang="en-US" altLang="en-US" i="1" dirty="0"/>
              <a:t>system identification problem</a:t>
            </a:r>
            <a:endParaRPr lang="en-US" altLang="en-US" sz="2000" i="1" dirty="0"/>
          </a:p>
          <a:p>
            <a:pPr marL="419100" indent="-419100" eaLnBrk="1" hangingPunct="1">
              <a:buFont typeface="Wingdings" pitchFamily="2" charset="2"/>
              <a:buNone/>
            </a:pPr>
            <a:endParaRPr lang="en-US" altLang="en-US" sz="2000" dirty="0"/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3060700" y="1422400"/>
            <a:ext cx="2870200" cy="1104900"/>
            <a:chOff x="1928" y="896"/>
            <a:chExt cx="1808" cy="696"/>
          </a:xfrm>
        </p:grpSpPr>
        <p:sp>
          <p:nvSpPr>
            <p:cNvPr id="47120" name="Rectangle 5"/>
            <p:cNvSpPr>
              <a:spLocks noChangeArrowheads="1"/>
            </p:cNvSpPr>
            <p:nvPr/>
          </p:nvSpPr>
          <p:spPr bwMode="auto">
            <a:xfrm>
              <a:off x="2368" y="896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7121" name="Group 6"/>
            <p:cNvGrpSpPr>
              <a:grpSpLocks/>
            </p:cNvGrpSpPr>
            <p:nvPr/>
          </p:nvGrpSpPr>
          <p:grpSpPr bwMode="auto">
            <a:xfrm>
              <a:off x="2120" y="1227"/>
              <a:ext cx="248" cy="5"/>
              <a:chOff x="776" y="1331"/>
              <a:chExt cx="248" cy="5"/>
            </a:xfrm>
          </p:grpSpPr>
          <p:sp>
            <p:nvSpPr>
              <p:cNvPr id="47128" name="Line 7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Line 8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22" name="Group 9"/>
            <p:cNvGrpSpPr>
              <a:grpSpLocks/>
            </p:cNvGrpSpPr>
            <p:nvPr/>
          </p:nvGrpSpPr>
          <p:grpSpPr bwMode="auto">
            <a:xfrm>
              <a:off x="3288" y="1227"/>
              <a:ext cx="248" cy="5"/>
              <a:chOff x="776" y="1331"/>
              <a:chExt cx="248" cy="5"/>
            </a:xfrm>
          </p:grpSpPr>
          <p:sp>
            <p:nvSpPr>
              <p:cNvPr id="47126" name="Line 1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Line 1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23" name="Text Box 12"/>
            <p:cNvSpPr txBox="1">
              <a:spLocks noChangeArrowheads="1"/>
            </p:cNvSpPr>
            <p:nvPr/>
          </p:nvSpPr>
          <p:spPr bwMode="auto">
            <a:xfrm>
              <a:off x="1928" y="11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x</a:t>
              </a:r>
            </a:p>
          </p:txBody>
        </p:sp>
        <p:sp>
          <p:nvSpPr>
            <p:cNvPr id="47124" name="Text Box 13"/>
            <p:cNvSpPr txBox="1">
              <a:spLocks noChangeArrowheads="1"/>
            </p:cNvSpPr>
            <p:nvPr/>
          </p:nvSpPr>
          <p:spPr bwMode="auto">
            <a:xfrm>
              <a:off x="3536" y="111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</a:t>
              </a:r>
            </a:p>
          </p:txBody>
        </p:sp>
        <p:sp>
          <p:nvSpPr>
            <p:cNvPr id="47125" name="Text Box 14"/>
            <p:cNvSpPr txBox="1">
              <a:spLocks noChangeArrowheads="1"/>
            </p:cNvSpPr>
            <p:nvPr/>
          </p:nvSpPr>
          <p:spPr bwMode="auto">
            <a:xfrm>
              <a:off x="2456" y="1024"/>
              <a:ext cx="752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unknown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91606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71427E2-4AC2-49EF-9D95-187373C4A61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Identification?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1799" y="2576513"/>
                <a:ext cx="8439245" cy="4000500"/>
              </a:xfrm>
            </p:spPr>
            <p:txBody>
              <a:bodyPr/>
              <a:lstStyle/>
              <a:p>
                <a:pPr marL="419100" indent="-419100" eaLnBrk="1" hangingPunct="1">
                  <a:buFont typeface="Wingdings" pitchFamily="2" charset="2"/>
                  <a:buNone/>
                </a:pPr>
                <a:r>
                  <a:rPr lang="en-US" altLang="en-US" sz="2000" dirty="0"/>
                  <a:t>What do we mean by identifying the syste</a:t>
                </a:r>
                <a:r>
                  <a:rPr lang="en-US" altLang="en-US" dirty="0"/>
                  <a:t>m</a:t>
                </a:r>
                <a:r>
                  <a:rPr lang="en-US" altLang="en-US" sz="2000" dirty="0"/>
                  <a:t> ?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en-US" sz="2000" dirty="0"/>
                  <a:t>You are given the unknown system for some amount of time 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en-US" sz="2000" dirty="0"/>
                  <a:t>You need to be able to predict the output for </a:t>
                </a:r>
                <a:r>
                  <a:rPr lang="en-US" altLang="en-US" sz="2000" i="1" dirty="0"/>
                  <a:t>any</a:t>
                </a:r>
                <a:r>
                  <a:rPr lang="en-US" altLang="en-US" sz="2000" dirty="0"/>
                  <a:t> given input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en-US" dirty="0"/>
                  <a:t>For ARMA systems, it is enough to know any of these:</a:t>
                </a:r>
              </a:p>
              <a:p>
                <a:pPr eaLnBrk="1" hangingPunct="1"/>
                <a:r>
                  <a:rPr lang="en-US" altLang="en-US" dirty="0"/>
                  <a:t>ARMA form – L </a:t>
                </a:r>
                <a:r>
                  <a:rPr lang="en-US" altLang="en-US" b="1" dirty="0"/>
                  <a:t>a</a:t>
                </a:r>
                <a:r>
                  <a:rPr lang="en-US" altLang="en-US" dirty="0"/>
                  <a:t> coefficients and M </a:t>
                </a:r>
                <a:r>
                  <a:rPr lang="en-US" altLang="en-US" b="1" dirty="0"/>
                  <a:t>b</a:t>
                </a:r>
                <a:r>
                  <a:rPr lang="en-US" altLang="en-US" dirty="0"/>
                  <a:t> coefficients </a:t>
                </a:r>
              </a:p>
              <a:p>
                <a:pPr eaLnBrk="1" hangingPunct="1"/>
                <a:r>
                  <a:rPr lang="en-US" altLang="en-US" dirty="0"/>
                  <a:t>symmetric form (difference equation) L </a:t>
                </a:r>
                <a:r>
                  <a:rPr lang="el-GR" altLang="en-US" b="1" dirty="0"/>
                  <a:t>α</a:t>
                </a:r>
                <a:r>
                  <a:rPr lang="en-US" altLang="en-US" dirty="0"/>
                  <a:t> coefficients, M </a:t>
                </a:r>
                <a:r>
                  <a:rPr lang="el-GR" altLang="en-US" b="1" dirty="0"/>
                  <a:t>β</a:t>
                </a:r>
                <a:r>
                  <a:rPr lang="en-US" altLang="en-US" dirty="0"/>
                  <a:t> coefficients</a:t>
                </a:r>
              </a:p>
              <a:p>
                <a:pPr eaLnBrk="1" hangingPunct="1"/>
                <a:r>
                  <a:rPr lang="en-US" altLang="en-US" dirty="0"/>
                  <a:t>infinite convolution form 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</a:p>
              <a:p>
                <a:pPr eaLnBrk="1" hangingPunct="1"/>
                <a:r>
                  <a:rPr lang="en-US" altLang="en-US" dirty="0"/>
                  <a:t>the frequency response   all </a:t>
                </a:r>
                <a:r>
                  <a:rPr lang="en-US" altLang="en-US" dirty="0" err="1"/>
                  <a:t>H</a:t>
                </a:r>
                <a:r>
                  <a:rPr lang="en-US" altLang="en-US" b="1" baseline="-25000" dirty="0" err="1"/>
                  <a:t>k</a:t>
                </a:r>
                <a:endParaRPr lang="en-US" altLang="en-US" b="1" baseline="-25000" dirty="0"/>
              </a:p>
              <a:p>
                <a:pPr marL="419100" indent="-419100" eaLnBrk="1" hangingPunct="1">
                  <a:buFont typeface="Wingdings" pitchFamily="2" charset="2"/>
                  <a:buNone/>
                </a:pPr>
                <a:r>
                  <a:rPr lang="en-US" altLang="en-US" dirty="0"/>
                  <a:t>since from any of these we can calculate the output y for all times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471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799" y="2576513"/>
                <a:ext cx="8439245" cy="4000500"/>
              </a:xfrm>
              <a:blipFill rotWithShape="0">
                <a:blip r:embed="rId2"/>
                <a:stretch>
                  <a:fillRect l="-795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3060700" y="1422400"/>
            <a:ext cx="2870200" cy="1104900"/>
            <a:chOff x="1928" y="896"/>
            <a:chExt cx="1808" cy="696"/>
          </a:xfrm>
        </p:grpSpPr>
        <p:sp>
          <p:nvSpPr>
            <p:cNvPr id="47120" name="Rectangle 5"/>
            <p:cNvSpPr>
              <a:spLocks noChangeArrowheads="1"/>
            </p:cNvSpPr>
            <p:nvPr/>
          </p:nvSpPr>
          <p:spPr bwMode="auto">
            <a:xfrm>
              <a:off x="2368" y="896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7121" name="Group 6"/>
            <p:cNvGrpSpPr>
              <a:grpSpLocks/>
            </p:cNvGrpSpPr>
            <p:nvPr/>
          </p:nvGrpSpPr>
          <p:grpSpPr bwMode="auto">
            <a:xfrm>
              <a:off x="2120" y="1227"/>
              <a:ext cx="248" cy="5"/>
              <a:chOff x="776" y="1331"/>
              <a:chExt cx="248" cy="5"/>
            </a:xfrm>
          </p:grpSpPr>
          <p:sp>
            <p:nvSpPr>
              <p:cNvPr id="47128" name="Line 7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Line 8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22" name="Group 9"/>
            <p:cNvGrpSpPr>
              <a:grpSpLocks/>
            </p:cNvGrpSpPr>
            <p:nvPr/>
          </p:nvGrpSpPr>
          <p:grpSpPr bwMode="auto">
            <a:xfrm>
              <a:off x="3288" y="1227"/>
              <a:ext cx="248" cy="5"/>
              <a:chOff x="776" y="1331"/>
              <a:chExt cx="248" cy="5"/>
            </a:xfrm>
          </p:grpSpPr>
          <p:sp>
            <p:nvSpPr>
              <p:cNvPr id="47126" name="Line 1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Line 1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23" name="Text Box 12"/>
            <p:cNvSpPr txBox="1">
              <a:spLocks noChangeArrowheads="1"/>
            </p:cNvSpPr>
            <p:nvPr/>
          </p:nvSpPr>
          <p:spPr bwMode="auto">
            <a:xfrm>
              <a:off x="1928" y="11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x</a:t>
              </a:r>
            </a:p>
          </p:txBody>
        </p:sp>
        <p:sp>
          <p:nvSpPr>
            <p:cNvPr id="47124" name="Text Box 13"/>
            <p:cNvSpPr txBox="1">
              <a:spLocks noChangeArrowheads="1"/>
            </p:cNvSpPr>
            <p:nvPr/>
          </p:nvSpPr>
          <p:spPr bwMode="auto">
            <a:xfrm>
              <a:off x="3536" y="111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</a:t>
              </a:r>
            </a:p>
          </p:txBody>
        </p:sp>
        <p:sp>
          <p:nvSpPr>
            <p:cNvPr id="47125" name="Text Box 14"/>
            <p:cNvSpPr txBox="1">
              <a:spLocks noChangeArrowheads="1"/>
            </p:cNvSpPr>
            <p:nvPr/>
          </p:nvSpPr>
          <p:spPr bwMode="auto">
            <a:xfrm>
              <a:off x="2456" y="1024"/>
              <a:ext cx="752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unknown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4687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 is better than electronics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4848"/>
            <a:ext cx="7772400" cy="4652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Analog electronic amplifiers have</a:t>
            </a:r>
          </a:p>
          <a:p>
            <a:r>
              <a:rPr lang="en-US" dirty="0"/>
              <a:t>maximum output voltage (power supply voltage)</a:t>
            </a:r>
          </a:p>
          <a:p>
            <a:r>
              <a:rPr lang="en-US" dirty="0"/>
              <a:t>cut-in voltage</a:t>
            </a:r>
          </a:p>
          <a:p>
            <a:r>
              <a:rPr lang="en-US" dirty="0"/>
              <a:t>nonlinearities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DSP we can multiply exactly</a:t>
            </a:r>
          </a:p>
          <a:p>
            <a:pPr marL="0" indent="0" defTabSz="457200">
              <a:buNone/>
            </a:pPr>
            <a:r>
              <a:rPr lang="en-US" dirty="0"/>
              <a:t>	(we’ll see later why overflow/underflow won’t concern 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60" y="1454848"/>
            <a:ext cx="1034256" cy="1074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322" y="2757488"/>
            <a:ext cx="1329531" cy="142449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3449282" y="2871690"/>
            <a:ext cx="0" cy="22051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838325" y="4086367"/>
            <a:ext cx="328303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105660" y="3912795"/>
            <a:ext cx="169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</a:t>
            </a:r>
            <a:endParaRPr lang="en-US" sz="16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56841" y="4304454"/>
            <a:ext cx="70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cut-in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248025" y="4082072"/>
            <a:ext cx="4191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562272" y="3110522"/>
            <a:ext cx="70961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635525" y="5055095"/>
            <a:ext cx="70961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3676650" y="3113202"/>
            <a:ext cx="923925" cy="973023"/>
          </a:xfrm>
          <a:custGeom>
            <a:avLst/>
            <a:gdLst>
              <a:gd name="connsiteX0" fmla="*/ 0 w 923925"/>
              <a:gd name="connsiteY0" fmla="*/ 973023 h 973023"/>
              <a:gd name="connsiteX1" fmla="*/ 114300 w 923925"/>
              <a:gd name="connsiteY1" fmla="*/ 830148 h 973023"/>
              <a:gd name="connsiteX2" fmla="*/ 257175 w 923925"/>
              <a:gd name="connsiteY2" fmla="*/ 782523 h 973023"/>
              <a:gd name="connsiteX3" fmla="*/ 266700 w 923925"/>
              <a:gd name="connsiteY3" fmla="*/ 630123 h 973023"/>
              <a:gd name="connsiteX4" fmla="*/ 447675 w 923925"/>
              <a:gd name="connsiteY4" fmla="*/ 534873 h 973023"/>
              <a:gd name="connsiteX5" fmla="*/ 495300 w 923925"/>
              <a:gd name="connsiteY5" fmla="*/ 382473 h 973023"/>
              <a:gd name="connsiteX6" fmla="*/ 609600 w 923925"/>
              <a:gd name="connsiteY6" fmla="*/ 325323 h 973023"/>
              <a:gd name="connsiteX7" fmla="*/ 657225 w 923925"/>
              <a:gd name="connsiteY7" fmla="*/ 144348 h 973023"/>
              <a:gd name="connsiteX8" fmla="*/ 809625 w 923925"/>
              <a:gd name="connsiteY8" fmla="*/ 125298 h 973023"/>
              <a:gd name="connsiteX9" fmla="*/ 828675 w 923925"/>
              <a:gd name="connsiteY9" fmla="*/ 10998 h 973023"/>
              <a:gd name="connsiteX10" fmla="*/ 923925 w 923925"/>
              <a:gd name="connsiteY10" fmla="*/ 10998 h 97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3925" h="973023">
                <a:moveTo>
                  <a:pt x="0" y="973023"/>
                </a:moveTo>
                <a:cubicBezTo>
                  <a:pt x="35719" y="917460"/>
                  <a:pt x="71438" y="861898"/>
                  <a:pt x="114300" y="830148"/>
                </a:cubicBezTo>
                <a:cubicBezTo>
                  <a:pt x="157162" y="798398"/>
                  <a:pt x="231775" y="815860"/>
                  <a:pt x="257175" y="782523"/>
                </a:cubicBezTo>
                <a:cubicBezTo>
                  <a:pt x="282575" y="749186"/>
                  <a:pt x="234950" y="671398"/>
                  <a:pt x="266700" y="630123"/>
                </a:cubicBezTo>
                <a:cubicBezTo>
                  <a:pt x="298450" y="588848"/>
                  <a:pt x="409575" y="576148"/>
                  <a:pt x="447675" y="534873"/>
                </a:cubicBezTo>
                <a:cubicBezTo>
                  <a:pt x="485775" y="493598"/>
                  <a:pt x="468313" y="417398"/>
                  <a:pt x="495300" y="382473"/>
                </a:cubicBezTo>
                <a:cubicBezTo>
                  <a:pt x="522288" y="347548"/>
                  <a:pt x="582613" y="365010"/>
                  <a:pt x="609600" y="325323"/>
                </a:cubicBezTo>
                <a:cubicBezTo>
                  <a:pt x="636588" y="285635"/>
                  <a:pt x="623888" y="177685"/>
                  <a:pt x="657225" y="144348"/>
                </a:cubicBezTo>
                <a:cubicBezTo>
                  <a:pt x="690562" y="111011"/>
                  <a:pt x="781050" y="147523"/>
                  <a:pt x="809625" y="125298"/>
                </a:cubicBezTo>
                <a:cubicBezTo>
                  <a:pt x="838200" y="103073"/>
                  <a:pt x="809625" y="30048"/>
                  <a:pt x="828675" y="10998"/>
                </a:cubicBezTo>
                <a:cubicBezTo>
                  <a:pt x="847725" y="-8052"/>
                  <a:pt x="885825" y="1473"/>
                  <a:pt x="923925" y="10998"/>
                </a:cubicBezTo>
              </a:path>
            </a:pathLst>
          </a:cu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 rot="10800000">
            <a:off x="2335411" y="4082072"/>
            <a:ext cx="923925" cy="973023"/>
          </a:xfrm>
          <a:custGeom>
            <a:avLst/>
            <a:gdLst>
              <a:gd name="connsiteX0" fmla="*/ 0 w 923925"/>
              <a:gd name="connsiteY0" fmla="*/ 973023 h 973023"/>
              <a:gd name="connsiteX1" fmla="*/ 114300 w 923925"/>
              <a:gd name="connsiteY1" fmla="*/ 830148 h 973023"/>
              <a:gd name="connsiteX2" fmla="*/ 257175 w 923925"/>
              <a:gd name="connsiteY2" fmla="*/ 782523 h 973023"/>
              <a:gd name="connsiteX3" fmla="*/ 266700 w 923925"/>
              <a:gd name="connsiteY3" fmla="*/ 630123 h 973023"/>
              <a:gd name="connsiteX4" fmla="*/ 447675 w 923925"/>
              <a:gd name="connsiteY4" fmla="*/ 534873 h 973023"/>
              <a:gd name="connsiteX5" fmla="*/ 495300 w 923925"/>
              <a:gd name="connsiteY5" fmla="*/ 382473 h 973023"/>
              <a:gd name="connsiteX6" fmla="*/ 609600 w 923925"/>
              <a:gd name="connsiteY6" fmla="*/ 325323 h 973023"/>
              <a:gd name="connsiteX7" fmla="*/ 657225 w 923925"/>
              <a:gd name="connsiteY7" fmla="*/ 144348 h 973023"/>
              <a:gd name="connsiteX8" fmla="*/ 809625 w 923925"/>
              <a:gd name="connsiteY8" fmla="*/ 125298 h 973023"/>
              <a:gd name="connsiteX9" fmla="*/ 828675 w 923925"/>
              <a:gd name="connsiteY9" fmla="*/ 10998 h 973023"/>
              <a:gd name="connsiteX10" fmla="*/ 923925 w 923925"/>
              <a:gd name="connsiteY10" fmla="*/ 10998 h 97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3925" h="973023">
                <a:moveTo>
                  <a:pt x="0" y="973023"/>
                </a:moveTo>
                <a:cubicBezTo>
                  <a:pt x="35719" y="917460"/>
                  <a:pt x="71438" y="861898"/>
                  <a:pt x="114300" y="830148"/>
                </a:cubicBezTo>
                <a:cubicBezTo>
                  <a:pt x="157162" y="798398"/>
                  <a:pt x="231775" y="815860"/>
                  <a:pt x="257175" y="782523"/>
                </a:cubicBezTo>
                <a:cubicBezTo>
                  <a:pt x="282575" y="749186"/>
                  <a:pt x="234950" y="671398"/>
                  <a:pt x="266700" y="630123"/>
                </a:cubicBezTo>
                <a:cubicBezTo>
                  <a:pt x="298450" y="588848"/>
                  <a:pt x="409575" y="576148"/>
                  <a:pt x="447675" y="534873"/>
                </a:cubicBezTo>
                <a:cubicBezTo>
                  <a:pt x="485775" y="493598"/>
                  <a:pt x="468313" y="417398"/>
                  <a:pt x="495300" y="382473"/>
                </a:cubicBezTo>
                <a:cubicBezTo>
                  <a:pt x="522288" y="347548"/>
                  <a:pt x="582613" y="365010"/>
                  <a:pt x="609600" y="325323"/>
                </a:cubicBezTo>
                <a:cubicBezTo>
                  <a:pt x="636588" y="285635"/>
                  <a:pt x="623888" y="177685"/>
                  <a:pt x="657225" y="144348"/>
                </a:cubicBezTo>
                <a:cubicBezTo>
                  <a:pt x="690562" y="111011"/>
                  <a:pt x="781050" y="147523"/>
                  <a:pt x="809625" y="125298"/>
                </a:cubicBezTo>
                <a:cubicBezTo>
                  <a:pt x="838200" y="103073"/>
                  <a:pt x="809625" y="30048"/>
                  <a:pt x="828675" y="10998"/>
                </a:cubicBezTo>
                <a:cubicBezTo>
                  <a:pt x="847725" y="-8052"/>
                  <a:pt x="885825" y="1473"/>
                  <a:pt x="923925" y="10998"/>
                </a:cubicBezTo>
              </a:path>
            </a:pathLst>
          </a:cu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6656" y="2555665"/>
            <a:ext cx="169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</a:t>
            </a:r>
            <a:endParaRPr lang="en-US" sz="1600" baseline="-250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3691232" y="4110955"/>
            <a:ext cx="277717" cy="2046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264612" y="2972022"/>
            <a:ext cx="1208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maximum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69673" y="3516280"/>
            <a:ext cx="1111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nonlinearities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2359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71427E2-4AC2-49EF-9D95-187373C4A61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Two flavors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8" y="1308100"/>
            <a:ext cx="8039100" cy="4000500"/>
          </a:xfrm>
        </p:spPr>
        <p:txBody>
          <a:bodyPr/>
          <a:lstStyle/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There are two different ways this </a:t>
            </a:r>
            <a:r>
              <a:rPr lang="en-US" altLang="en-US" sz="2000" i="1" dirty="0"/>
              <a:t>game</a:t>
            </a:r>
            <a:r>
              <a:rPr lang="en-US" altLang="en-US" sz="2000" dirty="0"/>
              <a:t> can be played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endParaRPr lang="en-US" altLang="en-US" sz="2000" b="1" dirty="0"/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endParaRPr lang="en-US" altLang="en-US" b="1" dirty="0"/>
          </a:p>
          <a:p>
            <a:pPr marL="419100" indent="-419100"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2000" b="1" dirty="0"/>
              <a:t>Easy system identification problem</a:t>
            </a:r>
          </a:p>
          <a:p>
            <a:pPr marL="419100" indent="-419100" eaLnBrk="1" hangingPunct="1">
              <a:spcBef>
                <a:spcPts val="0"/>
              </a:spcBef>
            </a:pPr>
            <a:r>
              <a:rPr lang="en-US" altLang="en-US" sz="2000" dirty="0"/>
              <a:t>we are allowed to input any </a:t>
            </a:r>
            <a:r>
              <a:rPr lang="en-US" altLang="en-US" sz="2000" b="1" dirty="0"/>
              <a:t>x</a:t>
            </a:r>
            <a:r>
              <a:rPr lang="en-US" altLang="en-US" sz="2000" dirty="0"/>
              <a:t> we want and observe the output </a:t>
            </a:r>
            <a:r>
              <a:rPr lang="en-US" altLang="en-US" sz="2000" b="1" dirty="0"/>
              <a:t>y</a:t>
            </a:r>
          </a:p>
          <a:p>
            <a:pPr marL="419100" indent="-419100" eaLnBrk="1" hangingPunct="1">
              <a:spcBef>
                <a:spcPts val="0"/>
              </a:spcBef>
            </a:pPr>
            <a:r>
              <a:rPr lang="en-US" altLang="en-US" dirty="0"/>
              <a:t>what input should  we use?</a:t>
            </a:r>
            <a:endParaRPr lang="en-US" altLang="en-US" sz="2000" dirty="0"/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endParaRPr lang="en-US" altLang="en-US" sz="2000" b="1" dirty="0"/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endParaRPr lang="en-US" altLang="en-US" b="1" dirty="0"/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endParaRPr lang="en-US" altLang="en-US" sz="2000" b="1" dirty="0"/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b="1" dirty="0"/>
              <a:t>Hard system identification problem</a:t>
            </a:r>
          </a:p>
          <a:p>
            <a:pPr marL="419100" indent="-419100" eaLnBrk="1" hangingPunct="1">
              <a:spcBef>
                <a:spcPts val="0"/>
              </a:spcBef>
            </a:pPr>
            <a:r>
              <a:rPr lang="en-US" altLang="en-US" sz="2000" dirty="0"/>
              <a:t>the system is already "hooked up"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we can only </a:t>
            </a:r>
            <a:r>
              <a:rPr lang="en-US" altLang="en-US" sz="2000" i="1" dirty="0"/>
              <a:t>observe</a:t>
            </a:r>
            <a:r>
              <a:rPr lang="en-US" altLang="en-US" sz="2000" dirty="0"/>
              <a:t> the input </a:t>
            </a:r>
            <a:r>
              <a:rPr lang="en-US" altLang="en-US" sz="2000" b="1" dirty="0"/>
              <a:t>x</a:t>
            </a:r>
            <a:r>
              <a:rPr lang="en-US" altLang="en-US" sz="2000" dirty="0"/>
              <a:t>  and  output </a:t>
            </a:r>
            <a:r>
              <a:rPr lang="en-US" altLang="en-US" sz="2000" b="1" dirty="0"/>
              <a:t>y</a:t>
            </a:r>
          </a:p>
          <a:p>
            <a:pPr marL="0" indent="0" eaLnBrk="1" hangingPunct="1">
              <a:buNone/>
            </a:pPr>
            <a:r>
              <a:rPr lang="en-US" altLang="en-US" dirty="0"/>
              <a:t>The </a:t>
            </a:r>
            <a:r>
              <a:rPr lang="en-US" altLang="en-US" i="1" dirty="0"/>
              <a:t>hard </a:t>
            </a:r>
            <a:r>
              <a:rPr lang="en-US" altLang="en-US" dirty="0"/>
              <a:t>problem is indeed harder than the easy problem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/>
              <a:t>	for example - what happens if the input is always 0?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61721" y="3882756"/>
            <a:ext cx="5232400" cy="1104900"/>
            <a:chOff x="1384300" y="3379906"/>
            <a:chExt cx="5232400" cy="1104900"/>
          </a:xfrm>
        </p:grpSpPr>
        <p:sp>
          <p:nvSpPr>
            <p:cNvPr id="47110" name="Rectangle 15"/>
            <p:cNvSpPr>
              <a:spLocks noChangeArrowheads="1"/>
            </p:cNvSpPr>
            <p:nvPr/>
          </p:nvSpPr>
          <p:spPr bwMode="auto">
            <a:xfrm>
              <a:off x="3263900" y="3379906"/>
              <a:ext cx="1473200" cy="1104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7111" name="Group 16"/>
            <p:cNvGrpSpPr>
              <a:grpSpLocks/>
            </p:cNvGrpSpPr>
            <p:nvPr/>
          </p:nvGrpSpPr>
          <p:grpSpPr bwMode="auto">
            <a:xfrm>
              <a:off x="2870200" y="3905369"/>
              <a:ext cx="393700" cy="7937"/>
              <a:chOff x="776" y="1331"/>
              <a:chExt cx="248" cy="5"/>
            </a:xfrm>
          </p:grpSpPr>
          <p:sp>
            <p:nvSpPr>
              <p:cNvPr id="47118" name="Line 17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9" name="Line 18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12" name="Group 19"/>
            <p:cNvGrpSpPr>
              <a:grpSpLocks/>
            </p:cNvGrpSpPr>
            <p:nvPr/>
          </p:nvGrpSpPr>
          <p:grpSpPr bwMode="auto">
            <a:xfrm>
              <a:off x="4724400" y="3905369"/>
              <a:ext cx="393700" cy="7937"/>
              <a:chOff x="776" y="1331"/>
              <a:chExt cx="248" cy="5"/>
            </a:xfrm>
          </p:grpSpPr>
          <p:sp>
            <p:nvSpPr>
              <p:cNvPr id="47116" name="Line 2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7" name="Line 2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3" name="Text Box 22"/>
            <p:cNvSpPr txBox="1">
              <a:spLocks noChangeArrowheads="1"/>
            </p:cNvSpPr>
            <p:nvPr/>
          </p:nvSpPr>
          <p:spPr bwMode="auto">
            <a:xfrm>
              <a:off x="3403600" y="3583106"/>
              <a:ext cx="1193800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unknown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</a:p>
          </p:txBody>
        </p:sp>
        <p:sp>
          <p:nvSpPr>
            <p:cNvPr id="47114" name="Rectangle 23"/>
            <p:cNvSpPr>
              <a:spLocks noChangeArrowheads="1"/>
            </p:cNvSpPr>
            <p:nvPr/>
          </p:nvSpPr>
          <p:spPr bwMode="auto">
            <a:xfrm>
              <a:off x="1384300" y="3379906"/>
              <a:ext cx="1473200" cy="110490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15" name="Rectangle 24"/>
            <p:cNvSpPr>
              <a:spLocks noChangeArrowheads="1"/>
            </p:cNvSpPr>
            <p:nvPr/>
          </p:nvSpPr>
          <p:spPr bwMode="auto">
            <a:xfrm>
              <a:off x="5143500" y="3379906"/>
              <a:ext cx="1473200" cy="11049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2742821" y="1691944"/>
            <a:ext cx="2870200" cy="1104900"/>
            <a:chOff x="1928" y="896"/>
            <a:chExt cx="1808" cy="696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368" y="896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120" y="1227"/>
              <a:ext cx="248" cy="5"/>
              <a:chOff x="776" y="1331"/>
              <a:chExt cx="248" cy="5"/>
            </a:xfrm>
          </p:grpSpPr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8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9"/>
            <p:cNvGrpSpPr>
              <a:grpSpLocks/>
            </p:cNvGrpSpPr>
            <p:nvPr/>
          </p:nvGrpSpPr>
          <p:grpSpPr bwMode="auto">
            <a:xfrm>
              <a:off x="3288" y="1227"/>
              <a:ext cx="248" cy="5"/>
              <a:chOff x="776" y="1331"/>
              <a:chExt cx="248" cy="5"/>
            </a:xfrm>
          </p:grpSpPr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1928" y="11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x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3536" y="111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</a:t>
              </a: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2456" y="1024"/>
              <a:ext cx="752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unknown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en-US" altLang="en-US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051F8A0-6BDE-4DE0-8213-1976D38F33C8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79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Filter identification</a:t>
            </a:r>
          </a:p>
        </p:txBody>
      </p:sp>
      <p:sp>
        <p:nvSpPr>
          <p:cNvPr id="205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395413"/>
            <a:ext cx="8166100" cy="4597400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Is the system identification problem always </a:t>
            </a:r>
            <a:r>
              <a:rPr lang="en-US" altLang="en-US" sz="2000" i="1" dirty="0"/>
              <a:t>solvable</a:t>
            </a:r>
            <a:r>
              <a:rPr lang="en-US" altLang="en-US" sz="2000" dirty="0"/>
              <a:t> ?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/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Not if the system characteristics can change over time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Since you can't predict what it will do next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So only solvable if system is </a:t>
            </a:r>
            <a:r>
              <a:rPr lang="en-US" altLang="en-US" sz="2000" b="1" dirty="0"/>
              <a:t>time invariant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b="1" dirty="0"/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Not if system can have a hidden </a:t>
            </a:r>
            <a:r>
              <a:rPr lang="en-US" altLang="en-US" sz="2000" i="1" dirty="0"/>
              <a:t>trigger</a:t>
            </a:r>
            <a:r>
              <a:rPr lang="en-US" altLang="en-US" sz="2000" dirty="0"/>
              <a:t> signal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So only solvable if system is </a:t>
            </a:r>
            <a:r>
              <a:rPr lang="en-US" altLang="en-US" sz="2000" b="1" dirty="0"/>
              <a:t>linear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Since for linear systems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</a:pPr>
            <a:r>
              <a:rPr lang="en-US" altLang="en-US" sz="2000" dirty="0"/>
              <a:t>any signal is the sum of the trigger plus the difference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</a:pPr>
            <a:r>
              <a:rPr lang="en-US" altLang="en-US" sz="2000" dirty="0"/>
              <a:t>small changes in input lead to bounded changes in output</a:t>
            </a:r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/>
          </a:p>
          <a:p>
            <a:pPr marL="419100" indent="-419100" eaLnBrk="1" hangingPunct="1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So only solvable if system is a </a:t>
            </a:r>
            <a:r>
              <a:rPr lang="en-US" altLang="en-US" sz="2000" b="1" dirty="0"/>
              <a:t>filter !</a:t>
            </a:r>
          </a:p>
        </p:txBody>
      </p:sp>
      <p:grpSp>
        <p:nvGrpSpPr>
          <p:cNvPr id="2054" name="Group 1028"/>
          <p:cNvGrpSpPr>
            <a:grpSpLocks/>
          </p:cNvGrpSpPr>
          <p:nvPr/>
        </p:nvGrpSpPr>
        <p:grpSpPr bwMode="auto">
          <a:xfrm>
            <a:off x="6527800" y="1982720"/>
            <a:ext cx="2247900" cy="1104900"/>
            <a:chOff x="2248" y="1528"/>
            <a:chExt cx="1416" cy="696"/>
          </a:xfrm>
        </p:grpSpPr>
        <p:sp>
          <p:nvSpPr>
            <p:cNvPr id="2065" name="Rectangle 1029"/>
            <p:cNvSpPr>
              <a:spLocks noChangeArrowheads="1"/>
            </p:cNvSpPr>
            <p:nvPr/>
          </p:nvSpPr>
          <p:spPr bwMode="auto">
            <a:xfrm>
              <a:off x="2496" y="1528"/>
              <a:ext cx="928" cy="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66" name="Group 1030"/>
            <p:cNvGrpSpPr>
              <a:grpSpLocks/>
            </p:cNvGrpSpPr>
            <p:nvPr/>
          </p:nvGrpSpPr>
          <p:grpSpPr bwMode="auto">
            <a:xfrm>
              <a:off x="2248" y="1859"/>
              <a:ext cx="248" cy="5"/>
              <a:chOff x="776" y="1331"/>
              <a:chExt cx="248" cy="5"/>
            </a:xfrm>
          </p:grpSpPr>
          <p:sp>
            <p:nvSpPr>
              <p:cNvPr id="2070" name="Line 1031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Line 1032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" name="Group 1033"/>
            <p:cNvGrpSpPr>
              <a:grpSpLocks/>
            </p:cNvGrpSpPr>
            <p:nvPr/>
          </p:nvGrpSpPr>
          <p:grpSpPr bwMode="auto">
            <a:xfrm>
              <a:off x="3416" y="1859"/>
              <a:ext cx="248" cy="5"/>
              <a:chOff x="776" y="1331"/>
              <a:chExt cx="248" cy="5"/>
            </a:xfrm>
          </p:grpSpPr>
          <p:sp>
            <p:nvSpPr>
              <p:cNvPr id="2068" name="Line 1034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1035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050" name="Object 1036"/>
            <p:cNvGraphicFramePr>
              <a:graphicFrameLocks noChangeAspect="1"/>
            </p:cNvGraphicFramePr>
            <p:nvPr/>
          </p:nvGraphicFramePr>
          <p:xfrm>
            <a:off x="2565" y="1866"/>
            <a:ext cx="314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1822320" imgH="1821240" progId="MS_ClipArt_Gallery.5">
                    <p:embed/>
                  </p:oleObj>
                </mc:Choice>
                <mc:Fallback>
                  <p:oleObj name="Clip" r:id="rId2" imgW="1822320" imgH="1821240" progId="MS_ClipArt_Gallery.5">
                    <p:embed/>
                    <p:pic>
                      <p:nvPicPr>
                        <p:cNvPr id="0" name="Object 10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5" y="1866"/>
                          <a:ext cx="314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5" name="Group 1037"/>
          <p:cNvGrpSpPr>
            <a:grpSpLocks/>
          </p:cNvGrpSpPr>
          <p:nvPr/>
        </p:nvGrpSpPr>
        <p:grpSpPr bwMode="auto">
          <a:xfrm>
            <a:off x="6527800" y="3383512"/>
            <a:ext cx="2247900" cy="1104900"/>
            <a:chOff x="4112" y="1968"/>
            <a:chExt cx="1416" cy="696"/>
          </a:xfrm>
        </p:grpSpPr>
        <p:sp>
          <p:nvSpPr>
            <p:cNvPr id="2056" name="Rectangle 1038"/>
            <p:cNvSpPr>
              <a:spLocks noChangeArrowheads="1"/>
            </p:cNvSpPr>
            <p:nvPr/>
          </p:nvSpPr>
          <p:spPr bwMode="auto">
            <a:xfrm>
              <a:off x="4360" y="1968"/>
              <a:ext cx="928" cy="6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57" name="Group 1039"/>
            <p:cNvGrpSpPr>
              <a:grpSpLocks/>
            </p:cNvGrpSpPr>
            <p:nvPr/>
          </p:nvGrpSpPr>
          <p:grpSpPr bwMode="auto">
            <a:xfrm>
              <a:off x="4112" y="2299"/>
              <a:ext cx="248" cy="5"/>
              <a:chOff x="776" y="1331"/>
              <a:chExt cx="248" cy="5"/>
            </a:xfrm>
          </p:grpSpPr>
          <p:sp>
            <p:nvSpPr>
              <p:cNvPr id="2063" name="Line 1040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Line 1041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" name="Group 1042"/>
            <p:cNvGrpSpPr>
              <a:grpSpLocks/>
            </p:cNvGrpSpPr>
            <p:nvPr/>
          </p:nvGrpSpPr>
          <p:grpSpPr bwMode="auto">
            <a:xfrm>
              <a:off x="5280" y="2299"/>
              <a:ext cx="248" cy="5"/>
              <a:chOff x="776" y="1331"/>
              <a:chExt cx="248" cy="5"/>
            </a:xfrm>
          </p:grpSpPr>
          <p:sp>
            <p:nvSpPr>
              <p:cNvPr id="2061" name="Line 1043"/>
              <p:cNvSpPr>
                <a:spLocks noChangeShapeType="1"/>
              </p:cNvSpPr>
              <p:nvPr/>
            </p:nvSpPr>
            <p:spPr bwMode="auto">
              <a:xfrm>
                <a:off x="776" y="1336"/>
                <a:ext cx="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044"/>
              <p:cNvSpPr>
                <a:spLocks noChangeShapeType="1"/>
              </p:cNvSpPr>
              <p:nvPr/>
            </p:nvSpPr>
            <p:spPr bwMode="auto">
              <a:xfrm>
                <a:off x="888" y="1331"/>
                <a:ext cx="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59" name="Picture 1045" descr="C:\Documents and Settings\Yaakov_s\Application Data\Microsoft\Media Catalog\Downloaded Clips\cla9\j0424246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2033"/>
              <a:ext cx="38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Freeform 1046"/>
            <p:cNvSpPr>
              <a:spLocks/>
            </p:cNvSpPr>
            <p:nvPr/>
          </p:nvSpPr>
          <p:spPr bwMode="auto">
            <a:xfrm>
              <a:off x="4404" y="2318"/>
              <a:ext cx="443" cy="182"/>
            </a:xfrm>
            <a:custGeom>
              <a:avLst/>
              <a:gdLst>
                <a:gd name="T0" fmla="*/ 0 w 987"/>
                <a:gd name="T1" fmla="*/ 0 h 414"/>
                <a:gd name="T2" fmla="*/ 0 w 987"/>
                <a:gd name="T3" fmla="*/ 0 h 414"/>
                <a:gd name="T4" fmla="*/ 0 w 987"/>
                <a:gd name="T5" fmla="*/ 0 h 414"/>
                <a:gd name="T6" fmla="*/ 0 w 987"/>
                <a:gd name="T7" fmla="*/ 0 h 414"/>
                <a:gd name="T8" fmla="*/ 0 w 987"/>
                <a:gd name="T9" fmla="*/ 0 h 414"/>
                <a:gd name="T10" fmla="*/ 0 w 987"/>
                <a:gd name="T11" fmla="*/ 0 h 414"/>
                <a:gd name="T12" fmla="*/ 0 w 987"/>
                <a:gd name="T13" fmla="*/ 0 h 414"/>
                <a:gd name="T14" fmla="*/ 0 w 987"/>
                <a:gd name="T15" fmla="*/ 0 h 414"/>
                <a:gd name="T16" fmla="*/ 0 w 987"/>
                <a:gd name="T17" fmla="*/ 0 h 414"/>
                <a:gd name="T18" fmla="*/ 0 w 987"/>
                <a:gd name="T19" fmla="*/ 0 h 4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7"/>
                <a:gd name="T31" fmla="*/ 0 h 414"/>
                <a:gd name="T32" fmla="*/ 987 w 987"/>
                <a:gd name="T33" fmla="*/ 414 h 4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7" h="414">
                  <a:moveTo>
                    <a:pt x="0" y="414"/>
                  </a:moveTo>
                  <a:lnTo>
                    <a:pt x="243" y="414"/>
                  </a:lnTo>
                  <a:lnTo>
                    <a:pt x="243" y="210"/>
                  </a:lnTo>
                  <a:lnTo>
                    <a:pt x="453" y="210"/>
                  </a:lnTo>
                  <a:lnTo>
                    <a:pt x="453" y="0"/>
                  </a:lnTo>
                  <a:lnTo>
                    <a:pt x="639" y="0"/>
                  </a:lnTo>
                  <a:lnTo>
                    <a:pt x="639" y="309"/>
                  </a:lnTo>
                  <a:lnTo>
                    <a:pt x="831" y="309"/>
                  </a:lnTo>
                  <a:lnTo>
                    <a:pt x="831" y="111"/>
                  </a:lnTo>
                  <a:lnTo>
                    <a:pt x="987" y="11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F419FA5-A0D8-4C33-A6C4-003F5B93BB5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8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38338" y="88900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Easy problem</a:t>
            </a:r>
            <a:br>
              <a:rPr lang="en-US" dirty="0"/>
            </a:br>
            <a:r>
              <a:rPr lang="en-US" dirty="0"/>
              <a:t>Impulse Response (IR)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900" y="1306513"/>
            <a:ext cx="9055100" cy="5295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To solve the easy problem </a:t>
            </a:r>
            <a:r>
              <a:rPr lang="en-US" altLang="en-US" dirty="0"/>
              <a:t>(where we can input any signal(s) we want)</a:t>
            </a:r>
            <a:endParaRPr lang="en-US" altLang="en-US" sz="2400" dirty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	we need to decide which input signal x to use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/>
              <a:t>One common choice is the </a:t>
            </a:r>
            <a:r>
              <a:rPr lang="en-US" altLang="en-US" sz="2400" i="1" dirty="0"/>
              <a:t>unit impulse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 	the signal that is zero everywhere except at time zero n=0</a:t>
            </a:r>
            <a:endParaRPr lang="en-US" altLang="en-US" dirty="0"/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/>
              <a:t>The response of the filter to an impulse at time zero (UI)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en-US" altLang="en-US" sz="2400" dirty="0"/>
              <a:t>is called the </a:t>
            </a:r>
            <a:r>
              <a:rPr lang="en-US" altLang="en-US" sz="2400" b="1" dirty="0"/>
              <a:t>impulse response</a:t>
            </a:r>
            <a:r>
              <a:rPr lang="en-US" altLang="en-US" sz="2400" dirty="0"/>
              <a:t> IR </a:t>
            </a:r>
            <a:r>
              <a:rPr lang="en-US" altLang="en-US" dirty="0"/>
              <a:t>(not a surprising name !)  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he-IL" altLang="en-US" sz="2800" dirty="0"/>
              <a:t>תגובה להלם    </a:t>
            </a:r>
            <a:endParaRPr lang="en-US" altLang="en-US" sz="2800" dirty="0"/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400" dirty="0"/>
              <a:t>The impulse response of a filter is universally called </a:t>
            </a:r>
            <a:r>
              <a:rPr lang="en-US" altLang="en-US" sz="2400" dirty="0" err="1"/>
              <a:t>h</a:t>
            </a:r>
            <a:r>
              <a:rPr lang="en-US" altLang="en-US" sz="2400" b="1" baseline="-25000" dirty="0" err="1"/>
              <a:t>n</a:t>
            </a:r>
            <a:endParaRPr lang="en-US" altLang="en-US" sz="2400" b="1" baseline="-25000" dirty="0"/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en-US" sz="1800" dirty="0"/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en-US" sz="1800" dirty="0"/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en-US" sz="1800" dirty="0"/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ts val="1200"/>
              </a:spcBef>
              <a:buNone/>
            </a:pPr>
            <a:r>
              <a:rPr lang="en-US" altLang="en-US" sz="1800" dirty="0">
                <a:solidFill>
                  <a:srgbClr val="002060"/>
                </a:solidFill>
              </a:rPr>
              <a:t>What can we say about the impulse response for a causal system?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0680">
            <a:off x="703732" y="5196450"/>
            <a:ext cx="610240" cy="561119"/>
          </a:xfrm>
          <a:prstGeom prst="rect">
            <a:avLst/>
          </a:prstGeom>
        </p:spPr>
      </p:pic>
      <p:sp>
        <p:nvSpPr>
          <p:cNvPr id="48133" name="Rectangle 1028"/>
          <p:cNvSpPr>
            <a:spLocks noChangeArrowheads="1"/>
          </p:cNvSpPr>
          <p:nvPr/>
        </p:nvSpPr>
        <p:spPr bwMode="auto">
          <a:xfrm>
            <a:off x="3339432" y="5092703"/>
            <a:ext cx="1473200" cy="1104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8134" name="Group 1029"/>
          <p:cNvGrpSpPr>
            <a:grpSpLocks/>
          </p:cNvGrpSpPr>
          <p:nvPr/>
        </p:nvGrpSpPr>
        <p:grpSpPr bwMode="auto">
          <a:xfrm>
            <a:off x="2945732" y="5618166"/>
            <a:ext cx="393700" cy="7937"/>
            <a:chOff x="776" y="1331"/>
            <a:chExt cx="248" cy="5"/>
          </a:xfrm>
        </p:grpSpPr>
        <p:sp>
          <p:nvSpPr>
            <p:cNvPr id="48146" name="Line 1030"/>
            <p:cNvSpPr>
              <a:spLocks noChangeShapeType="1"/>
            </p:cNvSpPr>
            <p:nvPr/>
          </p:nvSpPr>
          <p:spPr bwMode="auto">
            <a:xfrm>
              <a:off x="776" y="1336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1031"/>
            <p:cNvSpPr>
              <a:spLocks noChangeShapeType="1"/>
            </p:cNvSpPr>
            <p:nvPr/>
          </p:nvSpPr>
          <p:spPr bwMode="auto">
            <a:xfrm>
              <a:off x="888" y="1331"/>
              <a:ext cx="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5" name="Group 1032"/>
          <p:cNvGrpSpPr>
            <a:grpSpLocks/>
          </p:cNvGrpSpPr>
          <p:nvPr/>
        </p:nvGrpSpPr>
        <p:grpSpPr bwMode="auto">
          <a:xfrm>
            <a:off x="4799932" y="5618166"/>
            <a:ext cx="393700" cy="7937"/>
            <a:chOff x="776" y="1331"/>
            <a:chExt cx="248" cy="5"/>
          </a:xfrm>
        </p:grpSpPr>
        <p:sp>
          <p:nvSpPr>
            <p:cNvPr id="48144" name="Line 1033"/>
            <p:cNvSpPr>
              <a:spLocks noChangeShapeType="1"/>
            </p:cNvSpPr>
            <p:nvPr/>
          </p:nvSpPr>
          <p:spPr bwMode="auto">
            <a:xfrm>
              <a:off x="776" y="1336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1034"/>
            <p:cNvSpPr>
              <a:spLocks noChangeShapeType="1"/>
            </p:cNvSpPr>
            <p:nvPr/>
          </p:nvSpPr>
          <p:spPr bwMode="auto">
            <a:xfrm>
              <a:off x="888" y="1331"/>
              <a:ext cx="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6" name="Group 1035"/>
          <p:cNvGrpSpPr>
            <a:grpSpLocks/>
          </p:cNvGrpSpPr>
          <p:nvPr/>
        </p:nvGrpSpPr>
        <p:grpSpPr bwMode="auto">
          <a:xfrm>
            <a:off x="926432" y="5118103"/>
            <a:ext cx="1879600" cy="757238"/>
            <a:chOff x="928" y="3096"/>
            <a:chExt cx="1184" cy="477"/>
          </a:xfrm>
        </p:grpSpPr>
        <p:sp>
          <p:nvSpPr>
            <p:cNvPr id="48141" name="Line 1036"/>
            <p:cNvSpPr>
              <a:spLocks noChangeShapeType="1"/>
            </p:cNvSpPr>
            <p:nvPr/>
          </p:nvSpPr>
          <p:spPr bwMode="auto">
            <a:xfrm>
              <a:off x="928" y="3416"/>
              <a:ext cx="118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1037"/>
            <p:cNvSpPr>
              <a:spLocks noChangeShapeType="1"/>
            </p:cNvSpPr>
            <p:nvPr/>
          </p:nvSpPr>
          <p:spPr bwMode="auto">
            <a:xfrm flipV="1">
              <a:off x="1456" y="3096"/>
              <a:ext cx="0" cy="3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Text Box 1038"/>
            <p:cNvSpPr txBox="1">
              <a:spLocks noChangeArrowheads="1"/>
            </p:cNvSpPr>
            <p:nvPr/>
          </p:nvSpPr>
          <p:spPr bwMode="auto">
            <a:xfrm>
              <a:off x="1376" y="3400"/>
              <a:ext cx="1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/>
                <a:t>0</a:t>
              </a:r>
            </a:p>
          </p:txBody>
        </p:sp>
      </p:grpSp>
      <p:sp>
        <p:nvSpPr>
          <p:cNvPr id="48137" name="Line 1039"/>
          <p:cNvSpPr>
            <a:spLocks noChangeShapeType="1"/>
          </p:cNvSpPr>
          <p:nvPr/>
        </p:nvSpPr>
        <p:spPr bwMode="auto">
          <a:xfrm>
            <a:off x="5549232" y="5626103"/>
            <a:ext cx="1879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040"/>
          <p:cNvSpPr>
            <a:spLocks noChangeShapeType="1"/>
          </p:cNvSpPr>
          <p:nvPr/>
        </p:nvSpPr>
        <p:spPr bwMode="auto">
          <a:xfrm flipV="1">
            <a:off x="6387432" y="5118103"/>
            <a:ext cx="0" cy="495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Text Box 1041"/>
          <p:cNvSpPr txBox="1">
            <a:spLocks noChangeArrowheads="1"/>
          </p:cNvSpPr>
          <p:nvPr/>
        </p:nvSpPr>
        <p:spPr bwMode="auto">
          <a:xfrm>
            <a:off x="6260432" y="5600703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48140" name="Freeform 1042"/>
          <p:cNvSpPr>
            <a:spLocks/>
          </p:cNvSpPr>
          <p:nvPr/>
        </p:nvSpPr>
        <p:spPr bwMode="auto">
          <a:xfrm>
            <a:off x="6374732" y="5084766"/>
            <a:ext cx="723900" cy="547687"/>
          </a:xfrm>
          <a:custGeom>
            <a:avLst/>
            <a:gdLst>
              <a:gd name="T0" fmla="*/ 0 w 456"/>
              <a:gd name="T1" fmla="*/ 2147483647 h 345"/>
              <a:gd name="T2" fmla="*/ 2147483647 w 456"/>
              <a:gd name="T3" fmla="*/ 2147483647 h 345"/>
              <a:gd name="T4" fmla="*/ 2147483647 w 456"/>
              <a:gd name="T5" fmla="*/ 2147483647 h 345"/>
              <a:gd name="T6" fmla="*/ 2147483647 w 456"/>
              <a:gd name="T7" fmla="*/ 2147483647 h 345"/>
              <a:gd name="T8" fmla="*/ 2147483647 w 456"/>
              <a:gd name="T9" fmla="*/ 2147483647 h 345"/>
              <a:gd name="T10" fmla="*/ 2147483647 w 456"/>
              <a:gd name="T11" fmla="*/ 2147483647 h 345"/>
              <a:gd name="T12" fmla="*/ 2147483647 w 456"/>
              <a:gd name="T13" fmla="*/ 2147483647 h 345"/>
              <a:gd name="T14" fmla="*/ 2147483647 w 456"/>
              <a:gd name="T15" fmla="*/ 2147483647 h 345"/>
              <a:gd name="T16" fmla="*/ 2147483647 w 456"/>
              <a:gd name="T17" fmla="*/ 2147483647 h 345"/>
              <a:gd name="T18" fmla="*/ 2147483647 w 456"/>
              <a:gd name="T19" fmla="*/ 2147483647 h 345"/>
              <a:gd name="T20" fmla="*/ 2147483647 w 456"/>
              <a:gd name="T21" fmla="*/ 2147483647 h 345"/>
              <a:gd name="T22" fmla="*/ 2147483647 w 456"/>
              <a:gd name="T23" fmla="*/ 2147483647 h 345"/>
              <a:gd name="T24" fmla="*/ 2147483647 w 456"/>
              <a:gd name="T25" fmla="*/ 2147483647 h 345"/>
              <a:gd name="T26" fmla="*/ 2147483647 w 456"/>
              <a:gd name="T27" fmla="*/ 2147483647 h 345"/>
              <a:gd name="T28" fmla="*/ 2147483647 w 456"/>
              <a:gd name="T29" fmla="*/ 2147483647 h 345"/>
              <a:gd name="T30" fmla="*/ 2147483647 w 456"/>
              <a:gd name="T31" fmla="*/ 2147483647 h 345"/>
              <a:gd name="T32" fmla="*/ 2147483647 w 456"/>
              <a:gd name="T33" fmla="*/ 2147483647 h 345"/>
              <a:gd name="T34" fmla="*/ 2147483647 w 456"/>
              <a:gd name="T35" fmla="*/ 2147483647 h 345"/>
              <a:gd name="T36" fmla="*/ 2147483647 w 456"/>
              <a:gd name="T37" fmla="*/ 2147483647 h 345"/>
              <a:gd name="T38" fmla="*/ 2147483647 w 456"/>
              <a:gd name="T39" fmla="*/ 2147483647 h 345"/>
              <a:gd name="T40" fmla="*/ 2147483647 w 456"/>
              <a:gd name="T41" fmla="*/ 2147483647 h 3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56"/>
              <a:gd name="T64" fmla="*/ 0 h 345"/>
              <a:gd name="T65" fmla="*/ 456 w 456"/>
              <a:gd name="T66" fmla="*/ 345 h 3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56" h="345">
                <a:moveTo>
                  <a:pt x="0" y="21"/>
                </a:moveTo>
                <a:cubicBezTo>
                  <a:pt x="32" y="0"/>
                  <a:pt x="76" y="16"/>
                  <a:pt x="112" y="21"/>
                </a:cubicBezTo>
                <a:cubicBezTo>
                  <a:pt x="115" y="26"/>
                  <a:pt x="119" y="31"/>
                  <a:pt x="120" y="37"/>
                </a:cubicBezTo>
                <a:cubicBezTo>
                  <a:pt x="123" y="50"/>
                  <a:pt x="120" y="64"/>
                  <a:pt x="124" y="77"/>
                </a:cubicBezTo>
                <a:cubicBezTo>
                  <a:pt x="129" y="93"/>
                  <a:pt x="156" y="104"/>
                  <a:pt x="172" y="109"/>
                </a:cubicBezTo>
                <a:cubicBezTo>
                  <a:pt x="175" y="117"/>
                  <a:pt x="179" y="125"/>
                  <a:pt x="180" y="133"/>
                </a:cubicBezTo>
                <a:cubicBezTo>
                  <a:pt x="181" y="141"/>
                  <a:pt x="178" y="151"/>
                  <a:pt x="184" y="157"/>
                </a:cubicBezTo>
                <a:cubicBezTo>
                  <a:pt x="190" y="163"/>
                  <a:pt x="200" y="160"/>
                  <a:pt x="208" y="161"/>
                </a:cubicBezTo>
                <a:cubicBezTo>
                  <a:pt x="223" y="184"/>
                  <a:pt x="248" y="173"/>
                  <a:pt x="268" y="193"/>
                </a:cubicBezTo>
                <a:cubicBezTo>
                  <a:pt x="278" y="223"/>
                  <a:pt x="274" y="209"/>
                  <a:pt x="280" y="237"/>
                </a:cubicBezTo>
                <a:cubicBezTo>
                  <a:pt x="300" y="230"/>
                  <a:pt x="303" y="236"/>
                  <a:pt x="316" y="253"/>
                </a:cubicBezTo>
                <a:cubicBezTo>
                  <a:pt x="317" y="257"/>
                  <a:pt x="316" y="266"/>
                  <a:pt x="320" y="265"/>
                </a:cubicBezTo>
                <a:cubicBezTo>
                  <a:pt x="326" y="263"/>
                  <a:pt x="324" y="254"/>
                  <a:pt x="328" y="249"/>
                </a:cubicBezTo>
                <a:cubicBezTo>
                  <a:pt x="348" y="224"/>
                  <a:pt x="344" y="228"/>
                  <a:pt x="364" y="221"/>
                </a:cubicBezTo>
                <a:cubicBezTo>
                  <a:pt x="371" y="232"/>
                  <a:pt x="380" y="257"/>
                  <a:pt x="380" y="257"/>
                </a:cubicBezTo>
                <a:cubicBezTo>
                  <a:pt x="381" y="253"/>
                  <a:pt x="381" y="242"/>
                  <a:pt x="384" y="245"/>
                </a:cubicBezTo>
                <a:cubicBezTo>
                  <a:pt x="390" y="251"/>
                  <a:pt x="389" y="261"/>
                  <a:pt x="392" y="269"/>
                </a:cubicBezTo>
                <a:cubicBezTo>
                  <a:pt x="393" y="273"/>
                  <a:pt x="396" y="281"/>
                  <a:pt x="396" y="281"/>
                </a:cubicBezTo>
                <a:cubicBezTo>
                  <a:pt x="400" y="278"/>
                  <a:pt x="404" y="271"/>
                  <a:pt x="408" y="273"/>
                </a:cubicBezTo>
                <a:cubicBezTo>
                  <a:pt x="414" y="275"/>
                  <a:pt x="417" y="296"/>
                  <a:pt x="420" y="301"/>
                </a:cubicBezTo>
                <a:cubicBezTo>
                  <a:pt x="432" y="322"/>
                  <a:pt x="456" y="327"/>
                  <a:pt x="456" y="3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36682" y="4861870"/>
            <a:ext cx="53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latin typeface="+mn-lt"/>
              </a:rPr>
              <a:t>h</a:t>
            </a:r>
            <a:r>
              <a:rPr lang="en-US" sz="2400" baseline="-25000" dirty="0" err="1">
                <a:latin typeface="+mn-lt"/>
              </a:rPr>
              <a:t>n</a:t>
            </a:r>
            <a:endParaRPr lang="en-US" sz="2400" baseline="-25000" dirty="0"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impulse responses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84582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is the impulse response for an </a:t>
                </a:r>
                <a:r>
                  <a:rPr lang="en-US" b="1" dirty="0"/>
                  <a:t>MA</a:t>
                </a:r>
                <a:r>
                  <a:rPr lang="en-US" dirty="0"/>
                  <a:t> filter?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sz="2400" b="1" dirty="0" err="1"/>
                  <a:t>h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So, the MA coefficients are exactly the impulse response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What is the impulse response for an </a:t>
                </a:r>
                <a:r>
                  <a:rPr lang="en-US" b="1" dirty="0"/>
                  <a:t>ARMA</a:t>
                </a:r>
                <a:r>
                  <a:rPr lang="en-US" dirty="0"/>
                  <a:t> filter ?</a:t>
                </a:r>
              </a:p>
              <a:p>
                <a:pPr marL="0" indent="0">
                  <a:buNone/>
                </a:pPr>
                <a:r>
                  <a:rPr lang="en-US" dirty="0"/>
                  <a:t>Use the infinite convolution form!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2400" b="1" dirty="0" err="1"/>
                  <a:t>h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is why we called these coefficients h in the first place!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The IR of an MA filter is nonzero for a finite number (L) of times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and so MA filters are called </a:t>
                </a:r>
                <a:r>
                  <a:rPr lang="en-US" b="1" dirty="0"/>
                  <a:t>F</a:t>
                </a:r>
                <a:r>
                  <a:rPr lang="en-US" dirty="0"/>
                  <a:t>inite </a:t>
                </a:r>
                <a:r>
                  <a:rPr lang="en-US" b="1" dirty="0"/>
                  <a:t>I</a:t>
                </a:r>
                <a:r>
                  <a:rPr lang="en-US" dirty="0"/>
                  <a:t>mpulse </a:t>
                </a:r>
                <a:r>
                  <a:rPr lang="en-US" b="1" dirty="0"/>
                  <a:t>R</a:t>
                </a:r>
                <a:r>
                  <a:rPr lang="en-US" dirty="0"/>
                  <a:t>esponse filters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The IR of AR or general ARMA filters 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is nonzero for an infinite number of times (due to the recursion!)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	and so they are called </a:t>
                </a:r>
                <a:r>
                  <a:rPr lang="en-US" b="1" dirty="0"/>
                  <a:t>I</a:t>
                </a:r>
                <a:r>
                  <a:rPr lang="en-US" dirty="0"/>
                  <a:t>nfinite </a:t>
                </a:r>
                <a:r>
                  <a:rPr lang="en-US" b="1" dirty="0"/>
                  <a:t>I</a:t>
                </a:r>
                <a:r>
                  <a:rPr lang="en-US" dirty="0"/>
                  <a:t>mpulse </a:t>
                </a:r>
                <a:r>
                  <a:rPr lang="en-US" b="1" dirty="0"/>
                  <a:t>R</a:t>
                </a:r>
                <a:r>
                  <a:rPr lang="en-US" dirty="0"/>
                  <a:t>esponse filters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8458200" cy="4799013"/>
              </a:xfrm>
              <a:blipFill>
                <a:blip r:embed="rId2"/>
                <a:stretch>
                  <a:fillRect l="-793" t="-635" b="-4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24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5193E-75A2-D732-C0BA-5BE01D198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AB13-2573-0844-56A7-9EBBFC28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for MA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F2311-2B0F-B4B0-6682-7AA7587BD6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54</a:t>
            </a:fld>
            <a:endParaRPr lang="en-US" alt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AA65FD-F57D-3688-7638-A8E03DF78A89}"/>
              </a:ext>
            </a:extLst>
          </p:cNvPr>
          <p:cNvGrpSpPr/>
          <p:nvPr/>
        </p:nvGrpSpPr>
        <p:grpSpPr>
          <a:xfrm>
            <a:off x="1928757" y="2524625"/>
            <a:ext cx="2095500" cy="2206625"/>
            <a:chOff x="510559" y="1756568"/>
            <a:chExt cx="2095500" cy="2206625"/>
          </a:xfrm>
        </p:grpSpPr>
        <p:sp>
          <p:nvSpPr>
            <p:cNvPr id="15" name="Text Box 82">
              <a:extLst>
                <a:ext uri="{FF2B5EF4-FFF2-40B4-BE49-F238E27FC236}">
                  <a16:creationId xmlns:a16="http://schemas.microsoft.com/office/drawing/2014/main" id="{8E6727B5-0458-8F3A-C575-90E4D0E19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59" y="17565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16" name="Text Box 84">
              <a:extLst>
                <a:ext uri="{FF2B5EF4-FFF2-40B4-BE49-F238E27FC236}">
                  <a16:creationId xmlns:a16="http://schemas.microsoft.com/office/drawing/2014/main" id="{9CF6B8EB-0579-97AC-2401-CC290608E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059" y="17565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7" name="Text Box 86">
              <a:extLst>
                <a:ext uri="{FF2B5EF4-FFF2-40B4-BE49-F238E27FC236}">
                  <a16:creationId xmlns:a16="http://schemas.microsoft.com/office/drawing/2014/main" id="{CB01AFF4-06AA-D86D-B600-D56F114C3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2259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18" name="Text Box 89">
              <a:extLst>
                <a:ext uri="{FF2B5EF4-FFF2-40B4-BE49-F238E27FC236}">
                  <a16:creationId xmlns:a16="http://schemas.microsoft.com/office/drawing/2014/main" id="{C3911F6F-966F-3CCD-0CDC-C9BFE4152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559" y="17565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9" name="Text Box 90">
              <a:extLst>
                <a:ext uri="{FF2B5EF4-FFF2-40B4-BE49-F238E27FC236}">
                  <a16:creationId xmlns:a16="http://schemas.microsoft.com/office/drawing/2014/main" id="{9156BD37-289E-0339-15CE-C69F9B99A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2259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20" name="Text Box 91">
              <a:extLst>
                <a:ext uri="{FF2B5EF4-FFF2-40B4-BE49-F238E27FC236}">
                  <a16:creationId xmlns:a16="http://schemas.microsoft.com/office/drawing/2014/main" id="{4557A25D-6F49-4110-E9C2-7FFBC71AC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759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21" name="Text Box 96">
              <a:extLst>
                <a:ext uri="{FF2B5EF4-FFF2-40B4-BE49-F238E27FC236}">
                  <a16:creationId xmlns:a16="http://schemas.microsoft.com/office/drawing/2014/main" id="{7A1D63C2-43EB-0836-A0CE-60DEE7AF4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759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22" name="Text Box 97">
              <a:extLst>
                <a:ext uri="{FF2B5EF4-FFF2-40B4-BE49-F238E27FC236}">
                  <a16:creationId xmlns:a16="http://schemas.microsoft.com/office/drawing/2014/main" id="{E88E2F6B-EC16-D883-79DC-AE546E0CA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2259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23" name="Text Box 98">
              <a:extLst>
                <a:ext uri="{FF2B5EF4-FFF2-40B4-BE49-F238E27FC236}">
                  <a16:creationId xmlns:a16="http://schemas.microsoft.com/office/drawing/2014/main" id="{8A5A94C8-9DC3-06CA-5374-5286D701F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559" y="34964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4" name="Line 99">
              <a:extLst>
                <a:ext uri="{FF2B5EF4-FFF2-40B4-BE49-F238E27FC236}">
                  <a16:creationId xmlns:a16="http://schemas.microsoft.com/office/drawing/2014/main" id="{3C16BCB0-FCE8-0E20-3A7F-159FE276E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3159" y="3153568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02">
              <a:extLst>
                <a:ext uri="{FF2B5EF4-FFF2-40B4-BE49-F238E27FC236}">
                  <a16:creationId xmlns:a16="http://schemas.microsoft.com/office/drawing/2014/main" id="{33A4CF8F-0A0A-9D15-0E3D-96FBE7AA3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759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26" name="Text Box 97">
              <a:extLst>
                <a:ext uri="{FF2B5EF4-FFF2-40B4-BE49-F238E27FC236}">
                  <a16:creationId xmlns:a16="http://schemas.microsoft.com/office/drawing/2014/main" id="{53AE18BE-67DB-9AE4-B455-77C1322C8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631" y="2272099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 dirty="0"/>
                <a:t>*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6D2B8C0-875F-8E2E-0FE5-2C7DBC516034}"/>
              </a:ext>
            </a:extLst>
          </p:cNvPr>
          <p:cNvGrpSpPr/>
          <p:nvPr/>
        </p:nvGrpSpPr>
        <p:grpSpPr>
          <a:xfrm>
            <a:off x="1936739" y="3358802"/>
            <a:ext cx="4891099" cy="466726"/>
            <a:chOff x="1936739" y="3263105"/>
            <a:chExt cx="4891099" cy="466726"/>
          </a:xfrm>
        </p:grpSpPr>
        <p:sp>
          <p:nvSpPr>
            <p:cNvPr id="6" name="Text Box 84">
              <a:extLst>
                <a:ext uri="{FF2B5EF4-FFF2-40B4-BE49-F238E27FC236}">
                  <a16:creationId xmlns:a16="http://schemas.microsoft.com/office/drawing/2014/main" id="{5F03782A-61EA-05B1-DB0E-AEC6F7399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6837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 Box 89">
              <a:extLst>
                <a:ext uri="{FF2B5EF4-FFF2-40B4-BE49-F238E27FC236}">
                  <a16:creationId xmlns:a16="http://schemas.microsoft.com/office/drawing/2014/main" id="{B20C49B7-9251-E1B3-A65A-53071CF44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Text Box 82">
              <a:extLst>
                <a:ext uri="{FF2B5EF4-FFF2-40B4-BE49-F238E27FC236}">
                  <a16:creationId xmlns:a16="http://schemas.microsoft.com/office/drawing/2014/main" id="{8387ECD5-201A-83EA-B3EE-B23AC71DF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" name="Text Box 84">
              <a:extLst>
                <a:ext uri="{FF2B5EF4-FFF2-40B4-BE49-F238E27FC236}">
                  <a16:creationId xmlns:a16="http://schemas.microsoft.com/office/drawing/2014/main" id="{EA0704F4-4242-7CBA-E273-ECBDB1537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8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Text Box 89">
              <a:extLst>
                <a:ext uri="{FF2B5EF4-FFF2-40B4-BE49-F238E27FC236}">
                  <a16:creationId xmlns:a16="http://schemas.microsoft.com/office/drawing/2014/main" id="{E1A35933-E86A-8925-8181-16A49DDA5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9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Text Box 84">
              <a:extLst>
                <a:ext uri="{FF2B5EF4-FFF2-40B4-BE49-F238E27FC236}">
                  <a16:creationId xmlns:a16="http://schemas.microsoft.com/office/drawing/2014/main" id="{E51C3711-58B2-D488-DBCF-D686CCECA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3838" y="3263105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3" name="Text Box 84">
              <a:extLst>
                <a:ext uri="{FF2B5EF4-FFF2-40B4-BE49-F238E27FC236}">
                  <a16:creationId xmlns:a16="http://schemas.microsoft.com/office/drawing/2014/main" id="{6919146D-5039-F0FE-31C7-706A134D1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6739" y="3263105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EC3D7AF7-AF64-E582-A54B-E08204C43ED8}"/>
              </a:ext>
            </a:extLst>
          </p:cNvPr>
          <p:cNvSpPr/>
          <p:nvPr/>
        </p:nvSpPr>
        <p:spPr>
          <a:xfrm>
            <a:off x="760396" y="1383099"/>
            <a:ext cx="719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We can see why MA filters are FIR</a:t>
            </a:r>
          </a:p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	by the following graphical construction</a:t>
            </a:r>
          </a:p>
        </p:txBody>
      </p:sp>
    </p:spTree>
    <p:extLst>
      <p:ext uri="{BB962C8B-B14F-4D97-AF65-F5344CB8AC3E}">
        <p14:creationId xmlns:p14="http://schemas.microsoft.com/office/powerpoint/2010/main" val="3135836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for MA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55</a:t>
            </a:fld>
            <a:endParaRPr lang="en-US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623819" y="2524625"/>
            <a:ext cx="2095500" cy="2206625"/>
            <a:chOff x="3105908" y="1756568"/>
            <a:chExt cx="2095500" cy="2206625"/>
          </a:xfrm>
        </p:grpSpPr>
        <p:sp>
          <p:nvSpPr>
            <p:cNvPr id="28" name="Text Box 82"/>
            <p:cNvSpPr txBox="1">
              <a:spLocks noChangeArrowheads="1"/>
            </p:cNvSpPr>
            <p:nvPr/>
          </p:nvSpPr>
          <p:spPr bwMode="auto">
            <a:xfrm>
              <a:off x="3105908" y="17565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29" name="Text Box 84"/>
            <p:cNvSpPr txBox="1">
              <a:spLocks noChangeArrowheads="1"/>
            </p:cNvSpPr>
            <p:nvPr/>
          </p:nvSpPr>
          <p:spPr bwMode="auto">
            <a:xfrm>
              <a:off x="3804408" y="17565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30" name="Text Box 86"/>
            <p:cNvSpPr txBox="1">
              <a:spLocks noChangeArrowheads="1"/>
            </p:cNvSpPr>
            <p:nvPr/>
          </p:nvSpPr>
          <p:spPr bwMode="auto">
            <a:xfrm>
              <a:off x="4007608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31" name="Text Box 89"/>
            <p:cNvSpPr txBox="1">
              <a:spLocks noChangeArrowheads="1"/>
            </p:cNvSpPr>
            <p:nvPr/>
          </p:nvSpPr>
          <p:spPr bwMode="auto">
            <a:xfrm>
              <a:off x="4502908" y="17565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32" name="Text Box 90"/>
            <p:cNvSpPr txBox="1">
              <a:spLocks noChangeArrowheads="1"/>
            </p:cNvSpPr>
            <p:nvPr/>
          </p:nvSpPr>
          <p:spPr bwMode="auto">
            <a:xfrm>
              <a:off x="4007608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33" name="Text Box 91"/>
            <p:cNvSpPr txBox="1">
              <a:spLocks noChangeArrowheads="1"/>
            </p:cNvSpPr>
            <p:nvPr/>
          </p:nvSpPr>
          <p:spPr bwMode="auto">
            <a:xfrm>
              <a:off x="4706108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34" name="Text Box 96"/>
            <p:cNvSpPr txBox="1">
              <a:spLocks noChangeArrowheads="1"/>
            </p:cNvSpPr>
            <p:nvPr/>
          </p:nvSpPr>
          <p:spPr bwMode="auto">
            <a:xfrm>
              <a:off x="4706108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35" name="Text Box 97"/>
            <p:cNvSpPr txBox="1">
              <a:spLocks noChangeArrowheads="1"/>
            </p:cNvSpPr>
            <p:nvPr/>
          </p:nvSpPr>
          <p:spPr bwMode="auto">
            <a:xfrm>
              <a:off x="4007608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 dirty="0"/>
                <a:t>*</a:t>
              </a:r>
            </a:p>
          </p:txBody>
        </p:sp>
        <p:sp>
          <p:nvSpPr>
            <p:cNvPr id="36" name="Text Box 98"/>
            <p:cNvSpPr txBox="1">
              <a:spLocks noChangeArrowheads="1"/>
            </p:cNvSpPr>
            <p:nvPr/>
          </p:nvSpPr>
          <p:spPr bwMode="auto">
            <a:xfrm>
              <a:off x="4502908" y="34964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37" name="Line 99"/>
            <p:cNvSpPr>
              <a:spLocks noChangeShapeType="1"/>
            </p:cNvSpPr>
            <p:nvPr/>
          </p:nvSpPr>
          <p:spPr bwMode="auto">
            <a:xfrm>
              <a:off x="4858508" y="3153568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02"/>
            <p:cNvSpPr txBox="1">
              <a:spLocks noChangeArrowheads="1"/>
            </p:cNvSpPr>
            <p:nvPr/>
          </p:nvSpPr>
          <p:spPr bwMode="auto">
            <a:xfrm>
              <a:off x="4706108" y="227726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39" name="Text Box 97"/>
            <p:cNvSpPr txBox="1">
              <a:spLocks noChangeArrowheads="1"/>
            </p:cNvSpPr>
            <p:nvPr/>
          </p:nvSpPr>
          <p:spPr bwMode="auto">
            <a:xfrm>
              <a:off x="3285980" y="2265948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40" name="Text Box 98"/>
            <p:cNvSpPr txBox="1">
              <a:spLocks noChangeArrowheads="1"/>
            </p:cNvSpPr>
            <p:nvPr/>
          </p:nvSpPr>
          <p:spPr bwMode="auto">
            <a:xfrm>
              <a:off x="3804408" y="349646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936739" y="3358802"/>
            <a:ext cx="4891099" cy="466726"/>
            <a:chOff x="1936739" y="3263105"/>
            <a:chExt cx="4891099" cy="466726"/>
          </a:xfrm>
        </p:grpSpPr>
        <p:sp>
          <p:nvSpPr>
            <p:cNvPr id="6" name="Text Box 84"/>
            <p:cNvSpPr txBox="1">
              <a:spLocks noChangeArrowheads="1"/>
            </p:cNvSpPr>
            <p:nvPr/>
          </p:nvSpPr>
          <p:spPr bwMode="auto">
            <a:xfrm>
              <a:off x="2636837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 Box 89"/>
            <p:cNvSpPr txBox="1">
              <a:spLocks noChangeArrowheads="1"/>
            </p:cNvSpPr>
            <p:nvPr/>
          </p:nvSpPr>
          <p:spPr bwMode="auto">
            <a:xfrm>
              <a:off x="3335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Text Box 82"/>
            <p:cNvSpPr txBox="1">
              <a:spLocks noChangeArrowheads="1"/>
            </p:cNvSpPr>
            <p:nvPr/>
          </p:nvSpPr>
          <p:spPr bwMode="auto">
            <a:xfrm>
              <a:off x="4732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" name="Text Box 84"/>
            <p:cNvSpPr txBox="1">
              <a:spLocks noChangeArrowheads="1"/>
            </p:cNvSpPr>
            <p:nvPr/>
          </p:nvSpPr>
          <p:spPr bwMode="auto">
            <a:xfrm>
              <a:off x="54308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Text Box 89"/>
            <p:cNvSpPr txBox="1">
              <a:spLocks noChangeArrowheads="1"/>
            </p:cNvSpPr>
            <p:nvPr/>
          </p:nvSpPr>
          <p:spPr bwMode="auto">
            <a:xfrm>
              <a:off x="6129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Text Box 84"/>
            <p:cNvSpPr txBox="1">
              <a:spLocks noChangeArrowheads="1"/>
            </p:cNvSpPr>
            <p:nvPr/>
          </p:nvSpPr>
          <p:spPr bwMode="auto">
            <a:xfrm>
              <a:off x="4033838" y="3263105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3" name="Text Box 84"/>
            <p:cNvSpPr txBox="1">
              <a:spLocks noChangeArrowheads="1"/>
            </p:cNvSpPr>
            <p:nvPr/>
          </p:nvSpPr>
          <p:spPr bwMode="auto">
            <a:xfrm>
              <a:off x="1936739" y="3263105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760396" y="1383099"/>
            <a:ext cx="719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We can see why MA filters are FIR</a:t>
            </a:r>
          </a:p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	by the following graphical construction</a:t>
            </a:r>
          </a:p>
        </p:txBody>
      </p:sp>
    </p:spTree>
    <p:extLst>
      <p:ext uri="{BB962C8B-B14F-4D97-AF65-F5344CB8AC3E}">
        <p14:creationId xmlns:p14="http://schemas.microsoft.com/office/powerpoint/2010/main" val="2276697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2D9B7-4AC9-8C0D-32ED-00E7A78CF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8E69-9625-A5EE-ABAC-40FEC7E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for MA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66112-57E9-D4DE-5C2C-9224A91218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56</a:t>
            </a:fld>
            <a:endParaRPr lang="en-US" alt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1CB8E6B-B034-49BA-4122-7D72C7235305}"/>
              </a:ext>
            </a:extLst>
          </p:cNvPr>
          <p:cNvGrpSpPr/>
          <p:nvPr/>
        </p:nvGrpSpPr>
        <p:grpSpPr>
          <a:xfrm>
            <a:off x="3311578" y="2524625"/>
            <a:ext cx="2110935" cy="2206625"/>
            <a:chOff x="439600" y="4402190"/>
            <a:chExt cx="2110935" cy="2206625"/>
          </a:xfrm>
        </p:grpSpPr>
        <p:sp>
          <p:nvSpPr>
            <p:cNvPr id="47" name="Text Box 82">
              <a:extLst>
                <a:ext uri="{FF2B5EF4-FFF2-40B4-BE49-F238E27FC236}">
                  <a16:creationId xmlns:a16="http://schemas.microsoft.com/office/drawing/2014/main" id="{C24A2A7A-B196-8F1B-FE6D-151E4A14A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600" y="440219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48" name="Text Box 84">
              <a:extLst>
                <a:ext uri="{FF2B5EF4-FFF2-40B4-BE49-F238E27FC236}">
                  <a16:creationId xmlns:a16="http://schemas.microsoft.com/office/drawing/2014/main" id="{F543B993-401D-2123-E801-2376F07E8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100" y="440219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49" name="Text Box 86">
              <a:extLst>
                <a:ext uri="{FF2B5EF4-FFF2-40B4-BE49-F238E27FC236}">
                  <a16:creationId xmlns:a16="http://schemas.microsoft.com/office/drawing/2014/main" id="{415A4C7F-79F6-06BE-852A-971E2F411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300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50" name="Text Box 89">
              <a:extLst>
                <a:ext uri="{FF2B5EF4-FFF2-40B4-BE49-F238E27FC236}">
                  <a16:creationId xmlns:a16="http://schemas.microsoft.com/office/drawing/2014/main" id="{8D627003-9A08-6F2B-8E66-CC22191EB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600" y="440219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51" name="Text Box 90">
              <a:extLst>
                <a:ext uri="{FF2B5EF4-FFF2-40B4-BE49-F238E27FC236}">
                  <a16:creationId xmlns:a16="http://schemas.microsoft.com/office/drawing/2014/main" id="{8596E8BB-F66F-BCEF-6A84-3BFE3206C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300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52" name="Text Box 91">
              <a:extLst>
                <a:ext uri="{FF2B5EF4-FFF2-40B4-BE49-F238E27FC236}">
                  <a16:creationId xmlns:a16="http://schemas.microsoft.com/office/drawing/2014/main" id="{70D4B82C-8397-7CE9-43BF-07205BA60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9800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53" name="Text Box 96">
              <a:extLst>
                <a:ext uri="{FF2B5EF4-FFF2-40B4-BE49-F238E27FC236}">
                  <a16:creationId xmlns:a16="http://schemas.microsoft.com/office/drawing/2014/main" id="{483F3759-A758-7467-4248-CCEFF7A7F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9800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54" name="Text Box 97">
              <a:extLst>
                <a:ext uri="{FF2B5EF4-FFF2-40B4-BE49-F238E27FC236}">
                  <a16:creationId xmlns:a16="http://schemas.microsoft.com/office/drawing/2014/main" id="{3C7FDC4A-F256-9782-3735-3BD5522F4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300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 dirty="0"/>
                <a:t>*</a:t>
              </a:r>
            </a:p>
          </p:txBody>
        </p:sp>
        <p:sp>
          <p:nvSpPr>
            <p:cNvPr id="55" name="Text Box 98">
              <a:extLst>
                <a:ext uri="{FF2B5EF4-FFF2-40B4-BE49-F238E27FC236}">
                  <a16:creationId xmlns:a16="http://schemas.microsoft.com/office/drawing/2014/main" id="{717B5455-D609-6B57-DA83-6E45309DE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035" y="614209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56" name="Line 99">
              <a:extLst>
                <a:ext uri="{FF2B5EF4-FFF2-40B4-BE49-F238E27FC236}">
                  <a16:creationId xmlns:a16="http://schemas.microsoft.com/office/drawing/2014/main" id="{E4C5184E-1CAA-C319-8F27-9926DE01C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7635" y="5799190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102">
              <a:extLst>
                <a:ext uri="{FF2B5EF4-FFF2-40B4-BE49-F238E27FC236}">
                  <a16:creationId xmlns:a16="http://schemas.microsoft.com/office/drawing/2014/main" id="{0380F8FA-6E17-86A9-F8E0-6A3AAAAE5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9800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58" name="Text Box 97">
              <a:extLst>
                <a:ext uri="{FF2B5EF4-FFF2-40B4-BE49-F238E27FC236}">
                  <a16:creationId xmlns:a16="http://schemas.microsoft.com/office/drawing/2014/main" id="{01876824-5CE8-2BB1-2DEF-A75E26E4E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858" y="492289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59" name="Text Box 98">
              <a:extLst>
                <a:ext uri="{FF2B5EF4-FFF2-40B4-BE49-F238E27FC236}">
                  <a16:creationId xmlns:a16="http://schemas.microsoft.com/office/drawing/2014/main" id="{FCA6DCEC-0D17-E046-6AB2-3EE20D4EA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535" y="6142089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97" name="Text Box 98">
              <a:extLst>
                <a:ext uri="{FF2B5EF4-FFF2-40B4-BE49-F238E27FC236}">
                  <a16:creationId xmlns:a16="http://schemas.microsoft.com/office/drawing/2014/main" id="{80B3872A-C693-3C04-A3B1-04C5EEBE9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42" y="614208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1CEDD57-C6FF-41C1-D6C8-9AE12DAF9C39}"/>
              </a:ext>
            </a:extLst>
          </p:cNvPr>
          <p:cNvGrpSpPr/>
          <p:nvPr/>
        </p:nvGrpSpPr>
        <p:grpSpPr>
          <a:xfrm>
            <a:off x="1936739" y="3358802"/>
            <a:ext cx="4891099" cy="466726"/>
            <a:chOff x="1936739" y="3263105"/>
            <a:chExt cx="4891099" cy="466726"/>
          </a:xfrm>
        </p:grpSpPr>
        <p:sp>
          <p:nvSpPr>
            <p:cNvPr id="6" name="Text Box 84">
              <a:extLst>
                <a:ext uri="{FF2B5EF4-FFF2-40B4-BE49-F238E27FC236}">
                  <a16:creationId xmlns:a16="http://schemas.microsoft.com/office/drawing/2014/main" id="{379BE8DE-68D5-4F03-8A1F-6A255E143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6837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 Box 89">
              <a:extLst>
                <a:ext uri="{FF2B5EF4-FFF2-40B4-BE49-F238E27FC236}">
                  <a16:creationId xmlns:a16="http://schemas.microsoft.com/office/drawing/2014/main" id="{B2DD71FA-96A3-E1C1-F53A-ECD6FE604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Text Box 82">
              <a:extLst>
                <a:ext uri="{FF2B5EF4-FFF2-40B4-BE49-F238E27FC236}">
                  <a16:creationId xmlns:a16="http://schemas.microsoft.com/office/drawing/2014/main" id="{E3D28454-72B6-C09F-D04B-C5E5ECC69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" name="Text Box 84">
              <a:extLst>
                <a:ext uri="{FF2B5EF4-FFF2-40B4-BE49-F238E27FC236}">
                  <a16:creationId xmlns:a16="http://schemas.microsoft.com/office/drawing/2014/main" id="{1DBE5161-58C4-58B3-B14B-46F2B3121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8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Text Box 89">
              <a:extLst>
                <a:ext uri="{FF2B5EF4-FFF2-40B4-BE49-F238E27FC236}">
                  <a16:creationId xmlns:a16="http://schemas.microsoft.com/office/drawing/2014/main" id="{563A8B0F-FBF7-1E9D-8200-E97E34750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9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Text Box 84">
              <a:extLst>
                <a:ext uri="{FF2B5EF4-FFF2-40B4-BE49-F238E27FC236}">
                  <a16:creationId xmlns:a16="http://schemas.microsoft.com/office/drawing/2014/main" id="{B0F26D99-CE0F-A38A-7AA2-914D6A34B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3838" y="3263105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3" name="Text Box 84">
              <a:extLst>
                <a:ext uri="{FF2B5EF4-FFF2-40B4-BE49-F238E27FC236}">
                  <a16:creationId xmlns:a16="http://schemas.microsoft.com/office/drawing/2014/main" id="{854D4F9E-44D3-5D20-7E9A-8DC209DDE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6739" y="3263105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7649985D-6C50-1EEB-E436-38E15FAD5F82}"/>
              </a:ext>
            </a:extLst>
          </p:cNvPr>
          <p:cNvSpPr/>
          <p:nvPr/>
        </p:nvSpPr>
        <p:spPr>
          <a:xfrm>
            <a:off x="760396" y="1383099"/>
            <a:ext cx="719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We can see why MA filters are FIR</a:t>
            </a:r>
          </a:p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	by the following graphical construction</a:t>
            </a:r>
          </a:p>
        </p:txBody>
      </p:sp>
    </p:spTree>
    <p:extLst>
      <p:ext uri="{BB962C8B-B14F-4D97-AF65-F5344CB8AC3E}">
        <p14:creationId xmlns:p14="http://schemas.microsoft.com/office/powerpoint/2010/main" val="3295300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E7317-6009-981C-5C6F-593FDB28A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5182-8648-D3CF-1270-EEEE8FB7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for MA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77BA3-EF40-1735-06F3-2DAF68A7E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57</a:t>
            </a:fld>
            <a:endParaRPr lang="en-US" alt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D701B6B-6D87-654C-8054-5ADD8D6D9E68}"/>
              </a:ext>
            </a:extLst>
          </p:cNvPr>
          <p:cNvGrpSpPr/>
          <p:nvPr/>
        </p:nvGrpSpPr>
        <p:grpSpPr>
          <a:xfrm>
            <a:off x="3321480" y="2524622"/>
            <a:ext cx="2795678" cy="2206626"/>
            <a:chOff x="4572220" y="4581520"/>
            <a:chExt cx="2795678" cy="2206626"/>
          </a:xfrm>
        </p:grpSpPr>
        <p:sp>
          <p:nvSpPr>
            <p:cNvPr id="61" name="Text Box 82">
              <a:extLst>
                <a:ext uri="{FF2B5EF4-FFF2-40B4-BE49-F238E27FC236}">
                  <a16:creationId xmlns:a16="http://schemas.microsoft.com/office/drawing/2014/main" id="{4B4FC6AA-1861-F384-6C9B-9137DF7FC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8812" y="458152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62" name="Text Box 84">
              <a:extLst>
                <a:ext uri="{FF2B5EF4-FFF2-40B4-BE49-F238E27FC236}">
                  <a16:creationId xmlns:a16="http://schemas.microsoft.com/office/drawing/2014/main" id="{ECD039E9-4C71-8054-7BD7-5D3AB7117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7312" y="458152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64" name="Text Box 89">
              <a:extLst>
                <a:ext uri="{FF2B5EF4-FFF2-40B4-BE49-F238E27FC236}">
                  <a16:creationId xmlns:a16="http://schemas.microsoft.com/office/drawing/2014/main" id="{660B1C46-4882-8F7B-FC8A-FD3FD7803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812" y="458152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68" name="Text Box 97">
              <a:extLst>
                <a:ext uri="{FF2B5EF4-FFF2-40B4-BE49-F238E27FC236}">
                  <a16:creationId xmlns:a16="http://schemas.microsoft.com/office/drawing/2014/main" id="{C570577A-28C2-F9F2-B535-91FAB4665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0512" y="510222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69" name="Text Box 98">
              <a:extLst>
                <a:ext uri="{FF2B5EF4-FFF2-40B4-BE49-F238E27FC236}">
                  <a16:creationId xmlns:a16="http://schemas.microsoft.com/office/drawing/2014/main" id="{CDFD0A75-4B50-5BF4-ADF4-E7E152A7B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9398" y="632142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70" name="Line 99">
              <a:extLst>
                <a:ext uri="{FF2B5EF4-FFF2-40B4-BE49-F238E27FC236}">
                  <a16:creationId xmlns:a16="http://schemas.microsoft.com/office/drawing/2014/main" id="{388550D8-0E8D-788A-7861-C35FAD07C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4998" y="5978520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102">
              <a:extLst>
                <a:ext uri="{FF2B5EF4-FFF2-40B4-BE49-F238E27FC236}">
                  <a16:creationId xmlns:a16="http://schemas.microsoft.com/office/drawing/2014/main" id="{1AD663F3-5CA7-8179-569F-FB0895DC5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9012" y="510222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72" name="Text Box 97">
              <a:extLst>
                <a:ext uri="{FF2B5EF4-FFF2-40B4-BE49-F238E27FC236}">
                  <a16:creationId xmlns:a16="http://schemas.microsoft.com/office/drawing/2014/main" id="{1E50DE9A-79C7-F353-6E66-86D502B66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1917" y="5099083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 dirty="0"/>
                <a:t>*</a:t>
              </a:r>
            </a:p>
          </p:txBody>
        </p:sp>
        <p:sp>
          <p:nvSpPr>
            <p:cNvPr id="73" name="Text Box 98">
              <a:extLst>
                <a:ext uri="{FF2B5EF4-FFF2-40B4-BE49-F238E27FC236}">
                  <a16:creationId xmlns:a16="http://schemas.microsoft.com/office/drawing/2014/main" id="{C2C0F7DF-16AB-4A2E-9C71-93A403E84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0059" y="6321421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74" name="Text Box 98">
              <a:extLst>
                <a:ext uri="{FF2B5EF4-FFF2-40B4-BE49-F238E27FC236}">
                  <a16:creationId xmlns:a16="http://schemas.microsoft.com/office/drawing/2014/main" id="{8881B41C-151B-FDF2-265E-FD63EE85E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559" y="632142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99" name="Text Box 98">
              <a:extLst>
                <a:ext uri="{FF2B5EF4-FFF2-40B4-BE49-F238E27FC236}">
                  <a16:creationId xmlns:a16="http://schemas.microsoft.com/office/drawing/2014/main" id="{71CD9CCC-1A18-4441-5368-21491C684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220" y="6321420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F3C4639-6A8C-74D9-2996-25EF66FFD044}"/>
              </a:ext>
            </a:extLst>
          </p:cNvPr>
          <p:cNvGrpSpPr/>
          <p:nvPr/>
        </p:nvGrpSpPr>
        <p:grpSpPr>
          <a:xfrm>
            <a:off x="1936739" y="3358802"/>
            <a:ext cx="4891099" cy="466726"/>
            <a:chOff x="1936739" y="3263105"/>
            <a:chExt cx="4891099" cy="466726"/>
          </a:xfrm>
        </p:grpSpPr>
        <p:sp>
          <p:nvSpPr>
            <p:cNvPr id="6" name="Text Box 84">
              <a:extLst>
                <a:ext uri="{FF2B5EF4-FFF2-40B4-BE49-F238E27FC236}">
                  <a16:creationId xmlns:a16="http://schemas.microsoft.com/office/drawing/2014/main" id="{8587FDB4-3420-02AF-2847-C52C97F4B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6837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 Box 89">
              <a:extLst>
                <a:ext uri="{FF2B5EF4-FFF2-40B4-BE49-F238E27FC236}">
                  <a16:creationId xmlns:a16="http://schemas.microsoft.com/office/drawing/2014/main" id="{61CF89E0-B18B-7D34-5AA8-5AD3B4978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Text Box 82">
              <a:extLst>
                <a:ext uri="{FF2B5EF4-FFF2-40B4-BE49-F238E27FC236}">
                  <a16:creationId xmlns:a16="http://schemas.microsoft.com/office/drawing/2014/main" id="{9B60E484-8BB4-1AD0-BA19-EF84F7576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" name="Text Box 84">
              <a:extLst>
                <a:ext uri="{FF2B5EF4-FFF2-40B4-BE49-F238E27FC236}">
                  <a16:creationId xmlns:a16="http://schemas.microsoft.com/office/drawing/2014/main" id="{9EE200FE-5763-1499-6DAF-E6CE58C8A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8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Text Box 89">
              <a:extLst>
                <a:ext uri="{FF2B5EF4-FFF2-40B4-BE49-F238E27FC236}">
                  <a16:creationId xmlns:a16="http://schemas.microsoft.com/office/drawing/2014/main" id="{4066483A-5296-22BF-A37C-2F7B6B4FF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9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Text Box 84">
              <a:extLst>
                <a:ext uri="{FF2B5EF4-FFF2-40B4-BE49-F238E27FC236}">
                  <a16:creationId xmlns:a16="http://schemas.microsoft.com/office/drawing/2014/main" id="{4C1D6F23-C426-C5B5-3E31-B2AACEE12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3838" y="3263105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3" name="Text Box 84">
              <a:extLst>
                <a:ext uri="{FF2B5EF4-FFF2-40B4-BE49-F238E27FC236}">
                  <a16:creationId xmlns:a16="http://schemas.microsoft.com/office/drawing/2014/main" id="{039A4EFC-825D-B4FD-07AE-471C7CAA4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6739" y="3263105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7B4AB155-0D95-6912-4823-09061DC12851}"/>
              </a:ext>
            </a:extLst>
          </p:cNvPr>
          <p:cNvSpPr/>
          <p:nvPr/>
        </p:nvSpPr>
        <p:spPr>
          <a:xfrm>
            <a:off x="760396" y="1383099"/>
            <a:ext cx="719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We can see why MA filters are FIR</a:t>
            </a:r>
          </a:p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	by the following graphical construction</a:t>
            </a:r>
          </a:p>
        </p:txBody>
      </p:sp>
    </p:spTree>
    <p:extLst>
      <p:ext uri="{BB962C8B-B14F-4D97-AF65-F5344CB8AC3E}">
        <p14:creationId xmlns:p14="http://schemas.microsoft.com/office/powerpoint/2010/main" val="3943031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2FEB6-EB4A-F511-7C83-0EF153BCF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29CF9-E238-F942-C2CB-869B9FEF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for MA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62DAF-C144-F737-E57E-9EA29B1C1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58</a:t>
            </a:fld>
            <a:endParaRPr lang="en-US" alt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8C977C2-951F-A8C1-318D-F7C662F75E49}"/>
              </a:ext>
            </a:extLst>
          </p:cNvPr>
          <p:cNvGrpSpPr/>
          <p:nvPr/>
        </p:nvGrpSpPr>
        <p:grpSpPr>
          <a:xfrm>
            <a:off x="1936739" y="3358802"/>
            <a:ext cx="4891099" cy="466726"/>
            <a:chOff x="1936739" y="3263105"/>
            <a:chExt cx="4891099" cy="466726"/>
          </a:xfrm>
        </p:grpSpPr>
        <p:sp>
          <p:nvSpPr>
            <p:cNvPr id="6" name="Text Box 84">
              <a:extLst>
                <a:ext uri="{FF2B5EF4-FFF2-40B4-BE49-F238E27FC236}">
                  <a16:creationId xmlns:a16="http://schemas.microsoft.com/office/drawing/2014/main" id="{0EDF5668-C4BF-FB99-54CD-0E1120C51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6837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 Box 89">
              <a:extLst>
                <a:ext uri="{FF2B5EF4-FFF2-40B4-BE49-F238E27FC236}">
                  <a16:creationId xmlns:a16="http://schemas.microsoft.com/office/drawing/2014/main" id="{D6B92BF0-C746-4670-3750-2EAC74F61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Text Box 82">
              <a:extLst>
                <a:ext uri="{FF2B5EF4-FFF2-40B4-BE49-F238E27FC236}">
                  <a16:creationId xmlns:a16="http://schemas.microsoft.com/office/drawing/2014/main" id="{88457969-BA1C-01D8-6393-6C5217A4E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" name="Text Box 84">
              <a:extLst>
                <a:ext uri="{FF2B5EF4-FFF2-40B4-BE49-F238E27FC236}">
                  <a16:creationId xmlns:a16="http://schemas.microsoft.com/office/drawing/2014/main" id="{4A37CB63-81AE-A555-544B-551714F0E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8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Text Box 89">
              <a:extLst>
                <a:ext uri="{FF2B5EF4-FFF2-40B4-BE49-F238E27FC236}">
                  <a16:creationId xmlns:a16="http://schemas.microsoft.com/office/drawing/2014/main" id="{D553CE6B-7C9D-B606-A977-33D2D1FA9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9338" y="326310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Text Box 84">
              <a:extLst>
                <a:ext uri="{FF2B5EF4-FFF2-40B4-BE49-F238E27FC236}">
                  <a16:creationId xmlns:a16="http://schemas.microsoft.com/office/drawing/2014/main" id="{8F3B7951-CE1E-13D5-70C0-6998C4B44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3838" y="3263105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3" name="Text Box 84">
              <a:extLst>
                <a:ext uri="{FF2B5EF4-FFF2-40B4-BE49-F238E27FC236}">
                  <a16:creationId xmlns:a16="http://schemas.microsoft.com/office/drawing/2014/main" id="{3BA19F92-70ED-D06F-DE11-49AAD16F8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6739" y="3263105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3F4ED32-6F63-94AC-8928-32E00D828F1E}"/>
              </a:ext>
            </a:extLst>
          </p:cNvPr>
          <p:cNvGrpSpPr/>
          <p:nvPr/>
        </p:nvGrpSpPr>
        <p:grpSpPr>
          <a:xfrm>
            <a:off x="3327620" y="2524623"/>
            <a:ext cx="3491122" cy="2206626"/>
            <a:chOff x="7360063" y="3532237"/>
            <a:chExt cx="3491122" cy="2206626"/>
          </a:xfrm>
        </p:grpSpPr>
        <p:sp>
          <p:nvSpPr>
            <p:cNvPr id="76" name="Text Box 82">
              <a:extLst>
                <a:ext uri="{FF2B5EF4-FFF2-40B4-BE49-F238E27FC236}">
                  <a16:creationId xmlns:a16="http://schemas.microsoft.com/office/drawing/2014/main" id="{84719AE4-9E70-DFFF-6B8A-AE53C134C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2099" y="3532237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77" name="Text Box 84">
              <a:extLst>
                <a:ext uri="{FF2B5EF4-FFF2-40B4-BE49-F238E27FC236}">
                  <a16:creationId xmlns:a16="http://schemas.microsoft.com/office/drawing/2014/main" id="{8A05B65E-5047-DEFF-30A9-DE4DA8974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0599" y="3532237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78" name="Text Box 86">
              <a:extLst>
                <a:ext uri="{FF2B5EF4-FFF2-40B4-BE49-F238E27FC236}">
                  <a16:creationId xmlns:a16="http://schemas.microsoft.com/office/drawing/2014/main" id="{67EB5AAF-230A-23C5-0784-DD866547C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3799" y="4052937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79" name="Text Box 89">
              <a:extLst>
                <a:ext uri="{FF2B5EF4-FFF2-40B4-BE49-F238E27FC236}">
                  <a16:creationId xmlns:a16="http://schemas.microsoft.com/office/drawing/2014/main" id="{08D16FBD-0FE7-C6A9-EFC2-218E13727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9099" y="3532237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80" name="Text Box 90">
              <a:extLst>
                <a:ext uri="{FF2B5EF4-FFF2-40B4-BE49-F238E27FC236}">
                  <a16:creationId xmlns:a16="http://schemas.microsoft.com/office/drawing/2014/main" id="{EC09D65C-D1EA-79A5-CC3E-017E1EA0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3799" y="4052937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81" name="Text Box 91">
              <a:extLst>
                <a:ext uri="{FF2B5EF4-FFF2-40B4-BE49-F238E27FC236}">
                  <a16:creationId xmlns:a16="http://schemas.microsoft.com/office/drawing/2014/main" id="{E2C2063E-C1AB-AEE4-6ABE-83176E5C7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2299" y="4052937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82" name="Text Box 96">
              <a:extLst>
                <a:ext uri="{FF2B5EF4-FFF2-40B4-BE49-F238E27FC236}">
                  <a16:creationId xmlns:a16="http://schemas.microsoft.com/office/drawing/2014/main" id="{11745306-50F5-F640-E56A-18C9715FA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2299" y="4052937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83" name="Text Box 97">
              <a:extLst>
                <a:ext uri="{FF2B5EF4-FFF2-40B4-BE49-F238E27FC236}">
                  <a16:creationId xmlns:a16="http://schemas.microsoft.com/office/drawing/2014/main" id="{AA8BE63C-2A36-A497-16B4-CC9C3B376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3799" y="4052937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84" name="Text Box 98">
              <a:extLst>
                <a:ext uri="{FF2B5EF4-FFF2-40B4-BE49-F238E27FC236}">
                  <a16:creationId xmlns:a16="http://schemas.microsoft.com/office/drawing/2014/main" id="{6F363C3E-A51C-6B3B-D9D8-D0C322FB2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2685" y="5272137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5" name="Line 99">
              <a:extLst>
                <a:ext uri="{FF2B5EF4-FFF2-40B4-BE49-F238E27FC236}">
                  <a16:creationId xmlns:a16="http://schemas.microsoft.com/office/drawing/2014/main" id="{8A1152FF-7D1A-77BE-7E38-667FB187A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8285" y="4929237"/>
              <a:ext cx="0" cy="266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 Box 102">
              <a:extLst>
                <a:ext uri="{FF2B5EF4-FFF2-40B4-BE49-F238E27FC236}">
                  <a16:creationId xmlns:a16="http://schemas.microsoft.com/office/drawing/2014/main" id="{32AB7979-E46A-E1C6-908E-BD90F4DDE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2299" y="4052937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87" name="Text Box 97">
              <a:extLst>
                <a:ext uri="{FF2B5EF4-FFF2-40B4-BE49-F238E27FC236}">
                  <a16:creationId xmlns:a16="http://schemas.microsoft.com/office/drawing/2014/main" id="{C289814F-C149-8F1E-9F12-C5F1052D8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4933" y="4049800"/>
              <a:ext cx="3429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en-US" b="0" baseline="-10000"/>
                <a:t>*</a:t>
              </a:r>
            </a:p>
          </p:txBody>
        </p:sp>
        <p:sp>
          <p:nvSpPr>
            <p:cNvPr id="88" name="Text Box 98">
              <a:extLst>
                <a:ext uri="{FF2B5EF4-FFF2-40B4-BE49-F238E27FC236}">
                  <a16:creationId xmlns:a16="http://schemas.microsoft.com/office/drawing/2014/main" id="{C8FB389A-E99E-6F2C-E1BB-FFC535E63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6821" y="5272137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89" name="Text Box 98">
              <a:extLst>
                <a:ext uri="{FF2B5EF4-FFF2-40B4-BE49-F238E27FC236}">
                  <a16:creationId xmlns:a16="http://schemas.microsoft.com/office/drawing/2014/main" id="{3E464EBF-BB8D-6895-27DE-6E20019B3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7482" y="5272138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90" name="Text Box 98">
              <a:extLst>
                <a:ext uri="{FF2B5EF4-FFF2-40B4-BE49-F238E27FC236}">
                  <a16:creationId xmlns:a16="http://schemas.microsoft.com/office/drawing/2014/main" id="{87D14298-9E7C-FFB0-0307-9B4C1AECF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8982" y="5272137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b="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</a:t>
              </a:r>
            </a:p>
          </p:txBody>
        </p:sp>
        <p:sp>
          <p:nvSpPr>
            <p:cNvPr id="107" name="Text Box 98">
              <a:extLst>
                <a:ext uri="{FF2B5EF4-FFF2-40B4-BE49-F238E27FC236}">
                  <a16:creationId xmlns:a16="http://schemas.microsoft.com/office/drawing/2014/main" id="{14849692-F28B-5FB5-6485-B6B61FC53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0063" y="5272136"/>
              <a:ext cx="6985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6B083F9-9765-83FD-6C6E-5EA09D5D1AFA}"/>
              </a:ext>
            </a:extLst>
          </p:cNvPr>
          <p:cNvSpPr/>
          <p:nvPr/>
        </p:nvSpPr>
        <p:spPr>
          <a:xfrm>
            <a:off x="777487" y="5269337"/>
            <a:ext cx="719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You see why we chose this direction?</a:t>
            </a:r>
          </a:p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convolution</a:t>
            </a:r>
            <a:r>
              <a:rPr lang="en-US" sz="2400" b="0" dirty="0">
                <a:latin typeface="+mn-lt"/>
              </a:rPr>
              <a:t>, not </a:t>
            </a:r>
            <a:r>
              <a:rPr lang="en-US" sz="2400" dirty="0">
                <a:latin typeface="+mn-lt"/>
              </a:rPr>
              <a:t>correlation</a:t>
            </a:r>
            <a:r>
              <a:rPr lang="en-US" sz="2400" b="0" dirty="0">
                <a:latin typeface="+mn-lt"/>
              </a:rPr>
              <a:t>!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D7DF4D8-0028-0F9B-39AF-64ADBE072DAE}"/>
              </a:ext>
            </a:extLst>
          </p:cNvPr>
          <p:cNvSpPr/>
          <p:nvPr/>
        </p:nvSpPr>
        <p:spPr>
          <a:xfrm>
            <a:off x="760396" y="1383099"/>
            <a:ext cx="719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We can see why MA filters are FIR</a:t>
            </a:r>
          </a:p>
          <a:p>
            <a:pPr marL="0" indent="0" defTabSz="463550">
              <a:buNone/>
            </a:pPr>
            <a:r>
              <a:rPr lang="en-US" sz="2400" b="0" dirty="0">
                <a:latin typeface="+mn-lt"/>
              </a:rPr>
              <a:t>	by the following graphical construction</a:t>
            </a:r>
          </a:p>
        </p:txBody>
      </p:sp>
    </p:spTree>
    <p:extLst>
      <p:ext uri="{BB962C8B-B14F-4D97-AF65-F5344CB8AC3E}">
        <p14:creationId xmlns:p14="http://schemas.microsoft.com/office/powerpoint/2010/main" val="3665529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F419FA5-A0D8-4C33-A6C4-003F5B93BB5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8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96348" y="88900"/>
            <a:ext cx="712854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IR solves the easy SI problem!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900" y="1306513"/>
            <a:ext cx="9055100" cy="52959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/>
              <a:t>It is enough to input one simple signal to know the system !</a:t>
            </a:r>
          </a:p>
          <a:p>
            <a:pPr defTabSz="465138" eaLnBrk="1" hangingPunct="1">
              <a:spcBef>
                <a:spcPts val="1200"/>
              </a:spcBef>
            </a:pPr>
            <a:r>
              <a:rPr lang="en-US" altLang="en-US" sz="2400" dirty="0"/>
              <a:t>if we know the response of a filter to the UI </a:t>
            </a:r>
          </a:p>
          <a:p>
            <a:pPr marL="0" indent="0"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we know its response to any SUI</a:t>
            </a:r>
          </a:p>
          <a:p>
            <a:pPr defTabSz="465138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			because of time invariance (just shift the impulse!)</a:t>
            </a:r>
          </a:p>
          <a:p>
            <a:pPr defTabSz="465138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</a:pPr>
            <a:r>
              <a:rPr lang="en-US" altLang="en-US" sz="2400" dirty="0"/>
              <a:t>if we know the response of a filter to all SUIs </a:t>
            </a:r>
          </a:p>
          <a:p>
            <a:pPr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we know its response to any weighted combination of SUIs</a:t>
            </a:r>
          </a:p>
          <a:p>
            <a:pPr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	because of linearity (add the weighted outputs!)</a:t>
            </a:r>
          </a:p>
          <a:p>
            <a:pPr defTabSz="465138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</a:pPr>
            <a:r>
              <a:rPr lang="en-US" altLang="en-US" sz="2400" dirty="0"/>
              <a:t>any input signal </a:t>
            </a:r>
            <a:r>
              <a:rPr lang="en-US" altLang="en-US" sz="2400" b="1" dirty="0"/>
              <a:t>x</a:t>
            </a:r>
          </a:p>
          <a:p>
            <a:pPr marL="457200" lvl="1" indent="0"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can be written as the weighted combination of SUIs</a:t>
            </a:r>
          </a:p>
          <a:p>
            <a:pPr marL="0" indent="0"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since SUIs are a basis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1800" dirty="0"/>
          </a:p>
        </p:txBody>
      </p:sp>
      <p:sp>
        <p:nvSpPr>
          <p:cNvPr id="22" name="Line 1039"/>
          <p:cNvSpPr>
            <a:spLocks noChangeShapeType="1"/>
          </p:cNvSpPr>
          <p:nvPr/>
        </p:nvSpPr>
        <p:spPr bwMode="auto">
          <a:xfrm>
            <a:off x="2066674" y="3845425"/>
            <a:ext cx="1879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040"/>
          <p:cNvSpPr>
            <a:spLocks noChangeShapeType="1"/>
          </p:cNvSpPr>
          <p:nvPr/>
        </p:nvSpPr>
        <p:spPr bwMode="auto">
          <a:xfrm flipV="1">
            <a:off x="2904874" y="3337425"/>
            <a:ext cx="0" cy="495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041"/>
          <p:cNvSpPr txBox="1">
            <a:spLocks noChangeArrowheads="1"/>
          </p:cNvSpPr>
          <p:nvPr/>
        </p:nvSpPr>
        <p:spPr bwMode="auto">
          <a:xfrm>
            <a:off x="2777874" y="38200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25" name="Freeform 1042"/>
          <p:cNvSpPr>
            <a:spLocks/>
          </p:cNvSpPr>
          <p:nvPr/>
        </p:nvSpPr>
        <p:spPr bwMode="auto">
          <a:xfrm>
            <a:off x="2892174" y="3304088"/>
            <a:ext cx="723900" cy="547687"/>
          </a:xfrm>
          <a:custGeom>
            <a:avLst/>
            <a:gdLst>
              <a:gd name="T0" fmla="*/ 0 w 456"/>
              <a:gd name="T1" fmla="*/ 2147483647 h 345"/>
              <a:gd name="T2" fmla="*/ 2147483647 w 456"/>
              <a:gd name="T3" fmla="*/ 2147483647 h 345"/>
              <a:gd name="T4" fmla="*/ 2147483647 w 456"/>
              <a:gd name="T5" fmla="*/ 2147483647 h 345"/>
              <a:gd name="T6" fmla="*/ 2147483647 w 456"/>
              <a:gd name="T7" fmla="*/ 2147483647 h 345"/>
              <a:gd name="T8" fmla="*/ 2147483647 w 456"/>
              <a:gd name="T9" fmla="*/ 2147483647 h 345"/>
              <a:gd name="T10" fmla="*/ 2147483647 w 456"/>
              <a:gd name="T11" fmla="*/ 2147483647 h 345"/>
              <a:gd name="T12" fmla="*/ 2147483647 w 456"/>
              <a:gd name="T13" fmla="*/ 2147483647 h 345"/>
              <a:gd name="T14" fmla="*/ 2147483647 w 456"/>
              <a:gd name="T15" fmla="*/ 2147483647 h 345"/>
              <a:gd name="T16" fmla="*/ 2147483647 w 456"/>
              <a:gd name="T17" fmla="*/ 2147483647 h 345"/>
              <a:gd name="T18" fmla="*/ 2147483647 w 456"/>
              <a:gd name="T19" fmla="*/ 2147483647 h 345"/>
              <a:gd name="T20" fmla="*/ 2147483647 w 456"/>
              <a:gd name="T21" fmla="*/ 2147483647 h 345"/>
              <a:gd name="T22" fmla="*/ 2147483647 w 456"/>
              <a:gd name="T23" fmla="*/ 2147483647 h 345"/>
              <a:gd name="T24" fmla="*/ 2147483647 w 456"/>
              <a:gd name="T25" fmla="*/ 2147483647 h 345"/>
              <a:gd name="T26" fmla="*/ 2147483647 w 456"/>
              <a:gd name="T27" fmla="*/ 2147483647 h 345"/>
              <a:gd name="T28" fmla="*/ 2147483647 w 456"/>
              <a:gd name="T29" fmla="*/ 2147483647 h 345"/>
              <a:gd name="T30" fmla="*/ 2147483647 w 456"/>
              <a:gd name="T31" fmla="*/ 2147483647 h 345"/>
              <a:gd name="T32" fmla="*/ 2147483647 w 456"/>
              <a:gd name="T33" fmla="*/ 2147483647 h 345"/>
              <a:gd name="T34" fmla="*/ 2147483647 w 456"/>
              <a:gd name="T35" fmla="*/ 2147483647 h 345"/>
              <a:gd name="T36" fmla="*/ 2147483647 w 456"/>
              <a:gd name="T37" fmla="*/ 2147483647 h 345"/>
              <a:gd name="T38" fmla="*/ 2147483647 w 456"/>
              <a:gd name="T39" fmla="*/ 2147483647 h 345"/>
              <a:gd name="T40" fmla="*/ 2147483647 w 456"/>
              <a:gd name="T41" fmla="*/ 2147483647 h 3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56"/>
              <a:gd name="T64" fmla="*/ 0 h 345"/>
              <a:gd name="T65" fmla="*/ 456 w 456"/>
              <a:gd name="T66" fmla="*/ 345 h 3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56" h="345">
                <a:moveTo>
                  <a:pt x="0" y="21"/>
                </a:moveTo>
                <a:cubicBezTo>
                  <a:pt x="32" y="0"/>
                  <a:pt x="76" y="16"/>
                  <a:pt x="112" y="21"/>
                </a:cubicBezTo>
                <a:cubicBezTo>
                  <a:pt x="115" y="26"/>
                  <a:pt x="119" y="31"/>
                  <a:pt x="120" y="37"/>
                </a:cubicBezTo>
                <a:cubicBezTo>
                  <a:pt x="123" y="50"/>
                  <a:pt x="120" y="64"/>
                  <a:pt x="124" y="77"/>
                </a:cubicBezTo>
                <a:cubicBezTo>
                  <a:pt x="129" y="93"/>
                  <a:pt x="156" y="104"/>
                  <a:pt x="172" y="109"/>
                </a:cubicBezTo>
                <a:cubicBezTo>
                  <a:pt x="175" y="117"/>
                  <a:pt x="179" y="125"/>
                  <a:pt x="180" y="133"/>
                </a:cubicBezTo>
                <a:cubicBezTo>
                  <a:pt x="181" y="141"/>
                  <a:pt x="178" y="151"/>
                  <a:pt x="184" y="157"/>
                </a:cubicBezTo>
                <a:cubicBezTo>
                  <a:pt x="190" y="163"/>
                  <a:pt x="200" y="160"/>
                  <a:pt x="208" y="161"/>
                </a:cubicBezTo>
                <a:cubicBezTo>
                  <a:pt x="223" y="184"/>
                  <a:pt x="248" y="173"/>
                  <a:pt x="268" y="193"/>
                </a:cubicBezTo>
                <a:cubicBezTo>
                  <a:pt x="278" y="223"/>
                  <a:pt x="274" y="209"/>
                  <a:pt x="280" y="237"/>
                </a:cubicBezTo>
                <a:cubicBezTo>
                  <a:pt x="300" y="230"/>
                  <a:pt x="303" y="236"/>
                  <a:pt x="316" y="253"/>
                </a:cubicBezTo>
                <a:cubicBezTo>
                  <a:pt x="317" y="257"/>
                  <a:pt x="316" y="266"/>
                  <a:pt x="320" y="265"/>
                </a:cubicBezTo>
                <a:cubicBezTo>
                  <a:pt x="326" y="263"/>
                  <a:pt x="324" y="254"/>
                  <a:pt x="328" y="249"/>
                </a:cubicBezTo>
                <a:cubicBezTo>
                  <a:pt x="348" y="224"/>
                  <a:pt x="344" y="228"/>
                  <a:pt x="364" y="221"/>
                </a:cubicBezTo>
                <a:cubicBezTo>
                  <a:pt x="371" y="232"/>
                  <a:pt x="380" y="257"/>
                  <a:pt x="380" y="257"/>
                </a:cubicBezTo>
                <a:cubicBezTo>
                  <a:pt x="381" y="253"/>
                  <a:pt x="381" y="242"/>
                  <a:pt x="384" y="245"/>
                </a:cubicBezTo>
                <a:cubicBezTo>
                  <a:pt x="390" y="251"/>
                  <a:pt x="389" y="261"/>
                  <a:pt x="392" y="269"/>
                </a:cubicBezTo>
                <a:cubicBezTo>
                  <a:pt x="393" y="273"/>
                  <a:pt x="396" y="281"/>
                  <a:pt x="396" y="281"/>
                </a:cubicBezTo>
                <a:cubicBezTo>
                  <a:pt x="400" y="278"/>
                  <a:pt x="404" y="271"/>
                  <a:pt x="408" y="273"/>
                </a:cubicBezTo>
                <a:cubicBezTo>
                  <a:pt x="414" y="275"/>
                  <a:pt x="417" y="296"/>
                  <a:pt x="420" y="301"/>
                </a:cubicBezTo>
                <a:cubicBezTo>
                  <a:pt x="432" y="322"/>
                  <a:pt x="456" y="327"/>
                  <a:pt x="456" y="3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54124" y="3081192"/>
            <a:ext cx="53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latin typeface="+mn-lt"/>
              </a:rPr>
              <a:t>h</a:t>
            </a:r>
            <a:r>
              <a:rPr lang="en-US" sz="2400" baseline="-25000" dirty="0" err="1">
                <a:latin typeface="+mn-lt"/>
              </a:rPr>
              <a:t>n</a:t>
            </a:r>
            <a:endParaRPr lang="en-US" sz="2400" baseline="-25000" dirty="0">
              <a:latin typeface="+mn-lt"/>
            </a:endParaRPr>
          </a:p>
        </p:txBody>
      </p:sp>
      <p:grpSp>
        <p:nvGrpSpPr>
          <p:cNvPr id="28" name="Group 1035"/>
          <p:cNvGrpSpPr>
            <a:grpSpLocks/>
          </p:cNvGrpSpPr>
          <p:nvPr/>
        </p:nvGrpSpPr>
        <p:grpSpPr bwMode="auto">
          <a:xfrm>
            <a:off x="658148" y="3164238"/>
            <a:ext cx="1879600" cy="757238"/>
            <a:chOff x="928" y="3096"/>
            <a:chExt cx="1184" cy="477"/>
          </a:xfrm>
        </p:grpSpPr>
        <p:sp>
          <p:nvSpPr>
            <p:cNvPr id="29" name="Line 1036"/>
            <p:cNvSpPr>
              <a:spLocks noChangeShapeType="1"/>
            </p:cNvSpPr>
            <p:nvPr/>
          </p:nvSpPr>
          <p:spPr bwMode="auto">
            <a:xfrm>
              <a:off x="928" y="3416"/>
              <a:ext cx="118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37"/>
            <p:cNvSpPr>
              <a:spLocks noChangeShapeType="1"/>
            </p:cNvSpPr>
            <p:nvPr/>
          </p:nvSpPr>
          <p:spPr bwMode="auto">
            <a:xfrm flipV="1">
              <a:off x="1456" y="3096"/>
              <a:ext cx="0" cy="3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1038"/>
            <p:cNvSpPr txBox="1">
              <a:spLocks noChangeArrowheads="1"/>
            </p:cNvSpPr>
            <p:nvPr/>
          </p:nvSpPr>
          <p:spPr bwMode="auto">
            <a:xfrm>
              <a:off x="1376" y="3400"/>
              <a:ext cx="1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/>
                <a:t>0</a:t>
              </a:r>
            </a:p>
          </p:txBody>
        </p:sp>
      </p:grpSp>
      <p:sp>
        <p:nvSpPr>
          <p:cNvPr id="32" name="Line 1039"/>
          <p:cNvSpPr>
            <a:spLocks noChangeShapeType="1"/>
          </p:cNvSpPr>
          <p:nvPr/>
        </p:nvSpPr>
        <p:spPr bwMode="auto">
          <a:xfrm>
            <a:off x="6172775" y="3836149"/>
            <a:ext cx="1879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040"/>
          <p:cNvSpPr>
            <a:spLocks noChangeShapeType="1"/>
          </p:cNvSpPr>
          <p:nvPr/>
        </p:nvSpPr>
        <p:spPr bwMode="auto">
          <a:xfrm flipV="1">
            <a:off x="7010975" y="3328149"/>
            <a:ext cx="0" cy="495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041"/>
          <p:cNvSpPr txBox="1">
            <a:spLocks noChangeArrowheads="1"/>
          </p:cNvSpPr>
          <p:nvPr/>
        </p:nvSpPr>
        <p:spPr bwMode="auto">
          <a:xfrm>
            <a:off x="6883975" y="3810749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/>
              <a:t>m</a:t>
            </a:r>
          </a:p>
        </p:txBody>
      </p:sp>
      <p:sp>
        <p:nvSpPr>
          <p:cNvPr id="35" name="Freeform 1042"/>
          <p:cNvSpPr>
            <a:spLocks/>
          </p:cNvSpPr>
          <p:nvPr/>
        </p:nvSpPr>
        <p:spPr bwMode="auto">
          <a:xfrm>
            <a:off x="6998275" y="3294812"/>
            <a:ext cx="723900" cy="547687"/>
          </a:xfrm>
          <a:custGeom>
            <a:avLst/>
            <a:gdLst>
              <a:gd name="T0" fmla="*/ 0 w 456"/>
              <a:gd name="T1" fmla="*/ 2147483647 h 345"/>
              <a:gd name="T2" fmla="*/ 2147483647 w 456"/>
              <a:gd name="T3" fmla="*/ 2147483647 h 345"/>
              <a:gd name="T4" fmla="*/ 2147483647 w 456"/>
              <a:gd name="T5" fmla="*/ 2147483647 h 345"/>
              <a:gd name="T6" fmla="*/ 2147483647 w 456"/>
              <a:gd name="T7" fmla="*/ 2147483647 h 345"/>
              <a:gd name="T8" fmla="*/ 2147483647 w 456"/>
              <a:gd name="T9" fmla="*/ 2147483647 h 345"/>
              <a:gd name="T10" fmla="*/ 2147483647 w 456"/>
              <a:gd name="T11" fmla="*/ 2147483647 h 345"/>
              <a:gd name="T12" fmla="*/ 2147483647 w 456"/>
              <a:gd name="T13" fmla="*/ 2147483647 h 345"/>
              <a:gd name="T14" fmla="*/ 2147483647 w 456"/>
              <a:gd name="T15" fmla="*/ 2147483647 h 345"/>
              <a:gd name="T16" fmla="*/ 2147483647 w 456"/>
              <a:gd name="T17" fmla="*/ 2147483647 h 345"/>
              <a:gd name="T18" fmla="*/ 2147483647 w 456"/>
              <a:gd name="T19" fmla="*/ 2147483647 h 345"/>
              <a:gd name="T20" fmla="*/ 2147483647 w 456"/>
              <a:gd name="T21" fmla="*/ 2147483647 h 345"/>
              <a:gd name="T22" fmla="*/ 2147483647 w 456"/>
              <a:gd name="T23" fmla="*/ 2147483647 h 345"/>
              <a:gd name="T24" fmla="*/ 2147483647 w 456"/>
              <a:gd name="T25" fmla="*/ 2147483647 h 345"/>
              <a:gd name="T26" fmla="*/ 2147483647 w 456"/>
              <a:gd name="T27" fmla="*/ 2147483647 h 345"/>
              <a:gd name="T28" fmla="*/ 2147483647 w 456"/>
              <a:gd name="T29" fmla="*/ 2147483647 h 345"/>
              <a:gd name="T30" fmla="*/ 2147483647 w 456"/>
              <a:gd name="T31" fmla="*/ 2147483647 h 345"/>
              <a:gd name="T32" fmla="*/ 2147483647 w 456"/>
              <a:gd name="T33" fmla="*/ 2147483647 h 345"/>
              <a:gd name="T34" fmla="*/ 2147483647 w 456"/>
              <a:gd name="T35" fmla="*/ 2147483647 h 345"/>
              <a:gd name="T36" fmla="*/ 2147483647 w 456"/>
              <a:gd name="T37" fmla="*/ 2147483647 h 345"/>
              <a:gd name="T38" fmla="*/ 2147483647 w 456"/>
              <a:gd name="T39" fmla="*/ 2147483647 h 345"/>
              <a:gd name="T40" fmla="*/ 2147483647 w 456"/>
              <a:gd name="T41" fmla="*/ 2147483647 h 3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56"/>
              <a:gd name="T64" fmla="*/ 0 h 345"/>
              <a:gd name="T65" fmla="*/ 456 w 456"/>
              <a:gd name="T66" fmla="*/ 345 h 3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56" h="345">
                <a:moveTo>
                  <a:pt x="0" y="21"/>
                </a:moveTo>
                <a:cubicBezTo>
                  <a:pt x="32" y="0"/>
                  <a:pt x="76" y="16"/>
                  <a:pt x="112" y="21"/>
                </a:cubicBezTo>
                <a:cubicBezTo>
                  <a:pt x="115" y="26"/>
                  <a:pt x="119" y="31"/>
                  <a:pt x="120" y="37"/>
                </a:cubicBezTo>
                <a:cubicBezTo>
                  <a:pt x="123" y="50"/>
                  <a:pt x="120" y="64"/>
                  <a:pt x="124" y="77"/>
                </a:cubicBezTo>
                <a:cubicBezTo>
                  <a:pt x="129" y="93"/>
                  <a:pt x="156" y="104"/>
                  <a:pt x="172" y="109"/>
                </a:cubicBezTo>
                <a:cubicBezTo>
                  <a:pt x="175" y="117"/>
                  <a:pt x="179" y="125"/>
                  <a:pt x="180" y="133"/>
                </a:cubicBezTo>
                <a:cubicBezTo>
                  <a:pt x="181" y="141"/>
                  <a:pt x="178" y="151"/>
                  <a:pt x="184" y="157"/>
                </a:cubicBezTo>
                <a:cubicBezTo>
                  <a:pt x="190" y="163"/>
                  <a:pt x="200" y="160"/>
                  <a:pt x="208" y="161"/>
                </a:cubicBezTo>
                <a:cubicBezTo>
                  <a:pt x="223" y="184"/>
                  <a:pt x="248" y="173"/>
                  <a:pt x="268" y="193"/>
                </a:cubicBezTo>
                <a:cubicBezTo>
                  <a:pt x="278" y="223"/>
                  <a:pt x="274" y="209"/>
                  <a:pt x="280" y="237"/>
                </a:cubicBezTo>
                <a:cubicBezTo>
                  <a:pt x="300" y="230"/>
                  <a:pt x="303" y="236"/>
                  <a:pt x="316" y="253"/>
                </a:cubicBezTo>
                <a:cubicBezTo>
                  <a:pt x="317" y="257"/>
                  <a:pt x="316" y="266"/>
                  <a:pt x="320" y="265"/>
                </a:cubicBezTo>
                <a:cubicBezTo>
                  <a:pt x="326" y="263"/>
                  <a:pt x="324" y="254"/>
                  <a:pt x="328" y="249"/>
                </a:cubicBezTo>
                <a:cubicBezTo>
                  <a:pt x="348" y="224"/>
                  <a:pt x="344" y="228"/>
                  <a:pt x="364" y="221"/>
                </a:cubicBezTo>
                <a:cubicBezTo>
                  <a:pt x="371" y="232"/>
                  <a:pt x="380" y="257"/>
                  <a:pt x="380" y="257"/>
                </a:cubicBezTo>
                <a:cubicBezTo>
                  <a:pt x="381" y="253"/>
                  <a:pt x="381" y="242"/>
                  <a:pt x="384" y="245"/>
                </a:cubicBezTo>
                <a:cubicBezTo>
                  <a:pt x="390" y="251"/>
                  <a:pt x="389" y="261"/>
                  <a:pt x="392" y="269"/>
                </a:cubicBezTo>
                <a:cubicBezTo>
                  <a:pt x="393" y="273"/>
                  <a:pt x="396" y="281"/>
                  <a:pt x="396" y="281"/>
                </a:cubicBezTo>
                <a:cubicBezTo>
                  <a:pt x="400" y="278"/>
                  <a:pt x="404" y="271"/>
                  <a:pt x="408" y="273"/>
                </a:cubicBezTo>
                <a:cubicBezTo>
                  <a:pt x="414" y="275"/>
                  <a:pt x="417" y="296"/>
                  <a:pt x="420" y="301"/>
                </a:cubicBezTo>
                <a:cubicBezTo>
                  <a:pt x="432" y="322"/>
                  <a:pt x="456" y="327"/>
                  <a:pt x="456" y="3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360225" y="3071916"/>
            <a:ext cx="53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latin typeface="+mn-lt"/>
              </a:rPr>
              <a:t>h</a:t>
            </a:r>
            <a:r>
              <a:rPr lang="en-US" sz="2400" baseline="-25000" dirty="0" err="1">
                <a:latin typeface="+mn-lt"/>
              </a:rPr>
              <a:t>n</a:t>
            </a:r>
            <a:endParaRPr lang="en-US" sz="2400" baseline="-25000" dirty="0">
              <a:latin typeface="+mn-lt"/>
            </a:endParaRPr>
          </a:p>
        </p:txBody>
      </p:sp>
      <p:grpSp>
        <p:nvGrpSpPr>
          <p:cNvPr id="37" name="Group 1035"/>
          <p:cNvGrpSpPr>
            <a:grpSpLocks/>
          </p:cNvGrpSpPr>
          <p:nvPr/>
        </p:nvGrpSpPr>
        <p:grpSpPr bwMode="auto">
          <a:xfrm>
            <a:off x="4764249" y="3154962"/>
            <a:ext cx="1879600" cy="757238"/>
            <a:chOff x="928" y="3096"/>
            <a:chExt cx="1184" cy="477"/>
          </a:xfrm>
        </p:grpSpPr>
        <p:sp>
          <p:nvSpPr>
            <p:cNvPr id="38" name="Line 1036"/>
            <p:cNvSpPr>
              <a:spLocks noChangeShapeType="1"/>
            </p:cNvSpPr>
            <p:nvPr/>
          </p:nvSpPr>
          <p:spPr bwMode="auto">
            <a:xfrm>
              <a:off x="928" y="3416"/>
              <a:ext cx="118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037"/>
            <p:cNvSpPr>
              <a:spLocks noChangeShapeType="1"/>
            </p:cNvSpPr>
            <p:nvPr/>
          </p:nvSpPr>
          <p:spPr bwMode="auto">
            <a:xfrm flipV="1">
              <a:off x="1456" y="3096"/>
              <a:ext cx="0" cy="3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038"/>
            <p:cNvSpPr txBox="1">
              <a:spLocks noChangeArrowheads="1"/>
            </p:cNvSpPr>
            <p:nvPr/>
          </p:nvSpPr>
          <p:spPr bwMode="auto">
            <a:xfrm>
              <a:off x="1376" y="3400"/>
              <a:ext cx="1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0996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B5EA818-5AFF-4D01-AA4E-F59277C85ED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Filters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68413"/>
            <a:ext cx="8661400" cy="4711700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dirty="0"/>
              <a:t>Filters have a property in the frequency domain (the </a:t>
            </a:r>
            <a:r>
              <a:rPr lang="en-US" altLang="en-US" sz="2400" b="1" dirty="0"/>
              <a:t>filter law</a:t>
            </a:r>
            <a:r>
              <a:rPr lang="en-US" altLang="en-US" sz="2400" dirty="0"/>
              <a:t>)</a:t>
            </a:r>
          </a:p>
          <a:p>
            <a:pPr marL="419100" indent="-4191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dirty="0"/>
              <a:t>              </a:t>
            </a:r>
            <a:r>
              <a:rPr lang="en-US" altLang="en-US" sz="2400" b="1" dirty="0"/>
              <a:t>Y(</a:t>
            </a:r>
            <a:r>
              <a:rPr lang="en-US" altLang="en-US" sz="2400" b="1" dirty="0">
                <a:sym typeface="Symbol" panose="05050102010706020507" pitchFamily="18" charset="2"/>
              </a:rPr>
              <a:t></a:t>
            </a:r>
            <a:r>
              <a:rPr lang="en-US" altLang="en-US" sz="2400" b="1" dirty="0"/>
              <a:t>) = H(</a:t>
            </a:r>
            <a:r>
              <a:rPr lang="en-US" altLang="en-US" sz="2400" b="1" dirty="0">
                <a:sym typeface="Symbol" panose="05050102010706020507" pitchFamily="18" charset="2"/>
              </a:rPr>
              <a:t></a:t>
            </a:r>
            <a:r>
              <a:rPr lang="en-US" altLang="en-US" sz="2400" b="1" dirty="0"/>
              <a:t>) X(</a:t>
            </a:r>
            <a:r>
              <a:rPr lang="en-US" altLang="en-US" sz="2400" b="1" dirty="0">
                <a:sym typeface="Symbol" panose="05050102010706020507" pitchFamily="18" charset="2"/>
              </a:rPr>
              <a:t></a:t>
            </a:r>
            <a:r>
              <a:rPr lang="en-US" altLang="en-US" sz="2400" b="1" dirty="0"/>
              <a:t>)            </a:t>
            </a:r>
            <a:r>
              <a:rPr lang="en-US" altLang="en-US" sz="2400" b="1" dirty="0" err="1"/>
              <a:t>Y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b="1" dirty="0"/>
              <a:t>= </a:t>
            </a:r>
            <a:r>
              <a:rPr lang="en-US" altLang="en-US" sz="2400" b="1" dirty="0" err="1"/>
              <a:t>H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endParaRPr lang="en-US" altLang="en-US" sz="2400" b="1" dirty="0"/>
          </a:p>
          <a:p>
            <a:pPr marL="419100" indent="-4191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/>
              <a:t>In particular, if the input has no energy at frequency f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then the output also has no energy at frequency f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(what you get out of it depends on what you put into it)</a:t>
            </a:r>
          </a:p>
          <a:p>
            <a:pPr marL="419100" indent="-4191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/>
              <a:t>This is the reason to call it a </a:t>
            </a:r>
            <a:r>
              <a:rPr lang="en-US" altLang="en-US" sz="2400" b="1" dirty="0"/>
              <a:t>filter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just like a colored light filter (or a coffee filter …)</a:t>
            </a:r>
          </a:p>
          <a:p>
            <a:pPr marL="419100" indent="-4191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400" dirty="0"/>
              <a:t>Filters are used for many purposes, for example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/>
              <a:t>filtering out noise or narrowband interference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/>
              <a:t>separating two signals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/>
              <a:t>integrating and differentiating </a:t>
            </a:r>
            <a:r>
              <a:rPr lang="en-US" altLang="en-US" sz="2000" dirty="0">
                <a:solidFill>
                  <a:srgbClr val="002060"/>
                </a:solidFill>
              </a:rPr>
              <a:t>(why are these filters???)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/>
              <a:t>emphasizing or de-emphasizing frequency ranges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Why is the amplifier a filter? </a:t>
            </a:r>
            <a:r>
              <a:rPr lang="en-US" altLang="en-US" sz="1600" dirty="0">
                <a:solidFill>
                  <a:srgbClr val="002060"/>
                </a:solidFill>
              </a:rPr>
              <a:t>(explain why linear and TI, and in frequency domains)</a:t>
            </a:r>
            <a:endParaRPr lang="en-US" altLang="en-US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What is H(</a:t>
            </a:r>
            <a:r>
              <a:rPr lang="en-US" altLang="en-US" b="1" dirty="0">
                <a:solidFill>
                  <a:srgbClr val="002060"/>
                </a:solidFill>
                <a:sym typeface="Symbol" panose="05050102010706020507" pitchFamily="18" charset="2"/>
              </a:rPr>
              <a:t></a:t>
            </a:r>
            <a:r>
              <a:rPr lang="en-US" altLang="en-US" dirty="0">
                <a:solidFill>
                  <a:srgbClr val="002060"/>
                </a:solidFill>
              </a:rPr>
              <a:t>) for </a:t>
            </a:r>
            <a:r>
              <a:rPr lang="en-US" altLang="en-US" sz="2000" dirty="0">
                <a:solidFill>
                  <a:srgbClr val="002060"/>
                </a:solidFill>
              </a:rPr>
              <a:t>the delay system ?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endParaRPr lang="en-US" altLang="en-US" sz="2000" dirty="0"/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1F4AF5E-2F55-4680-AF6B-26AD7F3DDFF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88900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Easy problem</a:t>
            </a:r>
            <a:br>
              <a:rPr lang="en-US" dirty="0"/>
            </a:br>
            <a:r>
              <a:rPr lang="en-US" dirty="0"/>
              <a:t>Frequency Response (FR)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306513"/>
            <a:ext cx="8902700" cy="5143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We have found one solution to the easy SI problem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Another common choice of input are the </a:t>
            </a:r>
            <a:r>
              <a:rPr lang="en-US" altLang="en-US" sz="2400" i="1" dirty="0"/>
              <a:t>sinusoids  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i="1" dirty="0"/>
              <a:t>			</a:t>
            </a:r>
            <a:r>
              <a:rPr lang="en-US" altLang="en-US" sz="2400" dirty="0" err="1"/>
              <a:t>x</a:t>
            </a:r>
            <a:r>
              <a:rPr lang="en-US" altLang="en-US" sz="28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= sin ( k n )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But we need to enter all possible sinusoids (k=0, 1, …)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However, from the filter law we know that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	sinusoids are </a:t>
            </a:r>
            <a:r>
              <a:rPr lang="en-US" altLang="en-US" sz="2400" i="1" dirty="0" err="1"/>
              <a:t>eigensignals</a:t>
            </a:r>
            <a:r>
              <a:rPr lang="en-US" altLang="en-US" sz="2400" dirty="0"/>
              <a:t> of filters</a:t>
            </a:r>
            <a:endParaRPr lang="en-US" altLang="en-US" sz="2800" dirty="0"/>
          </a:p>
          <a:p>
            <a:pPr lvl="1" eaLnBrk="1" hangingPunct="1">
              <a:spcBef>
                <a:spcPct val="10000"/>
              </a:spcBef>
              <a:buNone/>
            </a:pPr>
            <a:r>
              <a:rPr lang="en-US" altLang="en-US" sz="2000" dirty="0"/>
              <a:t>the response to a sinusoid of frequency </a:t>
            </a:r>
            <a:r>
              <a:rPr lang="en-US" altLang="en-US" sz="2000" dirty="0">
                <a:latin typeface="Symbol" panose="05050102010706020507" pitchFamily="18" charset="2"/>
              </a:rPr>
              <a:t>w :  </a:t>
            </a:r>
            <a:r>
              <a:rPr lang="en-US" altLang="en-US" dirty="0"/>
              <a:t>sin ( </a:t>
            </a:r>
            <a:r>
              <a:rPr lang="en-US" altLang="en-US" dirty="0">
                <a:latin typeface="Symbol" panose="05050102010706020507" pitchFamily="18" charset="2"/>
              </a:rPr>
              <a:t>w</a:t>
            </a:r>
            <a:r>
              <a:rPr lang="en-US" altLang="en-US" dirty="0"/>
              <a:t> n )</a:t>
            </a:r>
            <a:endParaRPr lang="en-US" altLang="en-US" sz="2000" dirty="0">
              <a:latin typeface="Symbol" panose="05050102010706020507" pitchFamily="18" charset="2"/>
            </a:endParaRP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en-US" altLang="en-US" sz="2000" dirty="0"/>
              <a:t>is a sinusoid of frequency </a:t>
            </a:r>
            <a:r>
              <a:rPr lang="en-US" altLang="en-US" sz="2000" dirty="0">
                <a:latin typeface="Symbol" panose="05050102010706020507" pitchFamily="18" charset="2"/>
              </a:rPr>
              <a:t>w</a:t>
            </a:r>
            <a:r>
              <a:rPr lang="en-US" altLang="en-US" sz="2000" dirty="0"/>
              <a:t> (or zero output)  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en-US" altLang="en-US" dirty="0"/>
              <a:t>		</a:t>
            </a:r>
            <a:r>
              <a:rPr lang="en-US" altLang="en-US" sz="2400" dirty="0" err="1"/>
              <a:t>y</a:t>
            </a:r>
            <a:r>
              <a:rPr lang="en-US" altLang="en-US" sz="28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= A</a:t>
            </a:r>
            <a:r>
              <a:rPr lang="en-US" altLang="en-US" sz="2800" b="1" baseline="-25000" dirty="0"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altLang="en-US" sz="2400" dirty="0"/>
              <a:t> sin ( </a:t>
            </a:r>
            <a:r>
              <a:rPr lang="en-US" altLang="en-US" sz="2400" dirty="0">
                <a:latin typeface="Symbol" panose="05050102010706020507" pitchFamily="18" charset="2"/>
              </a:rPr>
              <a:t>w</a:t>
            </a:r>
            <a:r>
              <a:rPr lang="en-US" altLang="en-US" sz="2400" dirty="0"/>
              <a:t> n  + </a:t>
            </a:r>
            <a:r>
              <a:rPr lang="en-US" altLang="en-US" sz="2400" dirty="0" err="1">
                <a:latin typeface="Symbol" panose="05050102010706020507" pitchFamily="18" charset="2"/>
              </a:rPr>
              <a:t>f</a:t>
            </a:r>
            <a:r>
              <a:rPr lang="en-US" altLang="en-US" sz="2800" b="1" baseline="-25000" dirty="0" err="1">
                <a:latin typeface="Symbol" panose="05050102010706020507" pitchFamily="18" charset="2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altLang="en-US" sz="2400" dirty="0">
                <a:latin typeface="Symbol" panose="05050102010706020507" pitchFamily="18" charset="2"/>
              </a:rPr>
              <a:t> </a:t>
            </a:r>
            <a:r>
              <a:rPr lang="en-US" altLang="en-US" sz="2400" dirty="0"/>
              <a:t>)</a:t>
            </a:r>
            <a:endParaRPr lang="en-US" altLang="en-US" dirty="0"/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So we input all possible sinusoids 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	but record only the </a:t>
            </a:r>
            <a:r>
              <a:rPr lang="en-US" altLang="en-US" sz="2400" b="1" dirty="0"/>
              <a:t>frequency response</a:t>
            </a:r>
            <a:r>
              <a:rPr lang="en-US" altLang="en-US" b="1" dirty="0"/>
              <a:t> </a:t>
            </a:r>
            <a:r>
              <a:rPr lang="en-US" altLang="en-US" dirty="0"/>
              <a:t>FR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/>
              <a:t>the gain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-25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endParaRPr lang="en-US" altLang="en-US" sz="2400" baseline="-25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phase shift </a:t>
            </a:r>
            <a:r>
              <a:rPr lang="en-US" alt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en-US" sz="2400" baseline="-25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endParaRPr lang="en-US" altLang="en-US" sz="2400" baseline="-25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7023100" y="2832100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7113588" y="4708275"/>
            <a:ext cx="1524000" cy="1565275"/>
            <a:chOff x="7113588" y="4708275"/>
            <a:chExt cx="1524000" cy="1565275"/>
          </a:xfrm>
        </p:grpSpPr>
        <p:sp>
          <p:nvSpPr>
            <p:cNvPr id="49160" name="Line 6"/>
            <p:cNvSpPr>
              <a:spLocks noChangeShapeType="1"/>
            </p:cNvSpPr>
            <p:nvPr/>
          </p:nvSpPr>
          <p:spPr bwMode="auto">
            <a:xfrm>
              <a:off x="7138988" y="5219450"/>
              <a:ext cx="139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7"/>
            <p:cNvSpPr>
              <a:spLocks noChangeShapeType="1"/>
            </p:cNvSpPr>
            <p:nvPr/>
          </p:nvSpPr>
          <p:spPr bwMode="auto">
            <a:xfrm>
              <a:off x="7545388" y="5003550"/>
              <a:ext cx="0" cy="127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Line 8"/>
            <p:cNvSpPr>
              <a:spLocks noChangeShapeType="1"/>
            </p:cNvSpPr>
            <p:nvPr/>
          </p:nvSpPr>
          <p:spPr bwMode="auto">
            <a:xfrm>
              <a:off x="8091488" y="5003550"/>
              <a:ext cx="0" cy="127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Text Box 9"/>
            <p:cNvSpPr txBox="1">
              <a:spLocks noChangeArrowheads="1"/>
            </p:cNvSpPr>
            <p:nvPr/>
          </p:nvSpPr>
          <p:spPr bwMode="auto">
            <a:xfrm>
              <a:off x="7113588" y="4774950"/>
              <a:ext cx="40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+mn-lt"/>
                </a:rPr>
                <a:t>k</a:t>
              </a:r>
            </a:p>
          </p:txBody>
        </p:sp>
        <p:sp>
          <p:nvSpPr>
            <p:cNvPr id="49164" name="Text Box 10"/>
            <p:cNvSpPr txBox="1">
              <a:spLocks noChangeArrowheads="1"/>
            </p:cNvSpPr>
            <p:nvPr/>
          </p:nvSpPr>
          <p:spPr bwMode="auto">
            <a:xfrm>
              <a:off x="7681913" y="4743200"/>
              <a:ext cx="1841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5" name="Text Box 11"/>
            <p:cNvSpPr txBox="1">
              <a:spLocks noChangeArrowheads="1"/>
            </p:cNvSpPr>
            <p:nvPr/>
          </p:nvSpPr>
          <p:spPr bwMode="auto">
            <a:xfrm>
              <a:off x="7545388" y="4708275"/>
              <a:ext cx="6937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baseline="-25000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</a:t>
              </a:r>
              <a:endParaRPr lang="en-US" altLang="en-US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9166" name="Text Box 12"/>
            <p:cNvSpPr txBox="1">
              <a:spLocks noChangeArrowheads="1"/>
            </p:cNvSpPr>
            <p:nvPr/>
          </p:nvSpPr>
          <p:spPr bwMode="auto">
            <a:xfrm>
              <a:off x="8091488" y="4708275"/>
              <a:ext cx="5461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0" dirty="0" err="1">
                  <a:latin typeface="Symbol" panose="05050102010706020507" pitchFamily="18" charset="2"/>
                  <a:cs typeface="Arial" panose="020B0604020202020204" pitchFamily="34" charset="0"/>
                </a:rPr>
                <a:t>f</a:t>
              </a:r>
              <a:r>
                <a:rPr lang="en-US" altLang="en-US" baseline="-25000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</a:t>
              </a:r>
              <a:endParaRPr lang="en-US" altLang="en-US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7162801" y="5239253"/>
              <a:ext cx="4064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</a:pPr>
              <a:r>
                <a:rPr lang="en-US" altLang="en-US" sz="1800" b="0" dirty="0">
                  <a:latin typeface="+mn-lt"/>
                </a:rPr>
                <a:t>0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en-US" altLang="en-US" sz="1800" b="0" dirty="0">
                  <a:latin typeface="+mn-lt"/>
                </a:rPr>
                <a:t>1</a:t>
              </a:r>
            </a:p>
            <a:p>
              <a:pPr eaLnBrk="1" hangingPunct="1">
                <a:spcBef>
                  <a:spcPts val="0"/>
                </a:spcBef>
              </a:pPr>
              <a:r>
                <a:rPr lang="en-US" altLang="en-US" sz="1800" b="0" dirty="0">
                  <a:latin typeface="+mn-lt"/>
                </a:rPr>
                <a:t>2</a:t>
              </a:r>
              <a:endParaRPr lang="en-US" altLang="en-US" sz="24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997970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1F4AF5E-2F55-4680-AF6B-26AD7F3DDFF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874" y="88900"/>
            <a:ext cx="7149014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FR solves the easy SI problem!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306513"/>
            <a:ext cx="8902700" cy="51435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None/>
            </a:pPr>
            <a:r>
              <a:rPr lang="en-US" altLang="en-US" sz="2400" dirty="0"/>
              <a:t>It is enough to input these sinusoids to know the system !</a:t>
            </a:r>
          </a:p>
          <a:p>
            <a:pPr defTabSz="465138" eaLnBrk="1" hangingPunct="1">
              <a:spcBef>
                <a:spcPts val="1200"/>
              </a:spcBef>
            </a:pPr>
            <a:r>
              <a:rPr lang="en-US" altLang="en-US" sz="2400" dirty="0"/>
              <a:t>if we know the response of a filter to  </a:t>
            </a:r>
            <a:r>
              <a:rPr lang="en-US" altLang="en-US" sz="2400" dirty="0" err="1"/>
              <a:t>x</a:t>
            </a:r>
            <a:r>
              <a:rPr lang="en-US" altLang="en-US" sz="28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= sin ( k n )</a:t>
            </a:r>
          </a:p>
          <a:p>
            <a:pPr marL="0" indent="0"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we know its response to </a:t>
            </a:r>
            <a:r>
              <a:rPr lang="en-US" altLang="en-US" sz="2400" dirty="0" err="1"/>
              <a:t>x</a:t>
            </a:r>
            <a:r>
              <a:rPr lang="en-US" altLang="en-US" sz="28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dirty="0"/>
              <a:t> = sin ( k n + </a:t>
            </a:r>
            <a:r>
              <a:rPr lang="en-US" alt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f </a:t>
            </a:r>
            <a:r>
              <a:rPr lang="en-US" altLang="en-US" sz="2400" dirty="0"/>
              <a:t>)</a:t>
            </a:r>
          </a:p>
          <a:p>
            <a:pPr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	because of time invariance </a:t>
            </a:r>
          </a:p>
          <a:p>
            <a:pPr defTabSz="465138"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</a:pPr>
            <a:r>
              <a:rPr lang="en-US" altLang="en-US" sz="2400" dirty="0"/>
              <a:t>if we know the response of a filter to arbitrary sinusoids </a:t>
            </a:r>
          </a:p>
          <a:p>
            <a:pPr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we know its response to weighted combination of them</a:t>
            </a:r>
          </a:p>
          <a:p>
            <a:pPr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	because of linearity (add the weighted outputs!)</a:t>
            </a:r>
          </a:p>
          <a:p>
            <a:pPr defTabSz="465138"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defTabSz="465138" eaLnBrk="1" hangingPunct="1">
              <a:spcBef>
                <a:spcPts val="0"/>
              </a:spcBef>
            </a:pPr>
            <a:r>
              <a:rPr lang="en-US" altLang="en-US" sz="2400" dirty="0"/>
              <a:t>any input signal </a:t>
            </a:r>
            <a:r>
              <a:rPr lang="en-US" altLang="en-US" sz="2400" b="1" dirty="0"/>
              <a:t>x</a:t>
            </a:r>
          </a:p>
          <a:p>
            <a:pPr marL="457200" lvl="1" indent="0"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can be written as the weighted combination of sinusoids</a:t>
            </a:r>
          </a:p>
          <a:p>
            <a:pPr marL="0" indent="0" defTabSz="465138" eaLnBrk="1" hangingPunct="1">
              <a:spcBef>
                <a:spcPts val="0"/>
              </a:spcBef>
              <a:buNone/>
            </a:pPr>
            <a:r>
              <a:rPr lang="en-US" altLang="en-US" sz="2400" dirty="0"/>
              <a:t>		since they are the Fourier basis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1900" dirty="0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7023100" y="2832100"/>
            <a:ext cx="80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9159" name="Picture 13" descr="C:\Documents and Settings\Yaakov_s\My Documents\My Pictures\Four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5399881"/>
            <a:ext cx="116998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make sense?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233612" cy="53101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first solution we only needed one trial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dirty="0"/>
              <a:t>	we entered one input the UI 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dirty="0"/>
              <a:t>		and recorded the impulse response </a:t>
            </a:r>
            <a:r>
              <a:rPr lang="en-US" dirty="0" err="1"/>
              <a:t>h</a:t>
            </a:r>
            <a:r>
              <a:rPr lang="en-US" b="1" baseline="-25000" dirty="0" err="1"/>
              <a:t>n</a:t>
            </a:r>
            <a:endParaRPr lang="en-US" b="1" baseline="-25000" dirty="0"/>
          </a:p>
          <a:p>
            <a:pPr marL="0" indent="0">
              <a:buNone/>
            </a:pPr>
            <a:r>
              <a:rPr lang="en-US" dirty="0"/>
              <a:t>In the second solution we had to enter many inputs – all the sinusoids!</a:t>
            </a:r>
          </a:p>
          <a:p>
            <a:pPr marL="0" indent="0">
              <a:buNone/>
            </a:pPr>
            <a:r>
              <a:rPr lang="en-US" dirty="0"/>
              <a:t>Does this make sense?</a:t>
            </a:r>
          </a:p>
          <a:p>
            <a:pPr marL="0" indent="0">
              <a:buNone/>
            </a:pPr>
            <a:r>
              <a:rPr lang="en-US" dirty="0"/>
              <a:t>For the impulse response we needed to record many time values</a:t>
            </a:r>
          </a:p>
          <a:p>
            <a:pPr marL="0" indent="0" defTabSz="465138">
              <a:buNone/>
            </a:pPr>
            <a:r>
              <a:rPr lang="en-US" dirty="0"/>
              <a:t>	for the frequency response </a:t>
            </a:r>
          </a:p>
          <a:p>
            <a:pPr marL="0" indent="0" defTabSz="465138">
              <a:buNone/>
            </a:pPr>
            <a:r>
              <a:rPr lang="en-US" dirty="0"/>
              <a:t>		we only needed one complex number for each input</a:t>
            </a:r>
          </a:p>
          <a:p>
            <a:pPr marL="0" indent="0" defTabSz="465138">
              <a:spcBef>
                <a:spcPts val="1800"/>
              </a:spcBef>
              <a:buNone/>
            </a:pPr>
            <a:r>
              <a:rPr lang="en-US" dirty="0"/>
              <a:t>For example, assume a signal with N values </a:t>
            </a:r>
            <a:r>
              <a:rPr lang="en-US" sz="1800" dirty="0"/>
              <a:t>(in time/frequency domain)</a:t>
            </a:r>
            <a:endParaRPr lang="en-US" dirty="0"/>
          </a:p>
          <a:p>
            <a:pPr marL="0" indent="0" defTabSz="465138">
              <a:spcBef>
                <a:spcPts val="0"/>
              </a:spcBef>
              <a:buNone/>
            </a:pPr>
            <a:r>
              <a:rPr lang="en-US" dirty="0"/>
              <a:t>	and an MA with N coefficients </a:t>
            </a:r>
          </a:p>
          <a:p>
            <a:pPr defTabSz="465138"/>
            <a:r>
              <a:rPr lang="en-US" dirty="0"/>
              <a:t>for </a:t>
            </a:r>
            <a:r>
              <a:rPr lang="en-US" dirty="0" err="1"/>
              <a:t>h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  <a:r>
              <a:rPr lang="en-US" dirty="0"/>
              <a:t>we need to record N values</a:t>
            </a:r>
          </a:p>
          <a:p>
            <a:pPr defTabSz="465138"/>
            <a:r>
              <a:rPr lang="en-US" dirty="0"/>
              <a:t>for </a:t>
            </a:r>
            <a:r>
              <a:rPr lang="en-US" dirty="0" err="1"/>
              <a:t>H</a:t>
            </a:r>
            <a:r>
              <a:rPr lang="en-US" b="1" baseline="-25000" dirty="0" err="1"/>
              <a:t>k</a:t>
            </a:r>
            <a:r>
              <a:rPr lang="en-US" dirty="0"/>
              <a:t> we need to record N coefficients : 1 for each frequency</a:t>
            </a:r>
          </a:p>
          <a:p>
            <a:pPr marL="0" indent="0" defTabSz="465138">
              <a:spcBef>
                <a:spcPts val="18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Why do you think we call the IR </a:t>
            </a:r>
            <a:r>
              <a:rPr lang="en-US" b="1" dirty="0">
                <a:solidFill>
                  <a:srgbClr val="002060"/>
                </a:solidFill>
              </a:rPr>
              <a:t>h</a:t>
            </a:r>
            <a:r>
              <a:rPr lang="en-US" dirty="0">
                <a:solidFill>
                  <a:srgbClr val="002060"/>
                </a:solidFill>
              </a:rPr>
              <a:t> and the FR </a:t>
            </a:r>
            <a:r>
              <a:rPr lang="en-US" b="1" dirty="0">
                <a:solidFill>
                  <a:srgbClr val="002060"/>
                </a:solidFill>
              </a:rPr>
              <a:t>H</a:t>
            </a:r>
            <a:r>
              <a:rPr lang="en-US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685298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easiest hard problem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3789"/>
                <a:ext cx="8217568" cy="46633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The hard problem is so hard 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that we will start with a simple case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Assume an MA filter with 3 coefficients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3200" b="1" dirty="0" err="1"/>
                  <a:t>y</a:t>
                </a:r>
                <a:r>
                  <a:rPr lang="en-US" sz="3200" b="1" baseline="-25000" dirty="0" err="1"/>
                  <a:t>n</a:t>
                </a:r>
                <a:r>
                  <a:rPr lang="en-US" sz="3200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200" dirty="0"/>
                  <a:t>= a</a:t>
                </a:r>
                <a:r>
                  <a:rPr lang="en-US" sz="3200" b="1" baseline="-25000" dirty="0"/>
                  <a:t>0 </a:t>
                </a:r>
                <a:r>
                  <a:rPr lang="en-US" sz="3200" dirty="0" err="1"/>
                  <a:t>x</a:t>
                </a:r>
                <a:r>
                  <a:rPr lang="en-US" sz="3200" b="1" baseline="-25000" dirty="0" err="1"/>
                  <a:t>n</a:t>
                </a:r>
                <a:r>
                  <a:rPr lang="en-US" sz="3200" b="1" baseline="-25000" dirty="0"/>
                  <a:t> +</a:t>
                </a:r>
                <a:r>
                  <a:rPr lang="en-US" sz="3200" dirty="0"/>
                  <a:t> a</a:t>
                </a:r>
                <a:r>
                  <a:rPr lang="en-US" sz="3200" b="1" baseline="-25000" dirty="0"/>
                  <a:t>1</a:t>
                </a:r>
                <a:r>
                  <a:rPr lang="en-US" sz="3200" dirty="0"/>
                  <a:t> x</a:t>
                </a:r>
                <a:r>
                  <a:rPr lang="en-US" sz="3200" b="1" baseline="-25000" dirty="0"/>
                  <a:t>n-1 +</a:t>
                </a:r>
                <a:r>
                  <a:rPr lang="en-US" sz="3200" dirty="0"/>
                  <a:t> a</a:t>
                </a:r>
                <a:r>
                  <a:rPr lang="en-US" sz="3200" b="1" baseline="-25000" dirty="0"/>
                  <a:t>2</a:t>
                </a:r>
                <a:r>
                  <a:rPr lang="en-US" sz="3200" dirty="0"/>
                  <a:t> x</a:t>
                </a:r>
                <a:r>
                  <a:rPr lang="en-US" sz="3200" b="1" baseline="-25000" dirty="0"/>
                  <a:t>n-2</a:t>
                </a:r>
              </a:p>
              <a:p>
                <a:pPr defTabSz="465138">
                  <a:spcBef>
                    <a:spcPts val="1200"/>
                  </a:spcBef>
                </a:pPr>
                <a:r>
                  <a:rPr lang="en-US" sz="2400" dirty="0"/>
                  <a:t>We further assume that the input was zero until time n=0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dirty="0"/>
                  <a:t>	(we can always take the time the signal starts to be n=0 …)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so </a:t>
                </a:r>
                <a:r>
                  <a:rPr lang="en-US" sz="3200" dirty="0" err="1"/>
                  <a:t>x</a:t>
                </a:r>
                <a:r>
                  <a:rPr lang="en-US" sz="3200" b="1" baseline="-25000" dirty="0" err="1"/>
                  <a:t>n</a:t>
                </a:r>
                <a:r>
                  <a:rPr lang="en-US" sz="3200" b="1" baseline="-25000" dirty="0"/>
                  <a:t>&lt;0</a:t>
                </a:r>
                <a:r>
                  <a:rPr lang="en-US" sz="3200" dirty="0"/>
                  <a:t> = 0</a:t>
                </a:r>
              </a:p>
              <a:p>
                <a:pPr marL="0" indent="0" defTabSz="465138">
                  <a:spcBef>
                    <a:spcPts val="1200"/>
                  </a:spcBef>
                  <a:buNone/>
                </a:pPr>
                <a:r>
                  <a:rPr lang="en-US" sz="2400" dirty="0"/>
                  <a:t>We need to find 3 unknowns – a</a:t>
                </a:r>
                <a:r>
                  <a:rPr lang="en-US" sz="2400" b="1" baseline="-25000" dirty="0"/>
                  <a:t>0</a:t>
                </a:r>
                <a:r>
                  <a:rPr lang="en-US" sz="2400" dirty="0"/>
                  <a:t>, a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and a</a:t>
                </a:r>
                <a:r>
                  <a:rPr lang="en-US" sz="2400" b="1" baseline="-25000" dirty="0"/>
                  <a:t>2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so we will need three equations to solve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 defTabSz="465138">
                  <a:spcBef>
                    <a:spcPts val="0"/>
                  </a:spcBef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3789"/>
                <a:ext cx="8217568" cy="4663324"/>
              </a:xfrm>
              <a:blipFill rotWithShape="0">
                <a:blip r:embed="rId2"/>
                <a:stretch>
                  <a:fillRect l="-1929" t="-915" r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042853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100"/>
            <a:ext cx="7939088" cy="1143000"/>
          </a:xfrm>
        </p:spPr>
        <p:txBody>
          <a:bodyPr/>
          <a:lstStyle/>
          <a:p>
            <a:r>
              <a:rPr lang="en-US" dirty="0"/>
              <a:t>The easiest hard problem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3789"/>
            <a:ext cx="8089232" cy="46633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First let’s write the equation for n=0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	y</a:t>
            </a:r>
            <a:r>
              <a:rPr lang="en-US" sz="2800" b="1" baseline="-25000" dirty="0"/>
              <a:t>0</a:t>
            </a:r>
            <a:r>
              <a:rPr lang="en-US" sz="2800" b="1" dirty="0"/>
              <a:t> 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0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1</a:t>
            </a:r>
            <a:r>
              <a:rPr lang="en-US" sz="2800" dirty="0"/>
              <a:t> x</a:t>
            </a:r>
            <a:r>
              <a:rPr lang="en-US" sz="2800" b="1" baseline="-25000" dirty="0"/>
              <a:t>-1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2</a:t>
            </a:r>
            <a:r>
              <a:rPr lang="en-US" sz="2800" dirty="0"/>
              <a:t> x</a:t>
            </a:r>
            <a:r>
              <a:rPr lang="en-US" sz="2800" b="1" baseline="-25000" dirty="0"/>
              <a:t>-2 </a:t>
            </a:r>
            <a:r>
              <a:rPr lang="en-US" sz="2800" b="1" dirty="0"/>
              <a:t>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0 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Since x</a:t>
            </a:r>
            <a:r>
              <a:rPr lang="en-US" sz="2400" b="1" baseline="-25000" dirty="0"/>
              <a:t>0 </a:t>
            </a:r>
            <a:r>
              <a:rPr lang="en-US" sz="2400" b="1" dirty="0"/>
              <a:t>≠ 0 </a:t>
            </a:r>
            <a:r>
              <a:rPr lang="en-US" sz="2400" dirty="0"/>
              <a:t>we can divide to find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0 </a:t>
            </a:r>
            <a:r>
              <a:rPr lang="en-US" sz="2800" b="1" dirty="0">
                <a:solidFill>
                  <a:srgbClr val="7030A0"/>
                </a:solidFill>
              </a:rPr>
              <a:t>= y</a:t>
            </a:r>
            <a:r>
              <a:rPr lang="en-US" sz="2800" b="1" baseline="-25000" dirty="0">
                <a:solidFill>
                  <a:srgbClr val="7030A0"/>
                </a:solidFill>
              </a:rPr>
              <a:t>0 </a:t>
            </a:r>
            <a:r>
              <a:rPr lang="en-US" sz="2800" b="1" dirty="0">
                <a:solidFill>
                  <a:srgbClr val="7030A0"/>
                </a:solidFill>
              </a:rPr>
              <a:t>/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0  </a:t>
            </a:r>
            <a:endParaRPr lang="en-US" sz="2400" b="1" baseline="-25000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Next we write the equation for n=1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800" b="1" dirty="0"/>
              <a:t>y</a:t>
            </a:r>
            <a:r>
              <a:rPr lang="en-US" sz="2800" b="1" baseline="-25000" dirty="0"/>
              <a:t>1</a:t>
            </a:r>
            <a:r>
              <a:rPr lang="en-US" sz="2800" b="1" dirty="0"/>
              <a:t> 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1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1</a:t>
            </a:r>
            <a:r>
              <a:rPr lang="en-US" sz="2800" dirty="0"/>
              <a:t> x</a:t>
            </a:r>
            <a:r>
              <a:rPr lang="en-US" sz="2800" b="1" baseline="-25000" dirty="0"/>
              <a:t>0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2</a:t>
            </a:r>
            <a:r>
              <a:rPr lang="en-US" sz="2800" dirty="0"/>
              <a:t> x</a:t>
            </a:r>
            <a:r>
              <a:rPr lang="en-US" sz="2800" b="1" baseline="-25000" dirty="0"/>
              <a:t>-1 </a:t>
            </a:r>
            <a:r>
              <a:rPr lang="en-US" sz="2800" b="1" dirty="0"/>
              <a:t>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1</a:t>
            </a:r>
            <a:r>
              <a:rPr lang="en-US" sz="2800" b="1" dirty="0"/>
              <a:t> +</a:t>
            </a:r>
            <a:r>
              <a:rPr lang="en-US" sz="2800" dirty="0"/>
              <a:t> a</a:t>
            </a:r>
            <a:r>
              <a:rPr lang="en-US" sz="2800" b="1" baseline="-25000" dirty="0"/>
              <a:t>1</a:t>
            </a:r>
            <a:r>
              <a:rPr lang="en-US" sz="2800" dirty="0"/>
              <a:t> x</a:t>
            </a:r>
            <a:r>
              <a:rPr lang="en-US" sz="2800" b="1" baseline="-25000" dirty="0"/>
              <a:t>0 </a:t>
            </a:r>
          </a:p>
          <a:p>
            <a:pPr marL="0" indent="0">
              <a:buNone/>
            </a:pPr>
            <a:r>
              <a:rPr lang="en-US" sz="2400" dirty="0"/>
              <a:t>What do we already know?</a:t>
            </a:r>
            <a:r>
              <a:rPr lang="en-US" sz="2400" b="1" baseline="-25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baseline="-25000" dirty="0"/>
              <a:t>	</a:t>
            </a:r>
            <a:r>
              <a:rPr lang="en-US" sz="2800" b="1" dirty="0">
                <a:solidFill>
                  <a:srgbClr val="7030A0"/>
                </a:solidFill>
              </a:rPr>
              <a:t>y</a:t>
            </a:r>
            <a:r>
              <a:rPr lang="en-US" sz="2800" b="1" baseline="-25000" dirty="0">
                <a:solidFill>
                  <a:srgbClr val="7030A0"/>
                </a:solidFill>
              </a:rPr>
              <a:t>1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/>
              <a:t>=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0</a:t>
            </a:r>
            <a:r>
              <a:rPr lang="en-US" sz="2800" b="1" baseline="-250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1</a:t>
            </a:r>
            <a:r>
              <a:rPr lang="en-US" sz="2800" b="1" dirty="0"/>
              <a:t> +</a:t>
            </a:r>
            <a:r>
              <a:rPr lang="en-US" sz="2800" dirty="0"/>
              <a:t> a</a:t>
            </a:r>
            <a:r>
              <a:rPr lang="en-US" sz="2800" b="1" baseline="-25000" dirty="0"/>
              <a:t>1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0</a:t>
            </a:r>
            <a:r>
              <a:rPr lang="en-US" sz="2800" b="1" baseline="-25000" dirty="0"/>
              <a:t>    </a:t>
            </a:r>
            <a:r>
              <a:rPr lang="en-US" sz="2800" dirty="0"/>
              <a:t>so</a:t>
            </a:r>
            <a:r>
              <a:rPr lang="en-US" sz="2800" b="1" baseline="-25000" dirty="0"/>
              <a:t> 	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1 </a:t>
            </a:r>
            <a:r>
              <a:rPr lang="en-US" sz="2800" b="1" dirty="0">
                <a:solidFill>
                  <a:srgbClr val="7030A0"/>
                </a:solidFill>
              </a:rPr>
              <a:t>= (y</a:t>
            </a:r>
            <a:r>
              <a:rPr lang="en-US" sz="2800" b="1" baseline="-25000" dirty="0">
                <a:solidFill>
                  <a:srgbClr val="7030A0"/>
                </a:solidFill>
              </a:rPr>
              <a:t>1 </a:t>
            </a:r>
            <a:r>
              <a:rPr lang="en-US" sz="2800" b="1" dirty="0">
                <a:solidFill>
                  <a:srgbClr val="7030A0"/>
                </a:solidFill>
              </a:rPr>
              <a:t>-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0</a:t>
            </a:r>
            <a:r>
              <a:rPr lang="en-US" sz="2800" b="1" baseline="-250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)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/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0 </a:t>
            </a:r>
          </a:p>
          <a:p>
            <a:pPr marL="0" indent="0">
              <a:buNone/>
            </a:pPr>
            <a:r>
              <a:rPr lang="en-US" sz="2400" dirty="0"/>
              <a:t>which is OK since x</a:t>
            </a:r>
            <a:r>
              <a:rPr lang="en-US" sz="2400" b="1" baseline="-25000" dirty="0"/>
              <a:t>0 </a:t>
            </a:r>
            <a:r>
              <a:rPr lang="en-US" sz="2400" b="1" dirty="0"/>
              <a:t>≠ 0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Finally we write the equation for n=2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	</a:t>
            </a:r>
            <a:r>
              <a:rPr lang="en-US" sz="2800" b="1" dirty="0">
                <a:solidFill>
                  <a:srgbClr val="7030A0"/>
                </a:solidFill>
              </a:rPr>
              <a:t>y</a:t>
            </a:r>
            <a:r>
              <a:rPr lang="en-US" sz="2800" b="1" baseline="-25000" dirty="0">
                <a:solidFill>
                  <a:srgbClr val="7030A0"/>
                </a:solidFill>
              </a:rPr>
              <a:t>2</a:t>
            </a:r>
            <a:r>
              <a:rPr lang="en-US" sz="2800" b="1" dirty="0"/>
              <a:t> =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0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2 </a:t>
            </a:r>
            <a:r>
              <a:rPr lang="en-US" sz="2800" b="1" dirty="0"/>
              <a:t>+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 x</a:t>
            </a:r>
            <a:r>
              <a:rPr lang="en-US" sz="2800" b="1" baseline="-25000" dirty="0">
                <a:solidFill>
                  <a:srgbClr val="7030A0"/>
                </a:solidFill>
              </a:rPr>
              <a:t>1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2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0</a:t>
            </a:r>
            <a:r>
              <a:rPr lang="en-US" sz="2800" b="1" baseline="-25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so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2 </a:t>
            </a:r>
            <a:r>
              <a:rPr lang="en-US" sz="2800" b="1" dirty="0">
                <a:solidFill>
                  <a:srgbClr val="7030A0"/>
                </a:solidFill>
              </a:rPr>
              <a:t>= (y</a:t>
            </a:r>
            <a:r>
              <a:rPr lang="en-US" sz="2800" b="1" baseline="-25000" dirty="0">
                <a:solidFill>
                  <a:srgbClr val="7030A0"/>
                </a:solidFill>
              </a:rPr>
              <a:t>2 </a:t>
            </a:r>
            <a:r>
              <a:rPr lang="en-US" sz="2800" b="1" dirty="0">
                <a:solidFill>
                  <a:srgbClr val="7030A0"/>
                </a:solidFill>
              </a:rPr>
              <a:t>-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0</a:t>
            </a:r>
            <a:r>
              <a:rPr lang="en-US" sz="2800" b="1" baseline="-250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2 </a:t>
            </a:r>
            <a:r>
              <a:rPr lang="en-US" sz="2800" b="1" dirty="0">
                <a:solidFill>
                  <a:srgbClr val="7030A0"/>
                </a:solidFill>
              </a:rPr>
              <a:t>-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</a:rPr>
              <a:t>1</a:t>
            </a:r>
            <a:r>
              <a:rPr lang="en-US" sz="2800" b="1" baseline="-25000" dirty="0"/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1 </a:t>
            </a:r>
            <a:r>
              <a:rPr lang="en-US" sz="2800" dirty="0">
                <a:solidFill>
                  <a:srgbClr val="7030A0"/>
                </a:solidFill>
              </a:rPr>
              <a:t>)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/</a:t>
            </a:r>
            <a:r>
              <a:rPr lang="en-US" sz="2800" b="1" baseline="-250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="1" baseline="-25000" dirty="0">
                <a:solidFill>
                  <a:srgbClr val="7030A0"/>
                </a:solidFill>
              </a:rPr>
              <a:t>0   </a:t>
            </a:r>
            <a:r>
              <a:rPr lang="en-US" sz="2400" dirty="0"/>
              <a:t>which is OK since x</a:t>
            </a:r>
            <a:r>
              <a:rPr lang="en-US" sz="2400" b="1" baseline="-25000" dirty="0"/>
              <a:t>0 </a:t>
            </a:r>
            <a:r>
              <a:rPr lang="en-US" sz="2400" b="1" dirty="0"/>
              <a:t>≠ 0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baseline="-25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373556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9" y="165100"/>
            <a:ext cx="8983579" cy="1143000"/>
          </a:xfrm>
        </p:spPr>
        <p:txBody>
          <a:bodyPr/>
          <a:lstStyle/>
          <a:p>
            <a:r>
              <a:rPr lang="en-US" dirty="0"/>
              <a:t>The easiest hard problem – matrix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3788"/>
            <a:ext cx="7511716" cy="51744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First can rewrite the three equations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	y</a:t>
            </a:r>
            <a:r>
              <a:rPr lang="en-US" sz="2800" b="1" baseline="-25000" dirty="0"/>
              <a:t>0</a:t>
            </a:r>
            <a:r>
              <a:rPr lang="en-US" sz="2800" b="1" dirty="0"/>
              <a:t> 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baseline="-25000" dirty="0"/>
              <a:t>	</a:t>
            </a:r>
            <a:r>
              <a:rPr lang="en-US" sz="2800" b="1" dirty="0"/>
              <a:t>y</a:t>
            </a:r>
            <a:r>
              <a:rPr lang="en-US" sz="2800" b="1" baseline="-25000" dirty="0"/>
              <a:t>1</a:t>
            </a:r>
            <a:r>
              <a:rPr lang="en-US" sz="2800" b="1" dirty="0"/>
              <a:t> 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1</a:t>
            </a:r>
            <a:r>
              <a:rPr lang="en-US" sz="2800" b="1" dirty="0"/>
              <a:t> +</a:t>
            </a:r>
            <a:r>
              <a:rPr lang="en-US" sz="2800" dirty="0"/>
              <a:t> a</a:t>
            </a:r>
            <a:r>
              <a:rPr lang="en-US" sz="2800" b="1" baseline="-25000" dirty="0"/>
              <a:t>1</a:t>
            </a:r>
            <a:r>
              <a:rPr lang="en-US" sz="2800" dirty="0"/>
              <a:t> x</a:t>
            </a:r>
            <a:r>
              <a:rPr lang="en-US" sz="2800" b="1" baseline="-25000" dirty="0"/>
              <a:t>0 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	</a:t>
            </a:r>
            <a:r>
              <a:rPr lang="en-US" sz="2800" b="1" dirty="0"/>
              <a:t>y</a:t>
            </a:r>
            <a:r>
              <a:rPr lang="en-US" sz="2800" b="1" baseline="-25000" dirty="0"/>
              <a:t>2</a:t>
            </a:r>
            <a:r>
              <a:rPr lang="en-US" sz="2800" b="1" dirty="0"/>
              <a:t> = </a:t>
            </a:r>
            <a:r>
              <a:rPr lang="en-US" sz="2800" dirty="0"/>
              <a:t>a</a:t>
            </a:r>
            <a:r>
              <a:rPr lang="en-US" sz="2800" b="1" baseline="-25000" dirty="0"/>
              <a:t>0 </a:t>
            </a:r>
            <a:r>
              <a:rPr lang="en-US" sz="2800" dirty="0"/>
              <a:t>x</a:t>
            </a:r>
            <a:r>
              <a:rPr lang="en-US" sz="2800" b="1" baseline="-25000" dirty="0"/>
              <a:t>2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1</a:t>
            </a:r>
            <a:r>
              <a:rPr lang="en-US" sz="2800" dirty="0"/>
              <a:t> x</a:t>
            </a:r>
            <a:r>
              <a:rPr lang="en-US" sz="2800" b="1" baseline="-25000" dirty="0"/>
              <a:t>1 </a:t>
            </a:r>
            <a:r>
              <a:rPr lang="en-US" sz="2800" b="1" dirty="0"/>
              <a:t>+</a:t>
            </a:r>
            <a:r>
              <a:rPr lang="en-US" sz="2800" dirty="0"/>
              <a:t> a</a:t>
            </a:r>
            <a:r>
              <a:rPr lang="en-US" sz="2800" b="1" baseline="-25000" dirty="0"/>
              <a:t>2</a:t>
            </a:r>
            <a:r>
              <a:rPr lang="en-US" sz="2800" dirty="0"/>
              <a:t> x</a:t>
            </a:r>
            <a:r>
              <a:rPr lang="en-US" sz="2800" b="1" baseline="-25000" dirty="0"/>
              <a:t>0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400" dirty="0"/>
              <a:t>in matrix format (with the coefficient as the vector)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which can be solved by inverting the matrix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302" y="3579896"/>
            <a:ext cx="4695825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404" y="5332412"/>
            <a:ext cx="50292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67937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5" y="165100"/>
            <a:ext cx="8967537" cy="1143000"/>
          </a:xfrm>
        </p:spPr>
        <p:txBody>
          <a:bodyPr/>
          <a:lstStyle/>
          <a:p>
            <a:r>
              <a:rPr lang="en-US" dirty="0"/>
              <a:t>The easiest hard problem – some more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992313"/>
                <a:ext cx="8073189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The matrix to invert                              is lower triangular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defTabSz="465138">
                  <a:buNone/>
                </a:pPr>
                <a:r>
                  <a:rPr lang="en-US" sz="2400" dirty="0"/>
                  <a:t>	which is why it was so easy to solve</a:t>
                </a:r>
              </a:p>
              <a:p>
                <a:pPr marL="0" indent="0" defTabSz="465138">
                  <a:buNone/>
                </a:pPr>
                <a:r>
                  <a:rPr lang="en-US" sz="2400" dirty="0"/>
                  <a:t>In fact, our solution was the straightforward inversion!</a:t>
                </a:r>
              </a:p>
              <a:p>
                <a:pPr marL="0" indent="0" defTabSz="465138">
                  <a:spcBef>
                    <a:spcPts val="1800"/>
                  </a:spcBef>
                  <a:buNone/>
                </a:pPr>
                <a:r>
                  <a:rPr lang="en-US" sz="2400" dirty="0"/>
                  <a:t>But this matrix has another characteristic 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it has Toeplitz (T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plitz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form 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– the same value along diagonals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992313"/>
                <a:ext cx="8073189" cy="4114800"/>
              </a:xfrm>
              <a:blipFill rotWithShape="0">
                <a:blip r:embed="rId2"/>
                <a:stretch>
                  <a:fillRect l="-1132" t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87513"/>
            <a:ext cx="2133600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173663"/>
            <a:ext cx="2133600" cy="12382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3657600" y="5245768"/>
            <a:ext cx="1796716" cy="1058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522538" y="5537088"/>
            <a:ext cx="1334917" cy="767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522538" y="5860925"/>
            <a:ext cx="771636" cy="4436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7222288" y="3833813"/>
            <a:ext cx="1536700" cy="2528887"/>
            <a:chOff x="7162800" y="3910013"/>
            <a:chExt cx="1536700" cy="2528887"/>
          </a:xfrm>
        </p:grpSpPr>
        <p:pic>
          <p:nvPicPr>
            <p:cNvPr id="12" name="Picture 6" descr="C:\Documents and Settings\Yaakov_s\My Documents\lectures\DSP\Toeplitz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3910013"/>
              <a:ext cx="1536700" cy="252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378605" y="5522155"/>
              <a:ext cx="1282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>
                  <a:solidFill>
                    <a:schemeClr val="bg1"/>
                  </a:solidFill>
                </a:rPr>
                <a:t>Otto </a:t>
              </a:r>
              <a:r>
                <a:rPr lang="en-US" altLang="en-US" sz="1400" dirty="0" err="1">
                  <a:solidFill>
                    <a:schemeClr val="bg1"/>
                  </a:solidFill>
                </a:rPr>
                <a:t>Toeplitz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951620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slightly harder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800474" cy="5156868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/>
                  <a:t>Assume an MA filter with 3 coefficients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/>
                  <a:t>	</a:t>
                </a:r>
                <a:r>
                  <a:rPr lang="en-US" sz="2400" b="1" dirty="0" err="1"/>
                  <a:t>y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= a</a:t>
                </a:r>
                <a:r>
                  <a:rPr lang="en-US" sz="2400" b="1" baseline="-25000" dirty="0"/>
                  <a:t>0 </a:t>
                </a:r>
                <a:r>
                  <a:rPr lang="en-US" sz="2400" dirty="0" err="1"/>
                  <a:t>x</a:t>
                </a:r>
                <a:r>
                  <a:rPr lang="en-US" sz="2400" b="1" baseline="-25000" dirty="0" err="1"/>
                  <a:t>n</a:t>
                </a:r>
                <a:r>
                  <a:rPr lang="en-US" sz="2400" b="1" baseline="-25000" dirty="0"/>
                  <a:t> </a:t>
                </a:r>
                <a:r>
                  <a:rPr lang="en-US" sz="2400" b="1" dirty="0"/>
                  <a:t>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x</a:t>
                </a:r>
                <a:r>
                  <a:rPr lang="en-US" sz="2400" b="1" baseline="-25000" dirty="0"/>
                  <a:t>n-1 </a:t>
                </a:r>
                <a:r>
                  <a:rPr lang="en-US" sz="2400" b="1" dirty="0"/>
                  <a:t>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x</a:t>
                </a:r>
                <a:r>
                  <a:rPr lang="en-US" sz="2400" b="1" baseline="-25000" dirty="0"/>
                  <a:t>n-2</a:t>
                </a:r>
              </a:p>
              <a:p>
                <a:pPr defTabSz="465138">
                  <a:spcBef>
                    <a:spcPts val="1200"/>
                  </a:spcBef>
                </a:pPr>
                <a:r>
                  <a:rPr lang="en-US" sz="2400" dirty="0"/>
                  <a:t>but the input does not start nonzero</a:t>
                </a:r>
              </a:p>
              <a:p>
                <a:pPr marL="0" indent="0" defTabSz="465138">
                  <a:spcBef>
                    <a:spcPts val="1200"/>
                  </a:spcBef>
                  <a:buNone/>
                </a:pPr>
                <a:r>
                  <a:rPr lang="en-US" sz="2400" dirty="0"/>
                  <a:t>We still need to find the 3 unknowns – a</a:t>
                </a:r>
                <a:r>
                  <a:rPr lang="en-US" sz="2400" b="1" baseline="-25000" dirty="0"/>
                  <a:t>0</a:t>
                </a:r>
                <a:r>
                  <a:rPr lang="en-US" sz="2400" dirty="0"/>
                  <a:t>, a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, and a</a:t>
                </a:r>
                <a:r>
                  <a:rPr lang="en-US" sz="2400" b="1" baseline="-25000" dirty="0"/>
                  <a:t>2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so we will need three equations to solve</a:t>
                </a:r>
              </a:p>
              <a:p>
                <a:pPr marL="0" indent="0" defTabSz="465138">
                  <a:spcBef>
                    <a:spcPts val="1200"/>
                  </a:spcBef>
                  <a:buNone/>
                </a:pPr>
                <a:r>
                  <a:rPr lang="en-US" sz="2400" dirty="0"/>
                  <a:t>So pick any n (there is nothing special about any time) 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and write three consecutive equations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/>
                  <a:t>	</a:t>
                </a:r>
                <a:r>
                  <a:rPr lang="en-US" sz="2400" b="1" dirty="0" err="1"/>
                  <a:t>y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   = </a:t>
                </a:r>
                <a:r>
                  <a:rPr lang="en-US" sz="2400" dirty="0"/>
                  <a:t>a</a:t>
                </a:r>
                <a:r>
                  <a:rPr lang="en-US" sz="2400" b="1" baseline="-25000" dirty="0"/>
                  <a:t>0 </a:t>
                </a:r>
                <a:r>
                  <a:rPr lang="en-US" sz="2400" dirty="0" err="1"/>
                  <a:t>x</a:t>
                </a:r>
                <a:r>
                  <a:rPr lang="en-US" sz="2400" b="1" baseline="-25000" dirty="0" err="1"/>
                  <a:t>n</a:t>
                </a:r>
                <a:r>
                  <a:rPr lang="en-US" sz="2400" b="1" baseline="-25000" dirty="0"/>
                  <a:t>     </a:t>
                </a:r>
                <a:r>
                  <a:rPr lang="en-US" sz="2400" b="1" dirty="0"/>
                  <a:t>+ </a:t>
                </a:r>
                <a:r>
                  <a:rPr lang="en-US" sz="2400" dirty="0"/>
                  <a:t>a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x</a:t>
                </a:r>
                <a:r>
                  <a:rPr lang="en-US" sz="2400" b="1" baseline="-25000" dirty="0"/>
                  <a:t>n-1  </a:t>
                </a:r>
                <a:r>
                  <a:rPr lang="en-US" sz="2400" b="1" dirty="0"/>
                  <a:t>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x</a:t>
                </a:r>
                <a:r>
                  <a:rPr lang="en-US" sz="2400" b="1" baseline="-25000" dirty="0"/>
                  <a:t>n-2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baseline="-25000" dirty="0"/>
                  <a:t>	</a:t>
                </a:r>
                <a:r>
                  <a:rPr lang="en-US" sz="2400" b="1" dirty="0"/>
                  <a:t>y</a:t>
                </a:r>
                <a:r>
                  <a:rPr lang="en-US" sz="2400" b="1" baseline="-25000" dirty="0"/>
                  <a:t>n+1</a:t>
                </a:r>
                <a:r>
                  <a:rPr lang="en-US" sz="2400" b="1" dirty="0"/>
                  <a:t> = </a:t>
                </a:r>
                <a:r>
                  <a:rPr lang="en-US" sz="2400" dirty="0"/>
                  <a:t>a</a:t>
                </a:r>
                <a:r>
                  <a:rPr lang="en-US" sz="2400" b="1" baseline="-25000" dirty="0"/>
                  <a:t>0 </a:t>
                </a:r>
                <a:r>
                  <a:rPr lang="en-US" sz="2400" dirty="0"/>
                  <a:t>x</a:t>
                </a:r>
                <a:r>
                  <a:rPr lang="en-US" sz="2400" b="1" baseline="-25000" dirty="0"/>
                  <a:t>n+1</a:t>
                </a:r>
                <a:r>
                  <a:rPr lang="en-US" sz="2400" b="1" dirty="0"/>
                  <a:t> 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</a:t>
                </a:r>
                <a:r>
                  <a:rPr lang="en-US" sz="2400" b="1" baseline="-25000" dirty="0" err="1"/>
                  <a:t>n</a:t>
                </a:r>
                <a:r>
                  <a:rPr lang="en-US" sz="2400" b="1" baseline="-25000" dirty="0"/>
                  <a:t>     </a:t>
                </a:r>
                <a:r>
                  <a:rPr lang="en-US" sz="2400" b="1" dirty="0"/>
                  <a:t>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x</a:t>
                </a:r>
                <a:r>
                  <a:rPr lang="en-US" sz="2400" b="1" baseline="-25000" dirty="0"/>
                  <a:t>n-1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/>
                  <a:t>	</a:t>
                </a:r>
                <a:r>
                  <a:rPr lang="en-US" sz="2400" b="1" dirty="0"/>
                  <a:t>y</a:t>
                </a:r>
                <a:r>
                  <a:rPr lang="en-US" sz="2400" b="1" baseline="-25000" dirty="0"/>
                  <a:t>n+2</a:t>
                </a:r>
                <a:r>
                  <a:rPr lang="en-US" sz="2400" b="1" dirty="0"/>
                  <a:t> = </a:t>
                </a:r>
                <a:r>
                  <a:rPr lang="en-US" sz="2400" dirty="0"/>
                  <a:t>a</a:t>
                </a:r>
                <a:r>
                  <a:rPr lang="en-US" sz="2400" b="1" baseline="-25000" dirty="0"/>
                  <a:t>0 </a:t>
                </a:r>
                <a:r>
                  <a:rPr lang="en-US" sz="2400" dirty="0"/>
                  <a:t>x</a:t>
                </a:r>
                <a:r>
                  <a:rPr lang="en-US" sz="2400" b="1" baseline="-25000" dirty="0"/>
                  <a:t>n+2 </a:t>
                </a:r>
                <a:r>
                  <a:rPr lang="en-US" sz="2400" b="1" dirty="0"/>
                  <a:t>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x</a:t>
                </a:r>
                <a:r>
                  <a:rPr lang="en-US" sz="2400" b="1" baseline="-25000" dirty="0"/>
                  <a:t>n+1  </a:t>
                </a:r>
                <a:r>
                  <a:rPr lang="en-US" sz="2400" b="1" dirty="0"/>
                  <a:t>+</a:t>
                </a:r>
                <a:r>
                  <a:rPr lang="en-US" sz="2400" dirty="0"/>
                  <a:t> a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</a:t>
                </a:r>
                <a:r>
                  <a:rPr lang="en-US" sz="2400" b="1" baseline="-25000" dirty="0" err="1"/>
                  <a:t>n</a:t>
                </a:r>
                <a:r>
                  <a:rPr lang="en-US" sz="2400" b="1" baseline="-250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Note that we need to observe 5 consecutive times</a:t>
                </a:r>
              </a:p>
              <a:p>
                <a:pPr marL="0" indent="0">
                  <a:buNone/>
                </a:pPr>
                <a:r>
                  <a:rPr lang="en-US" b="1" dirty="0"/>
                  <a:t>n-2</a:t>
                </a:r>
                <a:r>
                  <a:rPr lang="en-US" dirty="0"/>
                  <a:t> x</a:t>
                </a:r>
                <a:r>
                  <a:rPr lang="en-US" b="1" baseline="-25000" dirty="0"/>
                  <a:t>n-2     	</a:t>
                </a:r>
                <a:r>
                  <a:rPr lang="en-US" b="1" dirty="0"/>
                  <a:t>n-1</a:t>
                </a:r>
                <a:r>
                  <a:rPr lang="en-US" dirty="0"/>
                  <a:t> x</a:t>
                </a:r>
                <a:r>
                  <a:rPr lang="en-US" b="1" baseline="-25000" dirty="0"/>
                  <a:t>n-1   	</a:t>
                </a:r>
                <a:r>
                  <a:rPr lang="en-US" b="1" dirty="0"/>
                  <a:t>n</a:t>
                </a:r>
                <a:r>
                  <a:rPr lang="en-US" dirty="0"/>
                  <a:t>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  <a:r>
                  <a:rPr lang="en-US" dirty="0"/>
                  <a:t>and </a:t>
                </a:r>
                <a:r>
                  <a:rPr lang="en-US" b="1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baseline="-25000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n+1 </a:t>
                </a:r>
                <a:r>
                  <a:rPr lang="en-US" dirty="0"/>
                  <a:t>x</a:t>
                </a:r>
                <a:r>
                  <a:rPr lang="en-US" b="1" baseline="-25000" dirty="0"/>
                  <a:t>n+1 </a:t>
                </a:r>
                <a:r>
                  <a:rPr lang="en-US" dirty="0"/>
                  <a:t>and </a:t>
                </a:r>
                <a:r>
                  <a:rPr lang="en-US" b="1" dirty="0"/>
                  <a:t>y</a:t>
                </a:r>
                <a:r>
                  <a:rPr lang="en-US" b="1" baseline="-25000" dirty="0"/>
                  <a:t>n+1 	</a:t>
                </a:r>
                <a:r>
                  <a:rPr lang="en-US" b="1" dirty="0"/>
                  <a:t>n+2 </a:t>
                </a:r>
                <a:r>
                  <a:rPr lang="en-US" dirty="0"/>
                  <a:t>x</a:t>
                </a:r>
                <a:r>
                  <a:rPr lang="en-US" b="1" baseline="-25000" dirty="0"/>
                  <a:t>n+2</a:t>
                </a:r>
                <a:r>
                  <a:rPr lang="en-US" dirty="0"/>
                  <a:t> and </a:t>
                </a:r>
                <a:r>
                  <a:rPr lang="en-US" b="1" dirty="0"/>
                  <a:t>y</a:t>
                </a:r>
                <a:r>
                  <a:rPr lang="en-US" b="1" baseline="-25000" dirty="0"/>
                  <a:t>n+1 </a:t>
                </a:r>
                <a:endParaRPr lang="en-US" dirty="0"/>
              </a:p>
              <a:p>
                <a:pPr marL="0" indent="0" defTabSz="465138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 defTabSz="465138">
                  <a:spcBef>
                    <a:spcPts val="12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800474" cy="5156868"/>
              </a:xfrm>
              <a:blipFill rotWithShape="0">
                <a:blip r:embed="rId2"/>
                <a:stretch>
                  <a:fillRect l="-1251" t="-827" b="-7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260468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100"/>
            <a:ext cx="7939088" cy="1143000"/>
          </a:xfrm>
        </p:spPr>
        <p:txBody>
          <a:bodyPr/>
          <a:lstStyle/>
          <a:p>
            <a:r>
              <a:rPr lang="en-US" dirty="0"/>
              <a:t>Solving the slightly harder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Let’s jump directly to the matrix form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So, here is yet another connection 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	between convolution and (matrix) multiplication</a:t>
            </a:r>
          </a:p>
          <a:p>
            <a:pPr marL="0" indent="0">
              <a:spcBef>
                <a:spcPts val="1200"/>
              </a:spcBef>
              <a:buNone/>
              <a:tabLst>
                <a:tab pos="465138" algn="l"/>
              </a:tabLst>
            </a:pPr>
            <a:r>
              <a:rPr lang="en-US" sz="2400" dirty="0"/>
              <a:t>The solution is once again to invert the matrix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	but this time it is not lower triangular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		but it is still Toeplitz</a:t>
            </a:r>
          </a:p>
          <a:p>
            <a:pPr marL="0" indent="0">
              <a:spcBef>
                <a:spcPts val="1200"/>
              </a:spcBef>
              <a:buNone/>
              <a:tabLst>
                <a:tab pos="465138" algn="l"/>
              </a:tabLst>
            </a:pPr>
            <a:r>
              <a:rPr lang="en-US" sz="2400" dirty="0"/>
              <a:t>Inverting a general matrix is O(N</a:t>
            </a:r>
            <a:r>
              <a:rPr lang="en-US" sz="2400" b="1" baseline="30000" dirty="0"/>
              <a:t>3</a:t>
            </a:r>
            <a:r>
              <a:rPr lang="en-US" sz="2400" dirty="0"/>
              <a:t>) and may be unstable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	</a:t>
            </a:r>
            <a:r>
              <a:rPr lang="en-US" dirty="0"/>
              <a:t>(well actually O(n</a:t>
            </a:r>
            <a:r>
              <a:rPr lang="en-US" b="1" baseline="30000" dirty="0"/>
              <a:t>log2(7)</a:t>
            </a:r>
            <a:r>
              <a:rPr lang="en-US" dirty="0"/>
              <a:t>) = O(n</a:t>
            </a:r>
            <a:r>
              <a:rPr lang="en-US" b="1" baseline="30000" dirty="0"/>
              <a:t>2.807</a:t>
            </a:r>
            <a:r>
              <a:rPr lang="en-US" dirty="0"/>
              <a:t>) or even less)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but inverting a Toeplitz matrix takes only O(N</a:t>
            </a:r>
            <a:r>
              <a:rPr lang="en-US" sz="2400" b="1" baseline="30000" dirty="0"/>
              <a:t>2</a:t>
            </a:r>
            <a:r>
              <a:rPr lang="en-US" sz="2400" dirty="0"/>
              <a:t>)</a:t>
            </a:r>
          </a:p>
          <a:p>
            <a:pPr marL="0" indent="0">
              <a:spcBef>
                <a:spcPts val="0"/>
              </a:spcBef>
              <a:buNone/>
              <a:tabLst>
                <a:tab pos="465138" algn="l"/>
              </a:tabLst>
            </a:pPr>
            <a:r>
              <a:rPr lang="en-US" sz="2400" dirty="0"/>
              <a:t>	and is always stable </a:t>
            </a:r>
            <a:r>
              <a:rPr lang="en-US" dirty="0"/>
              <a:t>(Levinson Durbin algorithm)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1851025"/>
            <a:ext cx="59721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25636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88" y="3547186"/>
            <a:ext cx="655320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BTW – another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wanted to solve for the coefficients 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dirty="0"/>
              <a:t>	and thus put them into a vector</a:t>
            </a:r>
          </a:p>
          <a:p>
            <a:pPr marL="0" indent="0" defTabSz="465138">
              <a:buNone/>
            </a:pPr>
            <a:r>
              <a:rPr lang="en-US" dirty="0"/>
              <a:t>In other circumstances we may want to rewrite the equations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sz="2400" b="1" dirty="0" err="1"/>
              <a:t>y</a:t>
            </a:r>
            <a:r>
              <a:rPr lang="en-US" sz="2400" b="1" baseline="-25000" dirty="0" err="1"/>
              <a:t>n</a:t>
            </a:r>
            <a:r>
              <a:rPr lang="en-US" sz="2400" b="1" dirty="0"/>
              <a:t>    = </a:t>
            </a:r>
            <a:r>
              <a:rPr lang="en-US" sz="2400" dirty="0"/>
              <a:t>a</a:t>
            </a:r>
            <a:r>
              <a:rPr lang="en-US" sz="2400" b="1" baseline="-25000" dirty="0"/>
              <a:t>0 </a:t>
            </a:r>
            <a:r>
              <a:rPr lang="en-US" sz="2400" dirty="0" err="1"/>
              <a:t>x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     </a:t>
            </a:r>
            <a:r>
              <a:rPr lang="en-US" sz="2400" b="1" dirty="0"/>
              <a:t>+ </a:t>
            </a:r>
            <a:r>
              <a:rPr lang="en-US" sz="2400" dirty="0"/>
              <a:t>a</a:t>
            </a:r>
            <a:r>
              <a:rPr lang="en-US" sz="2400" b="1" baseline="-25000" dirty="0"/>
              <a:t>1</a:t>
            </a:r>
            <a:r>
              <a:rPr lang="en-US" sz="2400" dirty="0"/>
              <a:t> x</a:t>
            </a:r>
            <a:r>
              <a:rPr lang="en-US" sz="2400" b="1" baseline="-25000" dirty="0"/>
              <a:t>n-1  </a:t>
            </a:r>
            <a:r>
              <a:rPr lang="en-US" sz="2400" b="1" dirty="0"/>
              <a:t>+</a:t>
            </a:r>
            <a:r>
              <a:rPr lang="en-US" sz="2400" dirty="0"/>
              <a:t> a</a:t>
            </a:r>
            <a:r>
              <a:rPr lang="en-US" sz="2400" b="1" baseline="-25000" dirty="0"/>
              <a:t>2</a:t>
            </a:r>
            <a:r>
              <a:rPr lang="en-US" sz="2400" dirty="0"/>
              <a:t> x</a:t>
            </a:r>
            <a:r>
              <a:rPr lang="en-US" sz="2400" b="1" baseline="-25000" dirty="0"/>
              <a:t>n-2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baseline="-25000" dirty="0"/>
              <a:t>	</a:t>
            </a:r>
            <a:r>
              <a:rPr lang="en-US" sz="2400" b="1" dirty="0"/>
              <a:t>y</a:t>
            </a:r>
            <a:r>
              <a:rPr lang="en-US" sz="2400" b="1" baseline="-25000" dirty="0"/>
              <a:t>n+1</a:t>
            </a:r>
            <a:r>
              <a:rPr lang="en-US" sz="2400" b="1" dirty="0"/>
              <a:t> = </a:t>
            </a:r>
            <a:r>
              <a:rPr lang="en-US" sz="2400" dirty="0"/>
              <a:t>a</a:t>
            </a:r>
            <a:r>
              <a:rPr lang="en-US" sz="2400" b="1" baseline="-25000" dirty="0"/>
              <a:t>0 </a:t>
            </a:r>
            <a:r>
              <a:rPr lang="en-US" sz="2400" dirty="0"/>
              <a:t>x</a:t>
            </a:r>
            <a:r>
              <a:rPr lang="en-US" sz="2400" b="1" baseline="-25000" dirty="0"/>
              <a:t>n+1</a:t>
            </a:r>
            <a:r>
              <a:rPr lang="en-US" sz="2400" b="1" dirty="0"/>
              <a:t> +</a:t>
            </a:r>
            <a:r>
              <a:rPr lang="en-US" sz="2400" dirty="0"/>
              <a:t> a</a:t>
            </a:r>
            <a:r>
              <a:rPr lang="en-US" sz="2400" b="1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x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     </a:t>
            </a:r>
            <a:r>
              <a:rPr lang="en-US" sz="2400" b="1" dirty="0"/>
              <a:t>+</a:t>
            </a:r>
            <a:r>
              <a:rPr lang="en-US" sz="2400" dirty="0"/>
              <a:t> a</a:t>
            </a:r>
            <a:r>
              <a:rPr lang="en-US" sz="2400" b="1" baseline="-25000" dirty="0"/>
              <a:t>2</a:t>
            </a:r>
            <a:r>
              <a:rPr lang="en-US" sz="2400" dirty="0"/>
              <a:t> x</a:t>
            </a:r>
            <a:r>
              <a:rPr lang="en-US" sz="2400" b="1" baseline="-25000" dirty="0"/>
              <a:t>n-1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sz="2400" b="1" dirty="0"/>
              <a:t>y</a:t>
            </a:r>
            <a:r>
              <a:rPr lang="en-US" sz="2400" b="1" baseline="-25000" dirty="0"/>
              <a:t>n+2</a:t>
            </a:r>
            <a:r>
              <a:rPr lang="en-US" sz="2400" b="1" dirty="0"/>
              <a:t> = </a:t>
            </a:r>
            <a:r>
              <a:rPr lang="en-US" sz="2400" dirty="0"/>
              <a:t>a</a:t>
            </a:r>
            <a:r>
              <a:rPr lang="en-US" sz="2400" b="1" baseline="-25000" dirty="0"/>
              <a:t>0 </a:t>
            </a:r>
            <a:r>
              <a:rPr lang="en-US" sz="2400" dirty="0"/>
              <a:t>x</a:t>
            </a:r>
            <a:r>
              <a:rPr lang="en-US" sz="2400" b="1" baseline="-25000" dirty="0"/>
              <a:t>n+2 </a:t>
            </a:r>
            <a:r>
              <a:rPr lang="en-US" sz="2400" b="1" dirty="0"/>
              <a:t>+</a:t>
            </a:r>
            <a:r>
              <a:rPr lang="en-US" sz="2400" dirty="0"/>
              <a:t> a</a:t>
            </a:r>
            <a:r>
              <a:rPr lang="en-US" sz="2400" b="1" baseline="-25000" dirty="0"/>
              <a:t>1</a:t>
            </a:r>
            <a:r>
              <a:rPr lang="en-US" sz="2400" dirty="0"/>
              <a:t> x</a:t>
            </a:r>
            <a:r>
              <a:rPr lang="en-US" sz="2400" b="1" baseline="-25000" dirty="0"/>
              <a:t>n+1  </a:t>
            </a:r>
            <a:r>
              <a:rPr lang="en-US" sz="2400" b="1" dirty="0"/>
              <a:t>+</a:t>
            </a:r>
            <a:r>
              <a:rPr lang="en-US" sz="2400" dirty="0"/>
              <a:t> a</a:t>
            </a:r>
            <a:r>
              <a:rPr lang="en-US" sz="2400" b="1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x</a:t>
            </a:r>
            <a:r>
              <a:rPr lang="en-US" sz="2400" b="1" baseline="-25000" dirty="0" err="1"/>
              <a:t>n</a:t>
            </a:r>
            <a:r>
              <a:rPr lang="en-US" sz="2400" b="1" baseline="-25000" dirty="0"/>
              <a:t> </a:t>
            </a:r>
          </a:p>
          <a:p>
            <a:pPr marL="0" indent="0" defTabSz="465138">
              <a:buNone/>
            </a:pPr>
            <a:r>
              <a:rPr lang="en-US" dirty="0"/>
              <a:t>in another form</a:t>
            </a:r>
          </a:p>
          <a:p>
            <a:pPr marL="0" indent="0" defTabSz="465138">
              <a:buNone/>
            </a:pPr>
            <a:endParaRPr lang="en-US" dirty="0"/>
          </a:p>
          <a:p>
            <a:pPr marL="0" indent="0" defTabSz="465138">
              <a:buNone/>
            </a:pPr>
            <a:endParaRPr lang="en-US" dirty="0"/>
          </a:p>
          <a:p>
            <a:pPr marL="0" indent="0" defTabSz="465138">
              <a:buNone/>
            </a:pPr>
            <a:endParaRPr lang="en-US" dirty="0"/>
          </a:p>
          <a:p>
            <a:pPr marL="0" indent="0" defTabSz="465138">
              <a:spcBef>
                <a:spcPts val="2400"/>
              </a:spcBef>
              <a:buNone/>
            </a:pPr>
            <a:r>
              <a:rPr lang="en-US" dirty="0"/>
              <a:t>Here the matrix is Toeplitz but not square!</a:t>
            </a:r>
          </a:p>
          <a:p>
            <a:pPr marL="0" indent="0" defTabSz="465138">
              <a:spcBef>
                <a:spcPts val="1800"/>
              </a:spcBef>
              <a:buNone/>
            </a:pPr>
            <a:r>
              <a:rPr lang="en-US" dirty="0"/>
              <a:t>This is yet another connection between convolution 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dirty="0"/>
              <a:t>	and multiplication by a Toeplitz matrix!</a:t>
            </a:r>
          </a:p>
          <a:p>
            <a:pPr marL="0" indent="0" defTabSz="465138">
              <a:buNone/>
            </a:pPr>
            <a:endParaRPr lang="en-US" dirty="0"/>
          </a:p>
          <a:p>
            <a:pPr marL="0" indent="0" defTabSz="465138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305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</a:t>
            </a:r>
            <a:r>
              <a:rPr lang="en-US" i="1" dirty="0"/>
              <a:t>filter law </a:t>
            </a:r>
            <a:r>
              <a:rPr lang="en-US" dirty="0"/>
              <a:t>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02" y="2088753"/>
            <a:ext cx="855021" cy="5537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583375" y="1812389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67064" y="2607847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220808" y="2406490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6344" y="1518237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583375" y="3196151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67064" y="3991609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20808" y="3790252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46344" y="2901999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45" y="5103323"/>
            <a:ext cx="855021" cy="5537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599686" y="4826959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237119" y="5421060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62655" y="4532807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99686" y="3482503"/>
            <a:ext cx="6319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1231598" y="3482503"/>
            <a:ext cx="0" cy="4926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94325" y="3330822"/>
            <a:ext cx="259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endParaRPr lang="en-US" sz="1600" baseline="-250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1261143" y="5019474"/>
            <a:ext cx="573932" cy="606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83375" y="5622417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52" y="2110857"/>
            <a:ext cx="855021" cy="55370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 bwMode="auto">
          <a:xfrm flipV="1">
            <a:off x="3509225" y="1834493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492914" y="2629951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146658" y="2428594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3204099" y="1540341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3509225" y="3218255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3492914" y="4013713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146658" y="3812356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3204099" y="2924103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663" y="5125427"/>
            <a:ext cx="855021" cy="553700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 bwMode="auto">
          <a:xfrm flipV="1">
            <a:off x="3525536" y="4849063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162969" y="5443164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3288505" y="4554911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4131072" y="3507257"/>
            <a:ext cx="88840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4131072" y="3514335"/>
            <a:ext cx="0" cy="4926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152080" y="3352926"/>
            <a:ext cx="259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endParaRPr lang="en-US" sz="1600" baseline="-250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3619043" y="5041578"/>
            <a:ext cx="573932" cy="606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509225" y="5644521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844" y="2110857"/>
            <a:ext cx="855021" cy="553700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 bwMode="auto">
          <a:xfrm flipV="1">
            <a:off x="6311717" y="1834493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6295406" y="2629951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7949150" y="2428594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6074686" y="1540341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6311717" y="3218255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6295406" y="4013713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949150" y="3812356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6074686" y="2924103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155" y="5125427"/>
            <a:ext cx="855021" cy="553700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 bwMode="auto">
          <a:xfrm flipV="1">
            <a:off x="6328028" y="4849063"/>
            <a:ext cx="0" cy="795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965461" y="5443164"/>
            <a:ext cx="169066" cy="22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ω</a:t>
            </a:r>
            <a:endParaRPr lang="en-US" sz="1600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6090997" y="4554911"/>
            <a:ext cx="83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Y(</a:t>
            </a:r>
            <a:r>
              <a:rPr lang="el-GR" sz="1600" dirty="0"/>
              <a:t>ω</a:t>
            </a:r>
            <a:r>
              <a:rPr lang="en-US" sz="1600" dirty="0"/>
              <a:t>)</a:t>
            </a:r>
            <a:endParaRPr lang="en-US" sz="1600" baseline="-25000" dirty="0"/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6328028" y="3504607"/>
            <a:ext cx="4498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6777920" y="3504608"/>
            <a:ext cx="0" cy="5091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022667" y="3352926"/>
            <a:ext cx="259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endParaRPr lang="en-US" sz="1600" baseline="-250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6848526" y="5031541"/>
            <a:ext cx="322614" cy="606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6311717" y="5644521"/>
            <a:ext cx="16883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7121933" y="3504607"/>
            <a:ext cx="59620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V="1">
            <a:off x="7116426" y="3514335"/>
            <a:ext cx="0" cy="4926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195891" y="6101862"/>
            <a:ext cx="511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H(</a:t>
            </a:r>
            <a:r>
              <a:rPr lang="el-GR" sz="2000" b="0" dirty="0">
                <a:latin typeface="+mn-lt"/>
              </a:rPr>
              <a:t>ω</a:t>
            </a:r>
            <a:r>
              <a:rPr lang="en-US" sz="2000" b="0" dirty="0">
                <a:latin typeface="+mn-lt"/>
              </a:rPr>
              <a:t>) is called the </a:t>
            </a:r>
            <a:r>
              <a:rPr lang="en-US" sz="2000" i="1" dirty="0">
                <a:latin typeface="+mn-lt"/>
              </a:rPr>
              <a:t>frequency response</a:t>
            </a:r>
          </a:p>
        </p:txBody>
      </p:sp>
    </p:spTree>
    <p:extLst>
      <p:ext uri="{BB962C8B-B14F-4D97-AF65-F5344CB8AC3E}">
        <p14:creationId xmlns:p14="http://schemas.microsoft.com/office/powerpoint/2010/main" val="3458943908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55C3007-8810-4AE0-B348-F564ED57E31B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2938" y="101600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Wiener-</a:t>
            </a:r>
            <a:r>
              <a:rPr lang="en-US" dirty="0" err="1"/>
              <a:t>Hopf</a:t>
            </a:r>
            <a:r>
              <a:rPr lang="en-US" dirty="0"/>
              <a:t> equations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66813"/>
            <a:ext cx="86995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The equations we found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are called the </a:t>
            </a:r>
            <a:r>
              <a:rPr lang="en-US" altLang="en-US" sz="2400" b="1" dirty="0"/>
              <a:t>Wiener-</a:t>
            </a:r>
            <a:r>
              <a:rPr lang="en-US" altLang="en-US" sz="2400" b="1" dirty="0" err="1"/>
              <a:t>Hopf</a:t>
            </a:r>
            <a:r>
              <a:rPr lang="en-US" altLang="en-US" sz="2400" b="1" dirty="0"/>
              <a:t> equations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/>
              <a:t>However, you will never see them written in this simple way!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That is because of noise!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If we solve them twice for different </a:t>
            </a:r>
            <a:r>
              <a:rPr lang="en-US" altLang="en-US" sz="2400" b="1" dirty="0"/>
              <a:t>n</a:t>
            </a:r>
            <a:r>
              <a:rPr lang="en-US" altLang="en-US" sz="2400" dirty="0"/>
              <a:t>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	we won’t get exactly the same answer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So you might solve many times and average the solutions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	but that would require many matrix inversions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		and is not even the right thing to do!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/>
          </a:p>
        </p:txBody>
      </p:sp>
      <p:pic>
        <p:nvPicPr>
          <p:cNvPr id="50184" name="Picture 7" descr="C:\Documents and Settings\Yaakov_s\My Documents\lectures\DSP\Norbert_Wie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690980"/>
            <a:ext cx="16827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46725" y="3069629"/>
            <a:ext cx="151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</a:rPr>
              <a:t>Norbert Wiener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1690980"/>
            <a:ext cx="5972175" cy="12001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right way?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7326" y="1321986"/>
                <a:ext cx="8265695" cy="514241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Let’s go back to the original MA equation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		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dirty="0"/>
                  <a:t>Multiple both sides by </a:t>
                </a:r>
                <a:r>
                  <a:rPr lang="en-US" sz="2400" dirty="0" err="1"/>
                  <a:t>x</a:t>
                </a:r>
                <a:r>
                  <a:rPr lang="en-US" sz="2400" b="1" baseline="-25000" dirty="0" err="1"/>
                  <a:t>n+j</a:t>
                </a:r>
                <a:r>
                  <a:rPr lang="en-US" sz="2400" dirty="0"/>
                  <a:t> and sum over all 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Remember that we mentioned the </a:t>
                </a:r>
                <a:r>
                  <a:rPr lang="en-US" sz="2400" i="1" dirty="0"/>
                  <a:t>correlation of x and y 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So the Wiener-</a:t>
                </a:r>
                <a:r>
                  <a:rPr lang="en-US" sz="2400" dirty="0" err="1"/>
                  <a:t>Hopf</a:t>
                </a:r>
                <a:r>
                  <a:rPr lang="en-US" sz="2400" dirty="0"/>
                  <a:t> equations can be written: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This has the same form, but need be solved only once!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326" y="1321986"/>
                <a:ext cx="8265695" cy="5142414"/>
              </a:xfrm>
              <a:blipFill rotWithShape="0">
                <a:blip r:embed="rId2"/>
                <a:stretch>
                  <a:fillRect l="-1106" t="-830" b="-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89250" y="3391452"/>
            <a:ext cx="329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+mn-lt"/>
              </a:rPr>
              <a:t>we can reverse the summation order!</a:t>
            </a:r>
          </a:p>
        </p:txBody>
      </p:sp>
    </p:spTree>
    <p:extLst>
      <p:ext uri="{BB962C8B-B14F-4D97-AF65-F5344CB8AC3E}">
        <p14:creationId xmlns:p14="http://schemas.microsoft.com/office/powerpoint/2010/main" val="2467560683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Yaakov_s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17" y="3567677"/>
            <a:ext cx="6387977" cy="186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AR filters?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27747"/>
                <a:ext cx="7772400" cy="46793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Now let’s a</a:t>
                </a:r>
                <a:r>
                  <a:rPr lang="en-US" altLang="en-US" sz="2400" dirty="0"/>
                  <a:t>ssume that the unknown system </a:t>
                </a:r>
              </a:p>
              <a:p>
                <a:pPr marL="0" indent="0" defTabSz="465138">
                  <a:buNone/>
                </a:pPr>
                <a:r>
                  <a:rPr lang="en-US" altLang="en-US" sz="2400" dirty="0"/>
                  <a:t>	is an </a:t>
                </a:r>
                <a:r>
                  <a:rPr lang="en-US" altLang="en-US" sz="2400" b="1" dirty="0"/>
                  <a:t>AR</a:t>
                </a:r>
                <a:r>
                  <a:rPr lang="en-US" altLang="en-US" sz="2400" dirty="0"/>
                  <a:t> filter with 3 coefficients</a:t>
                </a:r>
              </a:p>
              <a:p>
                <a:pPr marL="0" indent="0" defTabSz="465138">
                  <a:buNone/>
                </a:pPr>
                <a:r>
                  <a:rPr lang="en-US" sz="2400" b="1" dirty="0" err="1"/>
                  <a:t>y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= </a:t>
                </a:r>
                <a:r>
                  <a:rPr lang="en-US" sz="2400" b="1" dirty="0" err="1"/>
                  <a:t>x</a:t>
                </a:r>
                <a:r>
                  <a:rPr lang="en-US" sz="2400" b="1" baseline="-25000" dirty="0" err="1"/>
                  <a:t>n</a:t>
                </a:r>
                <a:r>
                  <a:rPr lang="en-US" sz="2400" b="1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= </a:t>
                </a:r>
                <a:r>
                  <a:rPr lang="en-US" sz="2400" b="1" baseline="-25000" dirty="0"/>
                  <a:t> </a:t>
                </a:r>
                <a:r>
                  <a:rPr lang="en-US" sz="2400" dirty="0" err="1"/>
                  <a:t>x</a:t>
                </a:r>
                <a:r>
                  <a:rPr lang="en-US" sz="2400" b="1" baseline="-25000" dirty="0" err="1"/>
                  <a:t>n</a:t>
                </a:r>
                <a:r>
                  <a:rPr lang="en-US" sz="2400" b="1" baseline="-25000" dirty="0"/>
                  <a:t> </a:t>
                </a:r>
                <a:r>
                  <a:rPr lang="en-US" sz="2400" b="1" dirty="0"/>
                  <a:t>+</a:t>
                </a:r>
                <a:r>
                  <a:rPr lang="en-US" sz="2400" dirty="0"/>
                  <a:t> b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y</a:t>
                </a:r>
                <a:r>
                  <a:rPr lang="en-US" sz="2400" b="1" baseline="-25000" dirty="0"/>
                  <a:t>n-1 </a:t>
                </a:r>
                <a:r>
                  <a:rPr lang="en-US" sz="2400" b="1" dirty="0"/>
                  <a:t>+</a:t>
                </a:r>
                <a:r>
                  <a:rPr lang="en-US" sz="2400" dirty="0"/>
                  <a:t> b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 y</a:t>
                </a:r>
                <a:r>
                  <a:rPr lang="en-US" sz="2400" b="1" baseline="-25000" dirty="0"/>
                  <a:t>n-2</a:t>
                </a:r>
                <a:r>
                  <a:rPr lang="en-US" sz="2400" b="1" dirty="0"/>
                  <a:t> +</a:t>
                </a:r>
                <a:r>
                  <a:rPr lang="en-US" sz="2400" dirty="0"/>
                  <a:t> b</a:t>
                </a:r>
                <a:r>
                  <a:rPr lang="en-US" sz="2400" b="1" baseline="-25000" dirty="0"/>
                  <a:t>3</a:t>
                </a:r>
                <a:r>
                  <a:rPr lang="en-US" sz="2400" dirty="0"/>
                  <a:t> y</a:t>
                </a:r>
                <a:r>
                  <a:rPr lang="en-US" sz="2400" b="1" baseline="-25000" dirty="0"/>
                  <a:t>n-3</a:t>
                </a:r>
              </a:p>
              <a:p>
                <a:pPr marL="0" indent="0" defTabSz="465138">
                  <a:spcBef>
                    <a:spcPts val="1200"/>
                  </a:spcBef>
                  <a:buNone/>
                </a:pPr>
                <a:r>
                  <a:rPr lang="en-US" sz="2400" dirty="0"/>
                  <a:t>Once again we have three coefficients to find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r>
                  <a:rPr lang="en-US" sz="2400" dirty="0"/>
                  <a:t>	so we need to write 3 equations</a:t>
                </a:r>
              </a:p>
              <a:p>
                <a:pPr marL="0" indent="0" defTabSz="465138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 defTabSz="465138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altLang="en-US" dirty="0"/>
                  <a:t>Note that we need to observe 6 times - 6 </a:t>
                </a:r>
                <a:r>
                  <a:rPr lang="en-US" altLang="en-US" b="1" dirty="0" err="1"/>
                  <a:t>y</a:t>
                </a:r>
                <a:r>
                  <a:rPr lang="en-US" altLang="en-US" dirty="0" err="1"/>
                  <a:t>s</a:t>
                </a:r>
                <a:r>
                  <a:rPr lang="en-US" altLang="en-US" dirty="0"/>
                  <a:t> and 3 </a:t>
                </a:r>
                <a:r>
                  <a:rPr lang="en-US" altLang="en-US" b="1" dirty="0" err="1"/>
                  <a:t>x</a:t>
                </a:r>
                <a:r>
                  <a:rPr lang="en-US" altLang="en-US" dirty="0" err="1"/>
                  <a:t>s</a:t>
                </a:r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27747"/>
                <a:ext cx="7772400" cy="4679366"/>
              </a:xfrm>
              <a:blipFill rotWithShape="0">
                <a:blip r:embed="rId3"/>
                <a:stretch>
                  <a:fillRect l="-1255" t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825100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5" descr="C:\Documents and Settings\Yaakov_s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2" y="1699756"/>
            <a:ext cx="7006687" cy="147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AE145BF-2F4C-4D6B-A596-636D6D48B49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63500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Yule-Walker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177308"/>
                <a:ext cx="8509000" cy="5440980"/>
              </a:xfrm>
            </p:spPr>
            <p:txBody>
              <a:bodyPr/>
              <a:lstStyle/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Let’s write the equations in matrix form</a:t>
                </a:r>
              </a:p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spcBef>
                    <a:spcPct val="10000"/>
                  </a:spcBef>
                  <a:buNone/>
                </a:pPr>
                <a:r>
                  <a:rPr lang="en-US" altLang="en-US" sz="2400" dirty="0"/>
                  <a:t>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bar>
                      <m:bar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bar>
                      </m:e>
                    </m:ba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ar>
                  </m:oMath>
                </a14:m>
                <a:r>
                  <a:rPr lang="en-US" altLang="en-US" sz="2400" dirty="0"/>
                  <a:t>        so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a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 </m:t>
                    </m:r>
                    <m:bar>
                      <m:bar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alt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bar>
                      </m:e>
                    </m:bar>
                    <m:r>
                      <a:rPr lang="en-US" altLang="en-US" sz="2400" b="0" i="1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bar>
                  </m:oMath>
                </a14:m>
                <a:r>
                  <a:rPr lang="en-US" altLang="en-US" sz="2400" dirty="0"/>
                  <a:t> </a:t>
                </a:r>
              </a:p>
              <a:p>
                <a:pPr eaLnBrk="1" hangingPunct="1"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These are called the </a:t>
                </a:r>
                <a:r>
                  <a:rPr lang="en-US" altLang="en-US" sz="2400" b="1" dirty="0"/>
                  <a:t>Yule Walker equations</a:t>
                </a:r>
              </a:p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The matrix has Toeplitz form</a:t>
                </a:r>
              </a:p>
              <a:p>
                <a:pPr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	and so is solved by Levinson-Durbin </a:t>
                </a:r>
              </a:p>
              <a:p>
                <a:pPr marL="0" indent="0" eaLnBrk="1" hangingPunct="1">
                  <a:spcBef>
                    <a:spcPct val="10000"/>
                  </a:spcBef>
                  <a:buNone/>
                </a:pPr>
                <a:endParaRPr lang="en-US" altLang="en-US" sz="2400" dirty="0"/>
              </a:p>
              <a:p>
                <a:pPr marL="0" indent="0" eaLnBrk="1" hangingPunct="1">
                  <a:spcBef>
                    <a:spcPct val="10000"/>
                  </a:spcBef>
                  <a:buNone/>
                </a:pPr>
                <a:r>
                  <a:rPr lang="en-US" altLang="en-US" sz="2400" dirty="0"/>
                  <a:t>Your cellphone solves YW equations </a:t>
                </a:r>
              </a:p>
              <a:p>
                <a:pPr marL="0" indent="0" defTabSz="465138" eaLnBrk="1" hangingPunct="1">
                  <a:spcBef>
                    <a:spcPct val="10000"/>
                  </a:spcBef>
                  <a:buNone/>
                </a:pPr>
                <a:r>
                  <a:rPr lang="en-US" altLang="en-US" sz="2400" dirty="0"/>
                  <a:t>	thousands of times per second </a:t>
                </a:r>
                <a:r>
                  <a:rPr lang="en-US" altLang="en-US" dirty="0"/>
                  <a:t>!</a:t>
                </a:r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177308"/>
                <a:ext cx="8509000" cy="5440980"/>
              </a:xfrm>
              <a:blipFill rotWithShape="0">
                <a:blip r:embed="rId3"/>
                <a:stretch>
                  <a:fillRect l="-1074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07" name="Picture 6" descr="C:\Documents and Settings\Yaakov_s\My Documents\lectures\DSP\Yu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824154"/>
            <a:ext cx="1485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0583" y="3217550"/>
            <a:ext cx="103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Udny</a:t>
            </a:r>
            <a:r>
              <a:rPr lang="en-US" sz="1400" dirty="0">
                <a:solidFill>
                  <a:schemeClr val="bg1"/>
                </a:solidFill>
              </a:rPr>
              <a:t> Yule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929" y="3829050"/>
            <a:ext cx="1482330" cy="1773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6689" y="5284419"/>
            <a:ext cx="1623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Sir Gilbert Walker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498" y="3559117"/>
            <a:ext cx="591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0A0"/>
                </a:solidFill>
              </a:rPr>
              <a:t>vector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7101" y="3634698"/>
            <a:ext cx="591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7030A0"/>
                </a:solidFill>
              </a:rPr>
              <a:t>matrix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1759" y="3668104"/>
            <a:ext cx="217754" cy="29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11" idx="1"/>
          </p:cNvCxnSpPr>
          <p:nvPr/>
        </p:nvCxnSpPr>
        <p:spPr bwMode="auto">
          <a:xfrm flipH="1" flipV="1">
            <a:off x="2299855" y="3697296"/>
            <a:ext cx="137246" cy="643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right way?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59832"/>
                <a:ext cx="7772400" cy="4647281"/>
              </a:xfrm>
            </p:spPr>
            <p:txBody>
              <a:bodyPr/>
              <a:lstStyle/>
              <a:p>
                <a:pPr eaLnBrk="1" hangingPunct="1">
                  <a:spcBef>
                    <a:spcPts val="1200"/>
                  </a:spcBef>
                  <a:buNone/>
                </a:pPr>
                <a:r>
                  <a:rPr lang="en-US" altLang="en-US" sz="2400" dirty="0"/>
                  <a:t>However, you will never see the Yule Walker equations </a:t>
                </a:r>
              </a:p>
              <a:p>
                <a:pPr eaLnBrk="1" hangingPunct="1">
                  <a:spcBef>
                    <a:spcPts val="0"/>
                  </a:spcBef>
                  <a:buNone/>
                </a:pPr>
                <a:r>
                  <a:rPr lang="en-US" altLang="en-US" sz="2400" dirty="0"/>
                  <a:t>	written in this simple way because of noise</a:t>
                </a:r>
              </a:p>
              <a:p>
                <a:pPr marL="0" indent="0">
                  <a:buNone/>
                </a:pPr>
                <a:r>
                  <a:rPr lang="en-US" sz="2400" dirty="0"/>
                  <a:t>Instead take the original AR equation (without the x)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		</a:t>
                </a:r>
                <a:r>
                  <a:rPr lang="en-US" sz="2800" b="1" dirty="0" err="1"/>
                  <a:t>y</a:t>
                </a:r>
                <a:r>
                  <a:rPr lang="en-US" sz="2800" b="1" baseline="-25000" dirty="0" err="1"/>
                  <a:t>n</a:t>
                </a:r>
                <a:r>
                  <a:rPr lang="en-US" sz="2800" b="1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𝑴</m:t>
                        </m:r>
                      </m:sup>
                      <m: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Multiply both sides by </a:t>
                </a:r>
                <a:r>
                  <a:rPr lang="en-US" sz="2400" dirty="0" err="1"/>
                  <a:t>y</a:t>
                </a:r>
                <a:r>
                  <a:rPr lang="en-US" sz="2400" b="1" baseline="-25000" dirty="0" err="1"/>
                  <a:t>n+j</a:t>
                </a:r>
                <a:r>
                  <a:rPr lang="en-US" sz="2400" dirty="0"/>
                  <a:t> and sum over all n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which can be written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59832"/>
                <a:ext cx="7772400" cy="4647281"/>
              </a:xfrm>
              <a:blipFill rotWithShape="0">
                <a:blip r:embed="rId2"/>
                <a:stretch>
                  <a:fillRect l="-1255" t="-917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928687" y="4740448"/>
            <a:ext cx="329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+mn-lt"/>
              </a:rPr>
              <a:t>we can reverse the summation order!</a:t>
            </a:r>
          </a:p>
        </p:txBody>
      </p:sp>
    </p:spTree>
    <p:extLst>
      <p:ext uri="{BB962C8B-B14F-4D97-AF65-F5344CB8AC3E}">
        <p14:creationId xmlns:p14="http://schemas.microsoft.com/office/powerpoint/2010/main" val="3003877684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24" y="165100"/>
            <a:ext cx="7487464" cy="1143000"/>
          </a:xfrm>
        </p:spPr>
        <p:txBody>
          <a:bodyPr/>
          <a:lstStyle/>
          <a:p>
            <a:r>
              <a:rPr lang="en-US" dirty="0"/>
              <a:t>What about (full) </a:t>
            </a:r>
            <a:r>
              <a:rPr lang="en-US" sz="4400" dirty="0"/>
              <a:t>ARMA</a:t>
            </a:r>
            <a:r>
              <a:rPr lang="en-US" dirty="0"/>
              <a:t> filters?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repeat the entire exercise for general ARMA filters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L+M variables and so have to write L+M equations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But the matrix will not turn out to be Toeplitz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thus the equations will be difficult to solve!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So, in DSP we try to make every system identification problem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either MA or AR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94" y="1805026"/>
            <a:ext cx="5264291" cy="151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0155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to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874"/>
            <a:ext cx="7772400" cy="463123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So far we have worked in the time domain</a:t>
            </a:r>
          </a:p>
          <a:p>
            <a:pPr marL="0" indent="0" defTabSz="465138">
              <a:spcBef>
                <a:spcPts val="1200"/>
              </a:spcBef>
              <a:buNone/>
            </a:pPr>
            <a:r>
              <a:rPr lang="en-US" sz="2400" dirty="0"/>
              <a:t>Why can’t we use the filter law directly?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sz="2400" dirty="0"/>
              <a:t>Since 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Y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400" b="1" dirty="0"/>
              <a:t>= </a:t>
            </a:r>
            <a:r>
              <a:rPr lang="en-US" altLang="en-US" sz="2400" b="1" dirty="0" err="1"/>
              <a:t>H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X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/>
              <a:t>we can divide to find </a:t>
            </a:r>
            <a:r>
              <a:rPr lang="en-US" altLang="en-US" sz="2400" b="1" dirty="0" err="1"/>
              <a:t>H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dirty="0"/>
              <a:t> = </a:t>
            </a:r>
            <a:r>
              <a:rPr lang="en-US" altLang="en-US" sz="2400" b="1" dirty="0" err="1"/>
              <a:t>Y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sz="2400" b="1" dirty="0"/>
              <a:t> / </a:t>
            </a:r>
            <a:r>
              <a:rPr lang="en-US" altLang="en-US" sz="2400" b="1" dirty="0" err="1"/>
              <a:t>X</a:t>
            </a:r>
            <a:r>
              <a:rPr lang="en-US" altLang="en-US" sz="24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endParaRPr lang="en-US" altLang="en-US" sz="2400" dirty="0"/>
          </a:p>
          <a:p>
            <a:pPr marL="0" indent="0" defTabSz="465138">
              <a:spcBef>
                <a:spcPts val="0"/>
              </a:spcBef>
              <a:buNone/>
            </a:pPr>
            <a:r>
              <a:rPr lang="en-US" altLang="en-US" sz="2400" dirty="0"/>
              <a:t>	and knowing </a:t>
            </a:r>
            <a:r>
              <a:rPr lang="en-US" altLang="en-US" sz="2400" dirty="0" err="1"/>
              <a:t>H</a:t>
            </a:r>
            <a:r>
              <a:rPr lang="en-US" altLang="en-US" sz="2400" b="1" baseline="-25000" dirty="0" err="1"/>
              <a:t>k</a:t>
            </a:r>
            <a:r>
              <a:rPr lang="en-US" altLang="en-US" sz="2400" dirty="0"/>
              <a:t> determines the filter!</a:t>
            </a:r>
          </a:p>
          <a:p>
            <a:pPr marL="0" indent="0" defTabSz="465138">
              <a:spcBef>
                <a:spcPts val="1200"/>
              </a:spcBef>
              <a:buNone/>
            </a:pPr>
            <a:r>
              <a:rPr lang="en-US" altLang="en-US" sz="2400" dirty="0"/>
              <a:t>The problem is that </a:t>
            </a:r>
            <a:r>
              <a:rPr lang="en-US" altLang="en-US" sz="2400" dirty="0" err="1"/>
              <a:t>X</a:t>
            </a:r>
            <a:r>
              <a:rPr lang="en-US" altLang="en-US" sz="2400" b="1" baseline="-25000" dirty="0" err="1"/>
              <a:t>k</a:t>
            </a:r>
            <a:r>
              <a:rPr lang="en-US" altLang="en-US" sz="2400" dirty="0"/>
              <a:t> can be zero! </a:t>
            </a:r>
          </a:p>
          <a:p>
            <a:pPr marL="0" indent="0" defTabSz="465138">
              <a:spcBef>
                <a:spcPts val="1200"/>
              </a:spcBef>
              <a:buNone/>
            </a:pPr>
            <a:r>
              <a:rPr lang="en-US" altLang="en-US" sz="2400" dirty="0"/>
              <a:t>So, instead we will use the z transform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altLang="en-US" sz="2400" dirty="0"/>
              <a:t>	and at last </a:t>
            </a:r>
            <a:r>
              <a:rPr lang="en-US" altLang="en-US" sz="2400" i="1" dirty="0"/>
              <a:t>prove</a:t>
            </a:r>
            <a:r>
              <a:rPr lang="en-US" altLang="en-US" sz="2400" dirty="0"/>
              <a:t> the filter law!</a:t>
            </a:r>
          </a:p>
          <a:p>
            <a:pPr marL="0" indent="0" defTabSz="465138">
              <a:spcBef>
                <a:spcPts val="1200"/>
              </a:spcBef>
              <a:buNone/>
            </a:pPr>
            <a:r>
              <a:rPr lang="en-US" altLang="en-US" sz="2400" dirty="0"/>
              <a:t>We will start with 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altLang="en-US" sz="2400" dirty="0"/>
              <a:t>	the </a:t>
            </a:r>
            <a:r>
              <a:rPr lang="en-US" altLang="en-US" sz="2400" i="1" dirty="0"/>
              <a:t>infinite convolution </a:t>
            </a:r>
            <a:r>
              <a:rPr lang="en-US" altLang="en-US" sz="2400" dirty="0"/>
              <a:t>form of the ARMA filter</a:t>
            </a:r>
          </a:p>
          <a:p>
            <a:pPr marL="0" indent="0" defTabSz="465138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35EC42-84A7-3A29-4043-692A4D052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952" y="5534025"/>
            <a:ext cx="33051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33403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68" y="1495803"/>
            <a:ext cx="6609347" cy="493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Using z transform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7FCFCFC-E942-479A-942F-12493E4DEB4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324298">
            <a:off x="5393562" y="2483267"/>
            <a:ext cx="388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the same tricks we’ve done before!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40D538-FF24-EDEE-502B-BB478A0EE4B5}"/>
              </a:ext>
            </a:extLst>
          </p:cNvPr>
          <p:cNvCxnSpPr/>
          <p:nvPr/>
        </p:nvCxnSpPr>
        <p:spPr bwMode="auto">
          <a:xfrm>
            <a:off x="4267200" y="2293620"/>
            <a:ext cx="480060" cy="388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transfer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22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1788" y="1427748"/>
                <a:ext cx="8496300" cy="4446754"/>
              </a:xfrm>
            </p:spPr>
            <p:txBody>
              <a:bodyPr/>
              <a:lstStyle/>
              <a:p>
                <a:pPr>
                  <a:buFont typeface="Wingdings" pitchFamily="2" charset="2"/>
                  <a:buNone/>
                </a:pPr>
                <a:r>
                  <a:rPr lang="en-US" altLang="en-US" sz="2400" dirty="0"/>
                  <a:t>So we have found that  Y(z) = H(z) X(z)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sz="2400" dirty="0"/>
                  <a:t>H(z) is called the </a:t>
                </a:r>
                <a:r>
                  <a:rPr lang="en-US" altLang="en-US" sz="2400" b="1" dirty="0"/>
                  <a:t>transfer function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sz="2400" dirty="0"/>
                  <a:t>We defined	 </a:t>
                </a:r>
                <a:r>
                  <a:rPr lang="en-US" altLang="en-US" sz="3200" dirty="0"/>
                  <a:t>H(z)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m:rPr>
                            <m:brk m:alnAt="23"/>
                          </m:rPr>
                          <a:rPr lang="en-US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2400" dirty="0"/>
              </a:p>
              <a:p>
                <a:pPr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	which means that H(z) is the </a:t>
                </a:r>
                <a:r>
                  <a:rPr lang="en-US" altLang="en-US" sz="2400" dirty="0" err="1"/>
                  <a:t>zT</a:t>
                </a:r>
                <a:r>
                  <a:rPr lang="en-US" altLang="en-US" sz="2400" dirty="0"/>
                  <a:t> of the </a:t>
                </a:r>
                <a:r>
                  <a:rPr lang="en-US" altLang="en-US" sz="2400" i="1" dirty="0"/>
                  <a:t>impulse response</a:t>
                </a:r>
              </a:p>
              <a:p>
                <a:pPr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In particular, if we look only on the unit circle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sz="2400" dirty="0"/>
                  <a:t>	we find Y(</a:t>
                </a:r>
                <a:r>
                  <a:rPr lang="el-GR" altLang="en-US" sz="2400" dirty="0"/>
                  <a:t>ω</a:t>
                </a:r>
                <a:r>
                  <a:rPr lang="en-US" altLang="en-US" sz="2400" dirty="0"/>
                  <a:t>) = H(</a:t>
                </a:r>
                <a:r>
                  <a:rPr lang="el-GR" altLang="en-US" sz="2400" dirty="0"/>
                  <a:t>ω</a:t>
                </a:r>
                <a:r>
                  <a:rPr lang="en-US" altLang="en-US" sz="2400" dirty="0"/>
                  <a:t>) X(</a:t>
                </a:r>
                <a:r>
                  <a:rPr lang="el-GR" altLang="en-US" sz="2400" dirty="0"/>
                  <a:t>ω</a:t>
                </a:r>
                <a:r>
                  <a:rPr lang="en-US" altLang="en-US" sz="2400" dirty="0"/>
                  <a:t>)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altLang="en-US" sz="2400" dirty="0"/>
                  <a:t>		and on the </a:t>
                </a:r>
                <a:r>
                  <a:rPr lang="en-US" altLang="en-US" sz="2400" i="1" dirty="0"/>
                  <a:t>digital</a:t>
                </a:r>
                <a:r>
                  <a:rPr lang="en-US" altLang="en-US" sz="2400" dirty="0"/>
                  <a:t> points </a:t>
                </a:r>
                <a:r>
                  <a:rPr lang="en-US" altLang="en-US" sz="2400" dirty="0" err="1"/>
                  <a:t>Y</a:t>
                </a:r>
                <a:r>
                  <a:rPr lang="en-US" altLang="en-US" sz="2400" b="1" baseline="-25000" dirty="0" err="1"/>
                  <a:t>k</a:t>
                </a:r>
                <a:r>
                  <a:rPr lang="en-US" altLang="en-US" sz="2400" dirty="0"/>
                  <a:t> = </a:t>
                </a:r>
                <a:r>
                  <a:rPr lang="en-US" altLang="en-US" sz="2400" dirty="0" err="1"/>
                  <a:t>H</a:t>
                </a:r>
                <a:r>
                  <a:rPr lang="en-US" altLang="en-US" sz="2400" b="1" baseline="-25000" dirty="0" err="1"/>
                  <a:t>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X</a:t>
                </a:r>
                <a:r>
                  <a:rPr lang="en-US" altLang="en-US" sz="2400" b="1" baseline="-25000" dirty="0" err="1"/>
                  <a:t>k</a:t>
                </a:r>
                <a:endParaRPr lang="en-US" altLang="en-US" sz="2400" b="1" baseline="-25000" dirty="0"/>
              </a:p>
              <a:p>
                <a:pPr>
                  <a:buNone/>
                </a:pPr>
                <a:r>
                  <a:rPr lang="en-US" altLang="en-US" sz="2400" dirty="0"/>
                  <a:t>Which is precisely the </a:t>
                </a:r>
                <a:r>
                  <a:rPr lang="en-US" altLang="en-US" sz="2400" b="1" dirty="0"/>
                  <a:t>filter law </a:t>
                </a:r>
              </a:p>
              <a:p>
                <a:pPr>
                  <a:buNone/>
                </a:pPr>
                <a:r>
                  <a:rPr lang="en-US" altLang="en-US" sz="2400" dirty="0"/>
                  <a:t>Furthermore, we see that the </a:t>
                </a:r>
                <a:r>
                  <a:rPr lang="en-US" altLang="en-US" sz="2400" i="1" dirty="0"/>
                  <a:t>frequency response </a:t>
                </a:r>
                <a:r>
                  <a:rPr lang="en-US" altLang="en-US" sz="2400" dirty="0" err="1"/>
                  <a:t>H</a:t>
                </a:r>
                <a:r>
                  <a:rPr lang="en-US" altLang="en-US" sz="2400" b="1" baseline="-25000" dirty="0" err="1"/>
                  <a:t>k</a:t>
                </a:r>
                <a:endParaRPr lang="en-US" altLang="en-US" sz="2400" dirty="0"/>
              </a:p>
              <a:p>
                <a:pPr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	is the FT of the </a:t>
                </a:r>
                <a:r>
                  <a:rPr lang="en-US" altLang="en-US" sz="2400" i="1" dirty="0"/>
                  <a:t>impulse response </a:t>
                </a:r>
                <a:r>
                  <a:rPr lang="en-US" altLang="en-US" sz="2400" dirty="0" err="1"/>
                  <a:t>h</a:t>
                </a:r>
                <a:r>
                  <a:rPr lang="en-US" altLang="en-US" sz="2400" b="1" baseline="-25000" dirty="0" err="1"/>
                  <a:t>n</a:t>
                </a:r>
                <a:endParaRPr lang="en-US" altLang="en-US" sz="2400" b="1" baseline="-25000" dirty="0"/>
              </a:p>
              <a:p>
                <a:pPr>
                  <a:buFont typeface="Wingdings" pitchFamily="2" charset="2"/>
                  <a:buNone/>
                </a:pPr>
                <a:r>
                  <a:rPr lang="en-US" altLang="en-US" sz="2400" dirty="0"/>
                  <a:t>This explains why we called them </a:t>
                </a:r>
                <a:r>
                  <a:rPr lang="en-US" altLang="en-US" sz="2400" b="1" dirty="0"/>
                  <a:t>h</a:t>
                </a:r>
                <a:r>
                  <a:rPr lang="en-US" altLang="en-US" sz="2400" dirty="0"/>
                  <a:t> and </a:t>
                </a:r>
                <a:r>
                  <a:rPr lang="en-US" altLang="en-US" sz="2400" b="1" dirty="0"/>
                  <a:t>H</a:t>
                </a:r>
                <a:r>
                  <a:rPr lang="en-US" altLang="en-US" sz="2400" dirty="0"/>
                  <a:t> !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>
                  <a:buFont typeface="Wingdings" pitchFamily="2" charset="2"/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522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788" y="1427748"/>
                <a:ext cx="8496300" cy="4446754"/>
              </a:xfrm>
              <a:blipFill>
                <a:blip r:embed="rId2"/>
                <a:stretch>
                  <a:fillRect l="-1076" t="-959" b="-10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7FCFCFC-E942-479A-942F-12493E4DEB4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6819" y="3365464"/>
            <a:ext cx="1575920" cy="1486390"/>
            <a:chOff x="6716819" y="3365464"/>
            <a:chExt cx="1575920" cy="1486390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7504779" y="3365464"/>
              <a:ext cx="0" cy="14863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716819" y="4123485"/>
              <a:ext cx="157592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6974276" y="3669940"/>
              <a:ext cx="1061007" cy="980035"/>
            </a:xfrm>
            <a:prstGeom prst="ellips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863049" y="4429971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997150" y="4070529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824916" y="3747363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466646" y="4597019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059331" y="4427017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939918" y="4060814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107561" y="3750211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466646" y="3608132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724232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05" y="1922721"/>
            <a:ext cx="4010025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that again!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 defTabSz="465138">
              <a:spcBef>
                <a:spcPts val="1200"/>
              </a:spcBef>
              <a:buNone/>
            </a:pPr>
            <a:r>
              <a:rPr lang="en-US" dirty="0"/>
              <a:t>To find out even more </a:t>
            </a:r>
            <a:r>
              <a:rPr lang="en-US" altLang="en-US" dirty="0"/>
              <a:t>We will do the same kind of calculation</a:t>
            </a:r>
          </a:p>
          <a:p>
            <a:pPr marL="0" indent="0" defTabSz="465138">
              <a:spcBef>
                <a:spcPts val="0"/>
              </a:spcBef>
              <a:buNone/>
            </a:pPr>
            <a:r>
              <a:rPr lang="en-US" altLang="en-US" dirty="0"/>
              <a:t>	but this time start with the symmetric form of the ARMA filter</a:t>
            </a:r>
          </a:p>
          <a:p>
            <a:pPr marL="0" indent="0" defTabSz="465138">
              <a:spcBef>
                <a:spcPts val="0"/>
              </a:spcBef>
              <a:buNone/>
            </a:pPr>
            <a:endParaRPr lang="en-US" altLang="en-US" dirty="0"/>
          </a:p>
          <a:p>
            <a:pPr marL="0" indent="0" defTabSz="465138">
              <a:spcBef>
                <a:spcPts val="0"/>
              </a:spcBef>
              <a:buNone/>
            </a:pPr>
            <a:r>
              <a:rPr lang="en-US" altLang="en-US" dirty="0"/>
              <a:t>											remember </a:t>
            </a:r>
            <a:r>
              <a:rPr lang="el-GR" altLang="en-US" dirty="0"/>
              <a:t>β</a:t>
            </a:r>
            <a:r>
              <a:rPr lang="en-US" altLang="en-US" b="1" baseline="-25000" dirty="0"/>
              <a:t>0</a:t>
            </a:r>
            <a:r>
              <a:rPr lang="en-US" altLang="en-US" dirty="0"/>
              <a:t> 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we take the </a:t>
            </a:r>
            <a:r>
              <a:rPr lang="en-US" dirty="0" err="1"/>
              <a:t>zT</a:t>
            </a:r>
            <a:r>
              <a:rPr lang="en-US" dirty="0"/>
              <a:t> of both sides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do our usual tricks to get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3544094"/>
            <a:ext cx="569595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549" y="5047273"/>
            <a:ext cx="5919426" cy="13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473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65100"/>
            <a:ext cx="6652209" cy="1158374"/>
          </a:xfrm>
        </p:spPr>
        <p:txBody>
          <a:bodyPr/>
          <a:lstStyle/>
          <a:p>
            <a:r>
              <a:rPr lang="en-US" dirty="0"/>
              <a:t>Frequency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4803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general H(</a:t>
            </a:r>
            <a:r>
              <a:rPr lang="el-GR" dirty="0"/>
              <a:t>ω</a:t>
            </a:r>
            <a:r>
              <a:rPr lang="en-US" dirty="0"/>
              <a:t>) is a </a:t>
            </a:r>
            <a:r>
              <a:rPr lang="en-US" i="1" dirty="0"/>
              <a:t>complex</a:t>
            </a:r>
            <a:r>
              <a:rPr lang="en-US" dirty="0"/>
              <a:t> number </a:t>
            </a:r>
          </a:p>
          <a:p>
            <a:pPr defTabSz="457200"/>
            <a:r>
              <a:rPr lang="en-US" dirty="0"/>
              <a:t>The absolute value is the gain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how much the sinusoid is amplified or attenuated</a:t>
            </a:r>
          </a:p>
          <a:p>
            <a:pPr defTabSz="457200"/>
            <a:r>
              <a:rPr lang="en-US" dirty="0"/>
              <a:t>The phase is the phase shift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how much the sinusoid is delayed</a:t>
            </a:r>
          </a:p>
          <a:p>
            <a:pPr marL="0" indent="0">
              <a:buNone/>
            </a:pPr>
            <a:r>
              <a:rPr lang="en-US" dirty="0"/>
              <a:t>H(</a:t>
            </a:r>
            <a:r>
              <a:rPr lang="el-GR" dirty="0"/>
              <a:t>ω</a:t>
            </a:r>
            <a:r>
              <a:rPr lang="en-US" dirty="0"/>
              <a:t>) is a function of </a:t>
            </a:r>
            <a:r>
              <a:rPr lang="el-GR" dirty="0"/>
              <a:t>ω</a:t>
            </a: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 filter need not do the same thing to all frequencies!</a:t>
            </a:r>
          </a:p>
          <a:p>
            <a:pPr marL="0" indent="0" defTabSz="457200">
              <a:buNone/>
            </a:pPr>
            <a:r>
              <a:rPr lang="en-US" dirty="0"/>
              <a:t>Many time we use filters that are low-pass, high-pass, etc.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not all filters are like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6" name="Group 1056"/>
          <p:cNvGrpSpPr>
            <a:grpSpLocks/>
          </p:cNvGrpSpPr>
          <p:nvPr/>
        </p:nvGrpSpPr>
        <p:grpSpPr bwMode="auto">
          <a:xfrm>
            <a:off x="685800" y="5050877"/>
            <a:ext cx="1358900" cy="1362075"/>
            <a:chOff x="584" y="1504"/>
            <a:chExt cx="856" cy="858"/>
          </a:xfrm>
        </p:grpSpPr>
        <p:sp>
          <p:nvSpPr>
            <p:cNvPr id="7" name="Line 1029"/>
            <p:cNvSpPr>
              <a:spLocks noChangeShapeType="1"/>
            </p:cNvSpPr>
            <p:nvPr/>
          </p:nvSpPr>
          <p:spPr bwMode="auto">
            <a:xfrm flipV="1">
              <a:off x="696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30"/>
            <p:cNvSpPr>
              <a:spLocks noChangeShapeType="1"/>
            </p:cNvSpPr>
            <p:nvPr/>
          </p:nvSpPr>
          <p:spPr bwMode="auto">
            <a:xfrm>
              <a:off x="696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>
              <a:off x="696" y="1720"/>
              <a:ext cx="2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32"/>
            <p:cNvSpPr>
              <a:spLocks noChangeShapeType="1"/>
            </p:cNvSpPr>
            <p:nvPr/>
          </p:nvSpPr>
          <p:spPr bwMode="auto">
            <a:xfrm>
              <a:off x="904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584" y="211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low pass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1264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13" name="Group 1057"/>
          <p:cNvGrpSpPr>
            <a:grpSpLocks/>
          </p:cNvGrpSpPr>
          <p:nvPr/>
        </p:nvGrpSpPr>
        <p:grpSpPr bwMode="auto">
          <a:xfrm>
            <a:off x="2209800" y="5050877"/>
            <a:ext cx="1346200" cy="1362075"/>
            <a:chOff x="1544" y="1504"/>
            <a:chExt cx="848" cy="858"/>
          </a:xfrm>
        </p:grpSpPr>
        <p:sp>
          <p:nvSpPr>
            <p:cNvPr id="14" name="Line 1035"/>
            <p:cNvSpPr>
              <a:spLocks noChangeShapeType="1"/>
            </p:cNvSpPr>
            <p:nvPr/>
          </p:nvSpPr>
          <p:spPr bwMode="auto">
            <a:xfrm flipV="1">
              <a:off x="1656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36"/>
            <p:cNvSpPr>
              <a:spLocks noChangeShapeType="1"/>
            </p:cNvSpPr>
            <p:nvPr/>
          </p:nvSpPr>
          <p:spPr bwMode="auto">
            <a:xfrm>
              <a:off x="1656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37"/>
            <p:cNvSpPr>
              <a:spLocks noChangeShapeType="1"/>
            </p:cNvSpPr>
            <p:nvPr/>
          </p:nvSpPr>
          <p:spPr bwMode="auto">
            <a:xfrm>
              <a:off x="1856" y="1720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38"/>
            <p:cNvSpPr>
              <a:spLocks noChangeShapeType="1"/>
            </p:cNvSpPr>
            <p:nvPr/>
          </p:nvSpPr>
          <p:spPr bwMode="auto">
            <a:xfrm>
              <a:off x="1864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039"/>
            <p:cNvSpPr txBox="1">
              <a:spLocks noChangeArrowheads="1"/>
            </p:cNvSpPr>
            <p:nvPr/>
          </p:nvSpPr>
          <p:spPr bwMode="auto">
            <a:xfrm>
              <a:off x="1544" y="211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high pass</a:t>
              </a:r>
            </a:p>
          </p:txBody>
        </p:sp>
        <p:sp>
          <p:nvSpPr>
            <p:cNvPr id="19" name="Text Box 1040"/>
            <p:cNvSpPr txBox="1">
              <a:spLocks noChangeArrowheads="1"/>
            </p:cNvSpPr>
            <p:nvPr/>
          </p:nvSpPr>
          <p:spPr bwMode="auto">
            <a:xfrm>
              <a:off x="2216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20" name="Group 1058"/>
          <p:cNvGrpSpPr>
            <a:grpSpLocks/>
          </p:cNvGrpSpPr>
          <p:nvPr/>
        </p:nvGrpSpPr>
        <p:grpSpPr bwMode="auto">
          <a:xfrm>
            <a:off x="3746500" y="5050877"/>
            <a:ext cx="1447800" cy="1362075"/>
            <a:chOff x="2512" y="1504"/>
            <a:chExt cx="912" cy="858"/>
          </a:xfrm>
        </p:grpSpPr>
        <p:sp>
          <p:nvSpPr>
            <p:cNvPr id="21" name="Line 1041"/>
            <p:cNvSpPr>
              <a:spLocks noChangeShapeType="1"/>
            </p:cNvSpPr>
            <p:nvPr/>
          </p:nvSpPr>
          <p:spPr bwMode="auto">
            <a:xfrm flipV="1">
              <a:off x="2624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042"/>
            <p:cNvSpPr>
              <a:spLocks noChangeShapeType="1"/>
            </p:cNvSpPr>
            <p:nvPr/>
          </p:nvSpPr>
          <p:spPr bwMode="auto">
            <a:xfrm>
              <a:off x="2624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43"/>
            <p:cNvSpPr>
              <a:spLocks noChangeShapeType="1"/>
            </p:cNvSpPr>
            <p:nvPr/>
          </p:nvSpPr>
          <p:spPr bwMode="auto">
            <a:xfrm>
              <a:off x="2824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44"/>
            <p:cNvSpPr>
              <a:spLocks noChangeShapeType="1"/>
            </p:cNvSpPr>
            <p:nvPr/>
          </p:nvSpPr>
          <p:spPr bwMode="auto">
            <a:xfrm>
              <a:off x="2832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045"/>
            <p:cNvSpPr txBox="1">
              <a:spLocks noChangeArrowheads="1"/>
            </p:cNvSpPr>
            <p:nvPr/>
          </p:nvSpPr>
          <p:spPr bwMode="auto">
            <a:xfrm>
              <a:off x="2512" y="211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band pass</a:t>
              </a:r>
            </a:p>
          </p:txBody>
        </p:sp>
        <p:sp>
          <p:nvSpPr>
            <p:cNvPr id="26" name="Text Box 1046"/>
            <p:cNvSpPr txBox="1">
              <a:spLocks noChangeArrowheads="1"/>
            </p:cNvSpPr>
            <p:nvPr/>
          </p:nvSpPr>
          <p:spPr bwMode="auto">
            <a:xfrm>
              <a:off x="3184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27" name="Line 1047"/>
            <p:cNvSpPr>
              <a:spLocks noChangeShapeType="1"/>
            </p:cNvSpPr>
            <p:nvPr/>
          </p:nvSpPr>
          <p:spPr bwMode="auto">
            <a:xfrm>
              <a:off x="3040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059"/>
          <p:cNvGrpSpPr>
            <a:grpSpLocks/>
          </p:cNvGrpSpPr>
          <p:nvPr/>
        </p:nvGrpSpPr>
        <p:grpSpPr bwMode="auto">
          <a:xfrm>
            <a:off x="5295900" y="5050877"/>
            <a:ext cx="1447800" cy="1362075"/>
            <a:chOff x="3536" y="1504"/>
            <a:chExt cx="912" cy="858"/>
          </a:xfrm>
        </p:grpSpPr>
        <p:sp>
          <p:nvSpPr>
            <p:cNvPr id="29" name="Line 1048"/>
            <p:cNvSpPr>
              <a:spLocks noChangeShapeType="1"/>
            </p:cNvSpPr>
            <p:nvPr/>
          </p:nvSpPr>
          <p:spPr bwMode="auto">
            <a:xfrm flipV="1">
              <a:off x="3648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49"/>
            <p:cNvSpPr>
              <a:spLocks noChangeShapeType="1"/>
            </p:cNvSpPr>
            <p:nvPr/>
          </p:nvSpPr>
          <p:spPr bwMode="auto">
            <a:xfrm>
              <a:off x="3648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050"/>
            <p:cNvSpPr>
              <a:spLocks noChangeShapeType="1"/>
            </p:cNvSpPr>
            <p:nvPr/>
          </p:nvSpPr>
          <p:spPr bwMode="auto">
            <a:xfrm>
              <a:off x="3640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51"/>
            <p:cNvSpPr>
              <a:spLocks noChangeShapeType="1"/>
            </p:cNvSpPr>
            <p:nvPr/>
          </p:nvSpPr>
          <p:spPr bwMode="auto">
            <a:xfrm>
              <a:off x="3856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052"/>
            <p:cNvSpPr txBox="1">
              <a:spLocks noChangeArrowheads="1"/>
            </p:cNvSpPr>
            <p:nvPr/>
          </p:nvSpPr>
          <p:spPr bwMode="auto">
            <a:xfrm>
              <a:off x="3536" y="211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band stop</a:t>
              </a:r>
            </a:p>
          </p:txBody>
        </p:sp>
        <p:sp>
          <p:nvSpPr>
            <p:cNvPr id="34" name="Text Box 1053"/>
            <p:cNvSpPr txBox="1">
              <a:spLocks noChangeArrowheads="1"/>
            </p:cNvSpPr>
            <p:nvPr/>
          </p:nvSpPr>
          <p:spPr bwMode="auto">
            <a:xfrm>
              <a:off x="4208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35" name="Line 1054"/>
            <p:cNvSpPr>
              <a:spLocks noChangeShapeType="1"/>
            </p:cNvSpPr>
            <p:nvPr/>
          </p:nvSpPr>
          <p:spPr bwMode="auto">
            <a:xfrm>
              <a:off x="3960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055"/>
            <p:cNvSpPr>
              <a:spLocks noChangeShapeType="1"/>
            </p:cNvSpPr>
            <p:nvPr/>
          </p:nvSpPr>
          <p:spPr bwMode="auto">
            <a:xfrm>
              <a:off x="3952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1070"/>
          <p:cNvGrpSpPr>
            <a:grpSpLocks/>
          </p:cNvGrpSpPr>
          <p:nvPr/>
        </p:nvGrpSpPr>
        <p:grpSpPr bwMode="auto">
          <a:xfrm>
            <a:off x="6985000" y="5050877"/>
            <a:ext cx="1181100" cy="1362075"/>
            <a:chOff x="4560" y="1504"/>
            <a:chExt cx="744" cy="858"/>
          </a:xfrm>
        </p:grpSpPr>
        <p:sp>
          <p:nvSpPr>
            <p:cNvPr id="38" name="Line 1061"/>
            <p:cNvSpPr>
              <a:spLocks noChangeShapeType="1"/>
            </p:cNvSpPr>
            <p:nvPr/>
          </p:nvSpPr>
          <p:spPr bwMode="auto">
            <a:xfrm flipV="1">
              <a:off x="4568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062"/>
            <p:cNvSpPr>
              <a:spLocks noChangeShapeType="1"/>
            </p:cNvSpPr>
            <p:nvPr/>
          </p:nvSpPr>
          <p:spPr bwMode="auto">
            <a:xfrm>
              <a:off x="4568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063"/>
            <p:cNvSpPr>
              <a:spLocks noChangeShapeType="1"/>
            </p:cNvSpPr>
            <p:nvPr/>
          </p:nvSpPr>
          <p:spPr bwMode="auto">
            <a:xfrm>
              <a:off x="4560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064"/>
            <p:cNvSpPr>
              <a:spLocks noChangeShapeType="1"/>
            </p:cNvSpPr>
            <p:nvPr/>
          </p:nvSpPr>
          <p:spPr bwMode="auto">
            <a:xfrm>
              <a:off x="4776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1065"/>
            <p:cNvSpPr txBox="1">
              <a:spLocks noChangeArrowheads="1"/>
            </p:cNvSpPr>
            <p:nvPr/>
          </p:nvSpPr>
          <p:spPr bwMode="auto">
            <a:xfrm>
              <a:off x="4624" y="2112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notch</a:t>
              </a:r>
            </a:p>
          </p:txBody>
        </p:sp>
        <p:sp>
          <p:nvSpPr>
            <p:cNvPr id="43" name="Text Box 1066"/>
            <p:cNvSpPr txBox="1">
              <a:spLocks noChangeArrowheads="1"/>
            </p:cNvSpPr>
            <p:nvPr/>
          </p:nvSpPr>
          <p:spPr bwMode="auto">
            <a:xfrm>
              <a:off x="5128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44" name="Line 1067"/>
            <p:cNvSpPr>
              <a:spLocks noChangeShapeType="1"/>
            </p:cNvSpPr>
            <p:nvPr/>
          </p:nvSpPr>
          <p:spPr bwMode="auto">
            <a:xfrm>
              <a:off x="4808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068"/>
            <p:cNvSpPr>
              <a:spLocks noChangeShapeType="1"/>
            </p:cNvSpPr>
            <p:nvPr/>
          </p:nvSpPr>
          <p:spPr bwMode="auto">
            <a:xfrm>
              <a:off x="4800" y="1720"/>
              <a:ext cx="2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62" y="1613939"/>
            <a:ext cx="1692275" cy="20746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384" y="1987751"/>
            <a:ext cx="1667853" cy="4633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025533" y="1551053"/>
            <a:ext cx="244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x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34365" y="1993748"/>
            <a:ext cx="244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y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447" y="2603500"/>
            <a:ext cx="1692275" cy="20746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032018" y="2540614"/>
            <a:ext cx="244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x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447" y="2894612"/>
            <a:ext cx="1708851" cy="19185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037474" y="2852504"/>
            <a:ext cx="244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566" y="4805464"/>
            <a:ext cx="678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| H(f) |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082799" y="4789266"/>
            <a:ext cx="678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| H(f) |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585183" y="4789266"/>
            <a:ext cx="678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| H(f) |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194300" y="4789266"/>
            <a:ext cx="678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| H(f) |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659666" y="4780372"/>
            <a:ext cx="678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| H(f)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82346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01" y="1505744"/>
            <a:ext cx="6276975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entire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242778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H(z) is a rational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FF368309-708D-4EAA-BC8A-90B46051416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4" name="Content Placeholder 7"/>
          <p:cNvSpPr>
            <a:spLocks noGrp="1"/>
          </p:cNvSpPr>
          <p:nvPr>
            <p:ph idx="1"/>
          </p:nvPr>
        </p:nvSpPr>
        <p:spPr>
          <a:xfrm>
            <a:off x="685800" y="1392865"/>
            <a:ext cx="8204200" cy="512223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/>
              <a:t>			B(z) Y(z)   =   A(z) X(z)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so			Y(z) 	=     A(z) / B(z)  X(z)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but we know	Y(z) = H(z) X(z)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so			H(z) = A(z)  /  B(z)</a:t>
            </a:r>
          </a:p>
          <a:p>
            <a:pPr>
              <a:buNone/>
            </a:pPr>
            <a:r>
              <a:rPr lang="en-US" altLang="en-US" sz="2400" dirty="0"/>
              <a:t>A(z) and B(z) are polynomials in z</a:t>
            </a:r>
            <a:r>
              <a:rPr lang="en-US" altLang="en-US" sz="2400" b="1" baseline="30000" dirty="0"/>
              <a:t>-1</a:t>
            </a:r>
          </a:p>
          <a:p>
            <a:pPr>
              <a:buNone/>
            </a:pPr>
            <a:r>
              <a:rPr lang="en-US" altLang="en-US" sz="2400" dirty="0"/>
              <a:t>By multiplying by </a:t>
            </a:r>
            <a:r>
              <a:rPr lang="en-US" altLang="en-US" sz="2400" dirty="0" err="1"/>
              <a:t>z</a:t>
            </a:r>
            <a:r>
              <a:rPr lang="en-US" altLang="en-US" sz="2400" b="1" baseline="30000" dirty="0" err="1"/>
              <a:t>L</a:t>
            </a:r>
            <a:r>
              <a:rPr lang="en-US" altLang="en-US" sz="2400" dirty="0"/>
              <a:t> and </a:t>
            </a:r>
            <a:r>
              <a:rPr lang="en-US" altLang="en-US" sz="2400" dirty="0" err="1"/>
              <a:t>z</a:t>
            </a:r>
            <a:r>
              <a:rPr lang="en-US" altLang="en-US" sz="2400" b="1" baseline="30000" dirty="0" err="1"/>
              <a:t>M</a:t>
            </a:r>
            <a:r>
              <a:rPr lang="en-US" altLang="en-US" sz="2400" dirty="0"/>
              <a:t> respectively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2400" dirty="0"/>
              <a:t>	we can make them into polynomials in z</a:t>
            </a:r>
          </a:p>
          <a:p>
            <a:pPr>
              <a:buNone/>
            </a:pPr>
            <a:r>
              <a:rPr lang="en-US" altLang="en-US" sz="2400" dirty="0"/>
              <a:t>This means that the transfer function is a </a:t>
            </a:r>
            <a:r>
              <a:rPr lang="en-US" altLang="en-US" sz="2400" b="1" dirty="0"/>
              <a:t>rational function</a:t>
            </a:r>
            <a:endParaRPr lang="en-US" alt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400" dirty="0"/>
              <a:t>	that is, the ratio of two polynomials in z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2400" dirty="0"/>
              <a:t>In complex function theory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the </a:t>
            </a:r>
            <a:r>
              <a:rPr lang="en-US" altLang="en-US" sz="2400" i="1" dirty="0"/>
              <a:t>roots</a:t>
            </a:r>
            <a:r>
              <a:rPr lang="en-US" altLang="en-US" sz="2400" dirty="0"/>
              <a:t> of the </a:t>
            </a:r>
            <a:r>
              <a:rPr lang="en-US" altLang="en-US" sz="2400" i="1" dirty="0"/>
              <a:t>numerator</a:t>
            </a:r>
            <a:r>
              <a:rPr lang="en-US" altLang="en-US" sz="2400" dirty="0"/>
              <a:t> are called </a:t>
            </a:r>
            <a:r>
              <a:rPr lang="en-US" altLang="en-US" sz="2400" b="1" i="1" dirty="0"/>
              <a:t>zeros</a:t>
            </a:r>
            <a:r>
              <a:rPr lang="en-US" altLang="en-US" sz="2400" dirty="0"/>
              <a:t> of H(z)</a:t>
            </a:r>
          </a:p>
          <a:p>
            <a:pPr>
              <a:spcBef>
                <a:spcPts val="0"/>
              </a:spcBef>
            </a:pPr>
            <a:r>
              <a:rPr lang="en-US" altLang="en-US" sz="2400" dirty="0"/>
              <a:t>the </a:t>
            </a:r>
            <a:r>
              <a:rPr lang="en-US" altLang="en-US" sz="2400" i="1" dirty="0"/>
              <a:t>roots</a:t>
            </a:r>
            <a:r>
              <a:rPr lang="en-US" altLang="en-US" sz="2400" dirty="0"/>
              <a:t> of the </a:t>
            </a:r>
            <a:r>
              <a:rPr lang="en-US" altLang="en-US" sz="2400" i="1" dirty="0"/>
              <a:t>denominator</a:t>
            </a:r>
            <a:r>
              <a:rPr lang="en-US" altLang="en-US" sz="2400" dirty="0"/>
              <a:t> are called </a:t>
            </a:r>
            <a:r>
              <a:rPr lang="en-US" altLang="en-US" sz="2400" b="1" i="1" dirty="0"/>
              <a:t>poles</a:t>
            </a:r>
            <a:r>
              <a:rPr lang="en-US" altLang="en-US" sz="2400" dirty="0"/>
              <a:t> of H(z)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856" y="2124838"/>
            <a:ext cx="4423613" cy="1948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Poles and zeros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29" y="1467293"/>
            <a:ext cx="8367822" cy="46398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the </a:t>
            </a:r>
            <a:r>
              <a:rPr lang="en-US" b="1" dirty="0"/>
              <a:t>fundamental theory of algebra </a:t>
            </a:r>
            <a:r>
              <a:rPr lang="en-US" dirty="0"/>
              <a:t>we know that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every polynomial of degree n has n roots over the complex numbers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Hence we can write</a:t>
            </a:r>
          </a:p>
          <a:p>
            <a:pPr marL="0" indent="0" defTabSz="457200">
              <a:spcBef>
                <a:spcPts val="1200"/>
              </a:spcBef>
              <a:buNone/>
            </a:pPr>
            <a:endParaRPr lang="en-US" dirty="0"/>
          </a:p>
          <a:p>
            <a:pPr marL="0" indent="0" defTabSz="457200">
              <a:spcBef>
                <a:spcPts val="1200"/>
              </a:spcBef>
              <a:buNone/>
            </a:pPr>
            <a:endParaRPr lang="en-US" dirty="0"/>
          </a:p>
          <a:p>
            <a:pPr marL="0" indent="0" defTabSz="457200">
              <a:spcBef>
                <a:spcPts val="1200"/>
              </a:spcBef>
              <a:buNone/>
            </a:pPr>
            <a:endParaRPr lang="en-US" dirty="0"/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where we see the </a:t>
            </a:r>
            <a:r>
              <a:rPr lang="en-US" i="1" dirty="0"/>
              <a:t>zeros</a:t>
            </a:r>
            <a:r>
              <a:rPr lang="en-US" dirty="0"/>
              <a:t> and </a:t>
            </a:r>
            <a:r>
              <a:rPr lang="en-US" i="1" dirty="0"/>
              <a:t>poles</a:t>
            </a:r>
            <a:r>
              <a:rPr lang="en-US" dirty="0"/>
              <a:t> of the transfer function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An important theorem in complex functions states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that the zeros and poles determine a rational function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to within a multiplicative constant 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So the poles and zeros of the transfer function determine the filter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to within an overall gain</a:t>
            </a:r>
          </a:p>
          <a:p>
            <a:pPr marL="0" indent="0" defTabSz="457200">
              <a:buNone/>
            </a:pPr>
            <a:r>
              <a:rPr lang="en-US" dirty="0"/>
              <a:t>In diagrams zeros are shown as ● and poles as </a:t>
            </a:r>
            <a:r>
              <a:rPr lang="en-US" b="1" dirty="0"/>
              <a:t>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000686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6028"/>
            <a:ext cx="7939088" cy="486240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If the ARMA form is actually an MA filter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2400" dirty="0"/>
              <a:t>	then there are </a:t>
            </a:r>
            <a:r>
              <a:rPr lang="el-GR" sz="2400" dirty="0"/>
              <a:t>α</a:t>
            </a:r>
            <a:r>
              <a:rPr lang="en-US" sz="2400" dirty="0"/>
              <a:t> coefficients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2400" dirty="0"/>
              <a:t>		but all the </a:t>
            </a:r>
            <a:r>
              <a:rPr lang="el-GR" sz="2400" dirty="0"/>
              <a:t>β</a:t>
            </a:r>
            <a:r>
              <a:rPr lang="en-US" sz="2400" dirty="0"/>
              <a:t> are zero except </a:t>
            </a:r>
            <a:r>
              <a:rPr lang="el-GR" altLang="en-US" sz="2400" dirty="0"/>
              <a:t>β</a:t>
            </a:r>
            <a:r>
              <a:rPr lang="en-US" altLang="en-US" sz="2400" b="1" baseline="-25000" dirty="0"/>
              <a:t>0</a:t>
            </a:r>
            <a:r>
              <a:rPr lang="en-US" altLang="en-US" sz="2400" dirty="0"/>
              <a:t> = 1</a:t>
            </a:r>
          </a:p>
          <a:p>
            <a:pPr marL="0" indent="0" defTabSz="457200">
              <a:buNone/>
            </a:pPr>
            <a:r>
              <a:rPr lang="en-US" altLang="en-US" sz="2400" dirty="0"/>
              <a:t>So H(z) = A(z) / B(z) = A(z) has </a:t>
            </a:r>
            <a:r>
              <a:rPr lang="en-US" altLang="en-US" sz="2400" b="1" dirty="0"/>
              <a:t>zeros</a:t>
            </a:r>
            <a:r>
              <a:rPr lang="en-US" altLang="en-US" sz="2400" dirty="0"/>
              <a:t> but no poles!</a:t>
            </a:r>
          </a:p>
          <a:p>
            <a:pPr marL="0" indent="0" defTabSz="457200">
              <a:buNone/>
            </a:pPr>
            <a:endParaRPr lang="en-US" altLang="en-US" sz="2400" dirty="0"/>
          </a:p>
          <a:p>
            <a:pPr marL="0" indent="0" defTabSz="457200">
              <a:buNone/>
            </a:pPr>
            <a:r>
              <a:rPr lang="en-US" altLang="en-US" sz="2400" dirty="0"/>
              <a:t>If the ARMA form is actually an AR filter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altLang="en-US" sz="2400" dirty="0"/>
              <a:t>	then there are </a:t>
            </a:r>
            <a:r>
              <a:rPr lang="el-GR" sz="2400" dirty="0"/>
              <a:t>β</a:t>
            </a:r>
            <a:r>
              <a:rPr lang="en-US" sz="2400" dirty="0"/>
              <a:t> coefficients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2400" dirty="0"/>
              <a:t>		but all the </a:t>
            </a:r>
            <a:r>
              <a:rPr lang="el-GR" sz="2400" dirty="0"/>
              <a:t>α</a:t>
            </a:r>
            <a:r>
              <a:rPr lang="en-US" sz="2400" dirty="0"/>
              <a:t> are zero except </a:t>
            </a:r>
            <a:r>
              <a:rPr lang="el-GR" sz="2400" dirty="0"/>
              <a:t>α</a:t>
            </a:r>
            <a:r>
              <a:rPr lang="en-US" sz="2400" b="1" baseline="-25000" dirty="0"/>
              <a:t>0 </a:t>
            </a:r>
            <a:r>
              <a:rPr lang="en-US" altLang="en-US" sz="2400" dirty="0"/>
              <a:t>= 1</a:t>
            </a:r>
            <a:endParaRPr lang="en-US" sz="2400" b="1" baseline="-25000" dirty="0"/>
          </a:p>
          <a:p>
            <a:pPr marL="0" indent="0" defTabSz="457200">
              <a:buNone/>
            </a:pPr>
            <a:r>
              <a:rPr lang="en-US" altLang="en-US" sz="2400" dirty="0"/>
              <a:t>So H(z) = A(z) / B(z) = 1/B(z) has </a:t>
            </a:r>
            <a:r>
              <a:rPr lang="en-US" altLang="en-US" sz="2400" b="1" dirty="0"/>
              <a:t>poles</a:t>
            </a:r>
            <a:r>
              <a:rPr lang="en-US" altLang="en-US" sz="2400" dirty="0"/>
              <a:t> but no zeros</a:t>
            </a:r>
          </a:p>
          <a:p>
            <a:pPr marL="0" indent="0" defTabSz="457200">
              <a:buNone/>
            </a:pPr>
            <a:endParaRPr lang="en-US" altLang="en-US" sz="2400" b="1" baseline="-25000" dirty="0"/>
          </a:p>
          <a:p>
            <a:pPr marL="0" indent="0" defTabSz="457200">
              <a:buNone/>
            </a:pPr>
            <a:r>
              <a:rPr lang="en-US" altLang="en-US" sz="2400" dirty="0"/>
              <a:t>If the ARMA filter is </a:t>
            </a:r>
            <a:r>
              <a:rPr lang="en-US" altLang="en-US" sz="2400" i="1" dirty="0"/>
              <a:t>general</a:t>
            </a:r>
            <a:r>
              <a:rPr lang="en-US" altLang="en-US" sz="2400" dirty="0"/>
              <a:t> (not MA or AR)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altLang="en-US" sz="2400" dirty="0"/>
              <a:t>	then it has both poles and zeros</a:t>
            </a:r>
          </a:p>
          <a:p>
            <a:pPr marL="0" indent="0" defTabSz="45720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925768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filter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84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324662"/>
              </p:ext>
            </p:extLst>
          </p:nvPr>
        </p:nvGraphicFramePr>
        <p:xfrm>
          <a:off x="561474" y="1989222"/>
          <a:ext cx="8063413" cy="2669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3219">
                <a:tc>
                  <a:txBody>
                    <a:bodyPr/>
                    <a:lstStyle/>
                    <a:p>
                      <a:r>
                        <a:rPr lang="en-US" sz="4800" dirty="0"/>
                        <a:t>FIR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all zeros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dirty="0"/>
                        <a:t>IIR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all poles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ARMA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zeros and poles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001790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zeros/poles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108244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Since Y(z) = H(z) X(z), if the input is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z</a:t>
            </a:r>
            <a:r>
              <a:rPr lang="en-US" b="1" baseline="30000" dirty="0" err="1"/>
              <a:t>n</a:t>
            </a:r>
            <a:r>
              <a:rPr lang="en-US" dirty="0"/>
              <a:t> the output is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H(z) </a:t>
            </a:r>
            <a:r>
              <a:rPr lang="en-US" dirty="0" err="1"/>
              <a:t>z</a:t>
            </a:r>
            <a:r>
              <a:rPr lang="en-US" b="1" baseline="30000" dirty="0" err="1"/>
              <a:t>n</a:t>
            </a:r>
            <a:r>
              <a:rPr lang="en-US" dirty="0"/>
              <a:t> </a:t>
            </a:r>
          </a:p>
          <a:p>
            <a:r>
              <a:rPr lang="en-US" dirty="0"/>
              <a:t>A zero at z means that if the input is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z</a:t>
            </a:r>
            <a:r>
              <a:rPr lang="en-US" b="1" baseline="30000" dirty="0" err="1"/>
              <a:t>n</a:t>
            </a:r>
            <a:r>
              <a:rPr lang="en-US" dirty="0"/>
              <a:t> the output is zero!</a:t>
            </a:r>
          </a:p>
          <a:p>
            <a:pPr lvl="1" defTabSz="463550"/>
            <a:r>
              <a:rPr lang="en-US" dirty="0"/>
              <a:t>A zero </a:t>
            </a:r>
            <a:r>
              <a:rPr lang="en-US" b="1" dirty="0"/>
              <a:t>on</a:t>
            </a:r>
            <a:r>
              <a:rPr lang="en-US" dirty="0"/>
              <a:t> the unit circle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means an input sinusoid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= sin(</a:t>
            </a:r>
            <a:r>
              <a:rPr lang="el-GR" altLang="en-US" dirty="0"/>
              <a:t>ω</a:t>
            </a:r>
            <a:r>
              <a:rPr lang="en-US" altLang="en-US" dirty="0"/>
              <a:t>n</a:t>
            </a:r>
            <a:r>
              <a:rPr lang="en-US" dirty="0"/>
              <a:t>)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for which the output is zero</a:t>
            </a:r>
          </a:p>
          <a:p>
            <a:r>
              <a:rPr lang="en-US" dirty="0"/>
              <a:t>A pole means that if the input is </a:t>
            </a:r>
            <a:r>
              <a:rPr lang="en-US" i="1" dirty="0"/>
              <a:t>that</a:t>
            </a:r>
            <a:r>
              <a:rPr lang="en-US" dirty="0"/>
              <a:t> signal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the output explodes!</a:t>
            </a:r>
          </a:p>
          <a:p>
            <a:pPr lvl="1" defTabSz="463550"/>
            <a:r>
              <a:rPr lang="en-US" dirty="0"/>
              <a:t>A pole </a:t>
            </a:r>
            <a:r>
              <a:rPr lang="en-US" b="1" dirty="0"/>
              <a:t>on</a:t>
            </a:r>
            <a:r>
              <a:rPr lang="en-US" dirty="0"/>
              <a:t> the unit circle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means an input sinusoid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= sin(</a:t>
            </a:r>
            <a:r>
              <a:rPr lang="el-GR" altLang="en-US" dirty="0"/>
              <a:t>ω</a:t>
            </a:r>
            <a:r>
              <a:rPr lang="en-US" altLang="en-US" dirty="0"/>
              <a:t>n</a:t>
            </a:r>
            <a:r>
              <a:rPr lang="en-US" dirty="0"/>
              <a:t>)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for which the output explodes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Why do zeros and poles not on the real axis come in pairs?</a:t>
            </a:r>
          </a:p>
          <a:p>
            <a:pPr marL="0" indent="0" defTabSz="463550">
              <a:buNone/>
            </a:pPr>
            <a:r>
              <a:rPr lang="en-US" dirty="0">
                <a:solidFill>
                  <a:srgbClr val="002060"/>
                </a:solidFill>
              </a:rPr>
              <a:t>Why don’t we allow poles on or outside the unit circle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	while zeros can be anywhere?</a:t>
            </a:r>
          </a:p>
          <a:p>
            <a:pPr marL="0" indent="0" defTabSz="463550">
              <a:buNone/>
            </a:pPr>
            <a:endParaRPr lang="en-US" dirty="0"/>
          </a:p>
          <a:p>
            <a:pPr marL="0" indent="0" defTabSz="4635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85</a:t>
            </a:fld>
            <a:endParaRPr lang="en-US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623738" y="2310845"/>
            <a:ext cx="3062756" cy="2991782"/>
            <a:chOff x="5623738" y="2310845"/>
            <a:chExt cx="3062756" cy="2991782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7124313" y="2310845"/>
              <a:ext cx="0" cy="299178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5623738" y="3836578"/>
              <a:ext cx="30011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6114034" y="2923689"/>
              <a:ext cx="2020560" cy="1972599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704020" y="4480350"/>
              <a:ext cx="258299" cy="25340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704020" y="3061730"/>
              <a:ext cx="258299" cy="25340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281812" y="3188433"/>
              <a:ext cx="258299" cy="2534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274752" y="3709874"/>
              <a:ext cx="258299" cy="253407"/>
            </a:xfrm>
            <a:prstGeom prst="ellipse">
              <a:avLst/>
            </a:prstGeom>
            <a:solidFill>
              <a:srgbClr val="33CC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42142" y="4015032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DC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3013" y="4058656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Nyquist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6152868" y="3892987"/>
              <a:ext cx="150439" cy="2109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8166923" y="3878836"/>
              <a:ext cx="150439" cy="2109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76963" y="2523579"/>
              <a:ext cx="575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en-US" sz="2000" dirty="0"/>
                <a:t>ω</a:t>
              </a:r>
              <a:r>
                <a:rPr lang="en-US" sz="1400" dirty="0">
                  <a:latin typeface="+mn-lt"/>
                </a:rPr>
                <a:t>&gt;0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6497369" y="2810594"/>
              <a:ext cx="191582" cy="1579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475264" y="4886006"/>
              <a:ext cx="575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en-US" sz="2000" dirty="0"/>
                <a:t>ω</a:t>
              </a:r>
              <a:r>
                <a:rPr lang="en-US" altLang="en-US" sz="1400" dirty="0">
                  <a:latin typeface="+mn-lt"/>
                </a:rPr>
                <a:t>&lt;</a:t>
              </a:r>
              <a:r>
                <a:rPr lang="en-US" sz="1400" dirty="0">
                  <a:latin typeface="+mn-lt"/>
                </a:rPr>
                <a:t>0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7533051" y="4809328"/>
              <a:ext cx="150439" cy="2109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Oval 24"/>
            <p:cNvSpPr/>
            <p:nvPr/>
          </p:nvSpPr>
          <p:spPr bwMode="auto">
            <a:xfrm>
              <a:off x="6482650" y="3528801"/>
              <a:ext cx="61958" cy="5594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10024" y="340288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z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309119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zeros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4901"/>
            <a:ext cx="7772400" cy="4592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filter law Y(</a:t>
            </a:r>
            <a:r>
              <a:rPr lang="el-GR" dirty="0"/>
              <a:t>ω</a:t>
            </a:r>
            <a:r>
              <a:rPr lang="en-US" dirty="0"/>
              <a:t>) = H(</a:t>
            </a:r>
            <a:r>
              <a:rPr lang="el-GR" dirty="0"/>
              <a:t>ω</a:t>
            </a:r>
            <a:r>
              <a:rPr lang="en-US" dirty="0"/>
              <a:t>) X(</a:t>
            </a:r>
            <a:r>
              <a:rPr lang="el-GR" dirty="0"/>
              <a:t>ω</a:t>
            </a:r>
            <a:r>
              <a:rPr lang="en-US" dirty="0"/>
              <a:t>) tells us that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no new frequencies are created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but frequencies can disappear (when H(</a:t>
            </a:r>
            <a:r>
              <a:rPr lang="el-GR" dirty="0"/>
              <a:t>ω</a:t>
            </a:r>
            <a:r>
              <a:rPr lang="en-US" dirty="0"/>
              <a:t>)=0) !</a:t>
            </a:r>
          </a:p>
          <a:p>
            <a:pPr marL="0" indent="0" defTabSz="463550">
              <a:buNone/>
            </a:pPr>
            <a:r>
              <a:rPr lang="en-US" dirty="0"/>
              <a:t>We call a frequency that disappears a </a:t>
            </a:r>
            <a:r>
              <a:rPr lang="en-US" b="1" dirty="0"/>
              <a:t>zero</a:t>
            </a:r>
            <a:r>
              <a:rPr lang="en-US" dirty="0"/>
              <a:t> of the filter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and more generally a signal </a:t>
            </a:r>
            <a:r>
              <a:rPr lang="en-US" dirty="0" err="1"/>
              <a:t>z</a:t>
            </a:r>
            <a:r>
              <a:rPr lang="en-US" b="1" baseline="30000" dirty="0" err="1"/>
              <a:t>n</a:t>
            </a:r>
            <a:r>
              <a:rPr lang="en-US" dirty="0"/>
              <a:t> that disappears</a:t>
            </a:r>
          </a:p>
          <a:p>
            <a:pPr marL="0" indent="0">
              <a:buNone/>
            </a:pPr>
            <a:r>
              <a:rPr lang="en-US" dirty="0"/>
              <a:t>We already saw examples of MA filters with zeros!</a:t>
            </a:r>
          </a:p>
          <a:p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– x</a:t>
            </a:r>
            <a:r>
              <a:rPr lang="en-US" b="1" baseline="-25000" dirty="0"/>
              <a:t>n-1</a:t>
            </a:r>
            <a:r>
              <a:rPr lang="en-US" dirty="0"/>
              <a:t> (first finite difference) has a zero at DC</a:t>
            </a:r>
          </a:p>
          <a:p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+ x</a:t>
            </a:r>
            <a:r>
              <a:rPr lang="en-US" b="1" baseline="-25000" dirty="0"/>
              <a:t>n-1</a:t>
            </a:r>
            <a:r>
              <a:rPr lang="en-US" dirty="0"/>
              <a:t> has a zero at Nyquist</a:t>
            </a:r>
          </a:p>
          <a:p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+ x</a:t>
            </a:r>
            <a:r>
              <a:rPr lang="en-US" b="1" baseline="-25000" dirty="0"/>
              <a:t>n-2</a:t>
            </a:r>
            <a:r>
              <a:rPr lang="en-US" dirty="0"/>
              <a:t> has a zero at half Nyquist (</a:t>
            </a:r>
            <a:r>
              <a:rPr lang="el-GR" dirty="0"/>
              <a:t>ω</a:t>
            </a:r>
            <a:r>
              <a:rPr lang="en-US" dirty="0"/>
              <a:t> = </a:t>
            </a:r>
            <a:r>
              <a:rPr lang="el-GR" dirty="0"/>
              <a:t>π</a:t>
            </a:r>
            <a:r>
              <a:rPr lang="en-US" dirty="0"/>
              <a:t>/2)</a:t>
            </a:r>
          </a:p>
          <a:p>
            <a:r>
              <a:rPr lang="en-US" dirty="0" err="1"/>
              <a:t>Bandstop</a:t>
            </a:r>
            <a:r>
              <a:rPr lang="en-US" dirty="0"/>
              <a:t> and notch filters are used because of their zeros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86</a:t>
            </a:fld>
            <a:endParaRPr lang="en-US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482755" y="5048831"/>
            <a:ext cx="2976349" cy="1633575"/>
            <a:chOff x="2482755" y="5048831"/>
            <a:chExt cx="2976349" cy="1633575"/>
          </a:xfrm>
        </p:grpSpPr>
        <p:sp>
          <p:nvSpPr>
            <p:cNvPr id="6" name="Line 1048"/>
            <p:cNvSpPr>
              <a:spLocks noChangeShapeType="1"/>
            </p:cNvSpPr>
            <p:nvPr/>
          </p:nvSpPr>
          <p:spPr bwMode="auto">
            <a:xfrm flipV="1">
              <a:off x="2766704" y="5320331"/>
              <a:ext cx="0" cy="90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49"/>
            <p:cNvSpPr>
              <a:spLocks noChangeShapeType="1"/>
            </p:cNvSpPr>
            <p:nvPr/>
          </p:nvSpPr>
          <p:spPr bwMode="auto">
            <a:xfrm>
              <a:off x="2766704" y="6222031"/>
              <a:ext cx="93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50"/>
            <p:cNvSpPr>
              <a:spLocks noChangeShapeType="1"/>
            </p:cNvSpPr>
            <p:nvPr/>
          </p:nvSpPr>
          <p:spPr bwMode="auto">
            <a:xfrm>
              <a:off x="2754004" y="5663231"/>
              <a:ext cx="342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51"/>
            <p:cNvSpPr>
              <a:spLocks noChangeShapeType="1"/>
            </p:cNvSpPr>
            <p:nvPr/>
          </p:nvSpPr>
          <p:spPr bwMode="auto">
            <a:xfrm>
              <a:off x="3096904" y="5663231"/>
              <a:ext cx="0" cy="558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52"/>
            <p:cNvSpPr txBox="1">
              <a:spLocks noChangeArrowheads="1"/>
            </p:cNvSpPr>
            <p:nvPr/>
          </p:nvSpPr>
          <p:spPr bwMode="auto">
            <a:xfrm>
              <a:off x="2588904" y="6285531"/>
              <a:ext cx="1447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band stop</a:t>
              </a:r>
            </a:p>
          </p:txBody>
        </p:sp>
        <p:sp>
          <p:nvSpPr>
            <p:cNvPr id="11" name="Text Box 1053"/>
            <p:cNvSpPr txBox="1">
              <a:spLocks noChangeArrowheads="1"/>
            </p:cNvSpPr>
            <p:nvPr/>
          </p:nvSpPr>
          <p:spPr bwMode="auto">
            <a:xfrm>
              <a:off x="3655704" y="6069631"/>
              <a:ext cx="279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12" name="Line 1054"/>
            <p:cNvSpPr>
              <a:spLocks noChangeShapeType="1"/>
            </p:cNvSpPr>
            <p:nvPr/>
          </p:nvSpPr>
          <p:spPr bwMode="auto">
            <a:xfrm>
              <a:off x="3262004" y="5663231"/>
              <a:ext cx="0" cy="558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55"/>
            <p:cNvSpPr>
              <a:spLocks noChangeShapeType="1"/>
            </p:cNvSpPr>
            <p:nvPr/>
          </p:nvSpPr>
          <p:spPr bwMode="auto">
            <a:xfrm>
              <a:off x="3249304" y="5663231"/>
              <a:ext cx="342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61"/>
            <p:cNvSpPr>
              <a:spLocks noChangeShapeType="1"/>
            </p:cNvSpPr>
            <p:nvPr/>
          </p:nvSpPr>
          <p:spPr bwMode="auto">
            <a:xfrm flipV="1">
              <a:off x="4290704" y="5320331"/>
              <a:ext cx="0" cy="90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62"/>
            <p:cNvSpPr>
              <a:spLocks noChangeShapeType="1"/>
            </p:cNvSpPr>
            <p:nvPr/>
          </p:nvSpPr>
          <p:spPr bwMode="auto">
            <a:xfrm>
              <a:off x="4290704" y="6222031"/>
              <a:ext cx="93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63"/>
            <p:cNvSpPr>
              <a:spLocks noChangeShapeType="1"/>
            </p:cNvSpPr>
            <p:nvPr/>
          </p:nvSpPr>
          <p:spPr bwMode="auto">
            <a:xfrm>
              <a:off x="4278004" y="5663231"/>
              <a:ext cx="342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64"/>
            <p:cNvSpPr>
              <a:spLocks noChangeShapeType="1"/>
            </p:cNvSpPr>
            <p:nvPr/>
          </p:nvSpPr>
          <p:spPr bwMode="auto">
            <a:xfrm>
              <a:off x="4620904" y="5663231"/>
              <a:ext cx="0" cy="558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065"/>
            <p:cNvSpPr txBox="1">
              <a:spLocks noChangeArrowheads="1"/>
            </p:cNvSpPr>
            <p:nvPr/>
          </p:nvSpPr>
          <p:spPr bwMode="auto">
            <a:xfrm>
              <a:off x="4379604" y="6285531"/>
              <a:ext cx="838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notch</a:t>
              </a:r>
            </a:p>
          </p:txBody>
        </p:sp>
        <p:sp>
          <p:nvSpPr>
            <p:cNvPr id="20" name="Text Box 1066"/>
            <p:cNvSpPr txBox="1">
              <a:spLocks noChangeArrowheads="1"/>
            </p:cNvSpPr>
            <p:nvPr/>
          </p:nvSpPr>
          <p:spPr bwMode="auto">
            <a:xfrm>
              <a:off x="5179704" y="6069631"/>
              <a:ext cx="279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21" name="Line 1067"/>
            <p:cNvSpPr>
              <a:spLocks noChangeShapeType="1"/>
            </p:cNvSpPr>
            <p:nvPr/>
          </p:nvSpPr>
          <p:spPr bwMode="auto">
            <a:xfrm>
              <a:off x="4671704" y="5663231"/>
              <a:ext cx="0" cy="558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068"/>
            <p:cNvSpPr>
              <a:spLocks noChangeShapeType="1"/>
            </p:cNvSpPr>
            <p:nvPr/>
          </p:nvSpPr>
          <p:spPr bwMode="auto">
            <a:xfrm>
              <a:off x="4659004" y="5663231"/>
              <a:ext cx="4699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2755" y="5064066"/>
              <a:ext cx="614149" cy="31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H(</a:t>
              </a:r>
              <a:r>
                <a:rPr lang="el-GR" sz="1400" b="0" dirty="0">
                  <a:latin typeface="+mn-lt"/>
                </a:rPr>
                <a:t>ω</a:t>
              </a:r>
              <a:r>
                <a:rPr lang="en-US" sz="1400" b="0" dirty="0">
                  <a:latin typeface="+mn-lt"/>
                </a:rPr>
                <a:t>)</a:t>
              </a:r>
              <a:endParaRPr lang="en-US" b="0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06755" y="5048831"/>
              <a:ext cx="614149" cy="31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H(</a:t>
              </a:r>
              <a:r>
                <a:rPr lang="el-GR" sz="1400" b="0" dirty="0">
                  <a:latin typeface="+mn-lt"/>
                </a:rPr>
                <a:t>ω</a:t>
              </a:r>
              <a:r>
                <a:rPr lang="en-US" sz="1400" b="0" dirty="0">
                  <a:latin typeface="+mn-lt"/>
                </a:rPr>
                <a:t>)</a:t>
              </a:r>
              <a:endParaRPr lang="en-US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826546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poles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4901"/>
            <a:ext cx="7772400" cy="4592212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/>
              <a:t>The filter law in the z plane Y(z) = H(z) X(z) tells us that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no new </a:t>
            </a:r>
            <a:r>
              <a:rPr lang="en-US" dirty="0" err="1"/>
              <a:t>z</a:t>
            </a:r>
            <a:r>
              <a:rPr lang="en-US" b="1" baseline="30000" dirty="0" err="1"/>
              <a:t>n</a:t>
            </a:r>
            <a:r>
              <a:rPr lang="en-US" b="1" baseline="30000" dirty="0"/>
              <a:t> </a:t>
            </a:r>
            <a:r>
              <a:rPr lang="en-US" dirty="0"/>
              <a:t>signals are created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but these signals can explode (when H(</a:t>
            </a:r>
            <a:r>
              <a:rPr lang="el-GR" dirty="0"/>
              <a:t>ω</a:t>
            </a:r>
            <a:r>
              <a:rPr lang="en-US" dirty="0"/>
              <a:t>)=∞) !</a:t>
            </a:r>
          </a:p>
          <a:p>
            <a:pPr marL="0" indent="0" defTabSz="463550">
              <a:buNone/>
            </a:pPr>
            <a:r>
              <a:rPr lang="en-US" dirty="0"/>
              <a:t>We call a </a:t>
            </a:r>
            <a:r>
              <a:rPr lang="en-US" dirty="0" err="1"/>
              <a:t>z</a:t>
            </a:r>
            <a:r>
              <a:rPr lang="en-US" b="1" baseline="30000" dirty="0" err="1"/>
              <a:t>n</a:t>
            </a:r>
            <a:r>
              <a:rPr lang="en-US" b="1" baseline="30000" dirty="0"/>
              <a:t> </a:t>
            </a:r>
            <a:r>
              <a:rPr lang="en-US" dirty="0"/>
              <a:t>signal that explodes a </a:t>
            </a:r>
            <a:r>
              <a:rPr lang="en-US" b="1" dirty="0"/>
              <a:t>pole</a:t>
            </a:r>
            <a:r>
              <a:rPr lang="en-US" dirty="0"/>
              <a:t> of the filter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We already saw examples of AR filters with poles!</a:t>
            </a:r>
          </a:p>
          <a:p>
            <a:pPr defTabSz="463550"/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+ y</a:t>
            </a:r>
            <a:r>
              <a:rPr lang="en-US" b="1" baseline="-25000" dirty="0"/>
              <a:t>n-1</a:t>
            </a:r>
            <a:r>
              <a:rPr lang="en-US" dirty="0"/>
              <a:t> (accumulator) has a pole at DC</a:t>
            </a:r>
          </a:p>
          <a:p>
            <a:pPr defTabSz="463550"/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– y</a:t>
            </a:r>
            <a:r>
              <a:rPr lang="en-US" b="1" baseline="-25000" dirty="0"/>
              <a:t>n-1</a:t>
            </a:r>
            <a:r>
              <a:rPr lang="en-US" dirty="0"/>
              <a:t>  has a pole at Nyquist</a:t>
            </a:r>
          </a:p>
          <a:p>
            <a:pPr defTabSz="463550"/>
            <a:r>
              <a:rPr lang="en-US" dirty="0" err="1"/>
              <a:t>y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– y</a:t>
            </a:r>
            <a:r>
              <a:rPr lang="en-US" b="1" baseline="-25000" dirty="0"/>
              <a:t>n-2</a:t>
            </a:r>
            <a:r>
              <a:rPr lang="en-US" dirty="0"/>
              <a:t> has a pole at half Nyquist (</a:t>
            </a:r>
            <a:r>
              <a:rPr lang="el-GR" dirty="0"/>
              <a:t>ω</a:t>
            </a:r>
            <a:r>
              <a:rPr lang="en-US" dirty="0"/>
              <a:t> = </a:t>
            </a:r>
            <a:r>
              <a:rPr lang="el-GR" dirty="0"/>
              <a:t>π</a:t>
            </a:r>
            <a:r>
              <a:rPr lang="en-US" dirty="0"/>
              <a:t>/2)</a:t>
            </a:r>
          </a:p>
          <a:p>
            <a:pPr defTabSz="463550"/>
            <a:r>
              <a:rPr lang="en-US" dirty="0"/>
              <a:t>we don’t want poles on the unit circle (for sinusoids!)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but sinusoids that are amplified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require nearby poles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87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958091" y="5227092"/>
            <a:ext cx="2729661" cy="1511052"/>
            <a:chOff x="3958091" y="5227092"/>
            <a:chExt cx="2729661" cy="1511052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V="1">
              <a:off x="4572000" y="5227093"/>
              <a:ext cx="0" cy="12447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3958091" y="5861904"/>
              <a:ext cx="122781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Oval 46"/>
            <p:cNvSpPr/>
            <p:nvPr/>
          </p:nvSpPr>
          <p:spPr bwMode="auto">
            <a:xfrm>
              <a:off x="4158679" y="5482079"/>
              <a:ext cx="826643" cy="820738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105841" y="5809186"/>
              <a:ext cx="105674" cy="10543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Multiply 48"/>
            <p:cNvSpPr/>
            <p:nvPr/>
          </p:nvSpPr>
          <p:spPr bwMode="auto">
            <a:xfrm>
              <a:off x="4846026" y="5788694"/>
              <a:ext cx="120080" cy="146597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flipV="1">
              <a:off x="6073843" y="5227092"/>
              <a:ext cx="0" cy="12447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5459934" y="5861903"/>
              <a:ext cx="122781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5" name="Oval 54"/>
            <p:cNvSpPr/>
            <p:nvPr/>
          </p:nvSpPr>
          <p:spPr bwMode="auto">
            <a:xfrm>
              <a:off x="5660522" y="5482078"/>
              <a:ext cx="826643" cy="820738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426553" y="5809185"/>
              <a:ext cx="105674" cy="10543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Multiply 56"/>
            <p:cNvSpPr/>
            <p:nvPr/>
          </p:nvSpPr>
          <p:spPr bwMode="auto">
            <a:xfrm>
              <a:off x="5720070" y="5788693"/>
              <a:ext cx="120080" cy="146597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76096" y="6430367"/>
              <a:ext cx="96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low-pass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27851" y="6419090"/>
              <a:ext cx="968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high-pass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267486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2" y="165100"/>
            <a:ext cx="8241066" cy="1143000"/>
          </a:xfrm>
        </p:spPr>
        <p:txBody>
          <a:bodyPr/>
          <a:lstStyle/>
          <a:p>
            <a:r>
              <a:rPr lang="en-US" dirty="0"/>
              <a:t>Designing filters by poles and zeros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108244" cy="4799013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/>
              <a:t>DSP experts sometimes design filters directly using poles and zeros!</a:t>
            </a:r>
          </a:p>
          <a:p>
            <a:pPr marL="0" indent="0" defTabSz="463550">
              <a:buNone/>
            </a:pPr>
            <a:r>
              <a:rPr lang="en-US" dirty="0"/>
              <a:t>What do the following pole/zero diagrams mean?</a:t>
            </a:r>
          </a:p>
          <a:p>
            <a:pPr marL="0" indent="0" defTabSz="4635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88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9518" y="2495624"/>
            <a:ext cx="2097862" cy="2017561"/>
            <a:chOff x="509871" y="2796268"/>
            <a:chExt cx="3001150" cy="2991782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2010446" y="2796268"/>
              <a:ext cx="0" cy="299178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509871" y="4322001"/>
              <a:ext cx="30011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1000167" y="3409112"/>
              <a:ext cx="2020560" cy="1972599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71016" y="4195297"/>
              <a:ext cx="258299" cy="25340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Multiply 4"/>
            <p:cNvSpPr/>
            <p:nvPr/>
          </p:nvSpPr>
          <p:spPr bwMode="auto">
            <a:xfrm>
              <a:off x="2680247" y="4146045"/>
              <a:ext cx="293511" cy="352337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Multiply 27"/>
            <p:cNvSpPr/>
            <p:nvPr/>
          </p:nvSpPr>
          <p:spPr bwMode="auto">
            <a:xfrm>
              <a:off x="2486522" y="3798076"/>
              <a:ext cx="293511" cy="352337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Multiply 28"/>
            <p:cNvSpPr/>
            <p:nvPr/>
          </p:nvSpPr>
          <p:spPr bwMode="auto">
            <a:xfrm>
              <a:off x="2468916" y="4436097"/>
              <a:ext cx="293511" cy="352337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84930" y="2495624"/>
            <a:ext cx="2097862" cy="2017561"/>
            <a:chOff x="2894618" y="2698826"/>
            <a:chExt cx="2097862" cy="2017561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 flipV="1">
              <a:off x="3943549" y="2698826"/>
              <a:ext cx="0" cy="201756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2894618" y="3727731"/>
              <a:ext cx="209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Oval 32"/>
            <p:cNvSpPr/>
            <p:nvPr/>
          </p:nvSpPr>
          <p:spPr bwMode="auto">
            <a:xfrm>
              <a:off x="3237344" y="3112108"/>
              <a:ext cx="1412411" cy="1330257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561230" y="3642286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Multiply 34"/>
            <p:cNvSpPr/>
            <p:nvPr/>
          </p:nvSpPr>
          <p:spPr bwMode="auto">
            <a:xfrm>
              <a:off x="3271575" y="3609072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Multiply 35"/>
            <p:cNvSpPr/>
            <p:nvPr/>
          </p:nvSpPr>
          <p:spPr bwMode="auto">
            <a:xfrm>
              <a:off x="3374160" y="3384659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Multiply 36"/>
            <p:cNvSpPr/>
            <p:nvPr/>
          </p:nvSpPr>
          <p:spPr bwMode="auto">
            <a:xfrm>
              <a:off x="3374524" y="3853273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2309" y="4628898"/>
            <a:ext cx="2097862" cy="2017561"/>
            <a:chOff x="5052944" y="2698826"/>
            <a:chExt cx="2097862" cy="2017561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V="1">
              <a:off x="6101875" y="2698826"/>
              <a:ext cx="0" cy="201756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5052944" y="3727731"/>
              <a:ext cx="209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Oval 40"/>
            <p:cNvSpPr/>
            <p:nvPr/>
          </p:nvSpPr>
          <p:spPr bwMode="auto">
            <a:xfrm>
              <a:off x="5395670" y="3112108"/>
              <a:ext cx="1412411" cy="1330257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719556" y="3642286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Multiply 42"/>
            <p:cNvSpPr/>
            <p:nvPr/>
          </p:nvSpPr>
          <p:spPr bwMode="auto">
            <a:xfrm>
              <a:off x="6010579" y="3097753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Multiply 43"/>
            <p:cNvSpPr/>
            <p:nvPr/>
          </p:nvSpPr>
          <p:spPr bwMode="auto">
            <a:xfrm>
              <a:off x="5817363" y="3227155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Multiply 44"/>
            <p:cNvSpPr/>
            <p:nvPr/>
          </p:nvSpPr>
          <p:spPr bwMode="auto">
            <a:xfrm>
              <a:off x="6181217" y="3244321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302525" y="3645494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Multiply 46"/>
            <p:cNvSpPr/>
            <p:nvPr/>
          </p:nvSpPr>
          <p:spPr bwMode="auto">
            <a:xfrm>
              <a:off x="6004933" y="4209708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Multiply 47"/>
            <p:cNvSpPr/>
            <p:nvPr/>
          </p:nvSpPr>
          <p:spPr bwMode="auto">
            <a:xfrm>
              <a:off x="5811717" y="4124619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Multiply 48"/>
            <p:cNvSpPr/>
            <p:nvPr/>
          </p:nvSpPr>
          <p:spPr bwMode="auto">
            <a:xfrm>
              <a:off x="6175571" y="4141785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574095" y="3322223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75778" y="4089698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450360" y="3306561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452043" y="4096614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 bwMode="auto">
          <a:xfrm flipV="1">
            <a:off x="4038152" y="4624876"/>
            <a:ext cx="0" cy="20175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2989221" y="5653781"/>
            <a:ext cx="209786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3331947" y="5038158"/>
            <a:ext cx="1412411" cy="1330257"/>
          </a:xfrm>
          <a:prstGeom prst="ellips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228094" y="5027825"/>
            <a:ext cx="180556" cy="17088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3954872" y="6280694"/>
            <a:ext cx="180556" cy="17088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943583" y="4952715"/>
            <a:ext cx="180556" cy="17088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251455" y="6206851"/>
            <a:ext cx="180556" cy="17088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3657689" y="5016536"/>
            <a:ext cx="180556" cy="17088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3681942" y="6214525"/>
            <a:ext cx="180556" cy="17088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Multiply 68"/>
          <p:cNvSpPr/>
          <p:nvPr/>
        </p:nvSpPr>
        <p:spPr bwMode="auto">
          <a:xfrm>
            <a:off x="4446372" y="5542207"/>
            <a:ext cx="205170" cy="237605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Multiply 69"/>
          <p:cNvSpPr/>
          <p:nvPr/>
        </p:nvSpPr>
        <p:spPr bwMode="auto">
          <a:xfrm>
            <a:off x="3377295" y="5545820"/>
            <a:ext cx="205170" cy="237605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14487" y="2489978"/>
            <a:ext cx="2097862" cy="2017561"/>
            <a:chOff x="5214487" y="2489978"/>
            <a:chExt cx="2097862" cy="2017561"/>
          </a:xfrm>
        </p:grpSpPr>
        <p:cxnSp>
          <p:nvCxnSpPr>
            <p:cNvPr id="72" name="Straight Arrow Connector 71"/>
            <p:cNvCxnSpPr/>
            <p:nvPr/>
          </p:nvCxnSpPr>
          <p:spPr bwMode="auto">
            <a:xfrm flipV="1">
              <a:off x="6263418" y="2489978"/>
              <a:ext cx="0" cy="201756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5214487" y="3518883"/>
              <a:ext cx="209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4" name="Oval 73"/>
            <p:cNvSpPr/>
            <p:nvPr/>
          </p:nvSpPr>
          <p:spPr bwMode="auto">
            <a:xfrm>
              <a:off x="5557213" y="2903260"/>
              <a:ext cx="1412411" cy="1330257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881099" y="3433438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Multiply 75"/>
            <p:cNvSpPr/>
            <p:nvPr/>
          </p:nvSpPr>
          <p:spPr bwMode="auto">
            <a:xfrm>
              <a:off x="5591444" y="3400224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Multiply 76"/>
            <p:cNvSpPr/>
            <p:nvPr/>
          </p:nvSpPr>
          <p:spPr bwMode="auto">
            <a:xfrm>
              <a:off x="5694029" y="3175811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Multiply 77"/>
            <p:cNvSpPr/>
            <p:nvPr/>
          </p:nvSpPr>
          <p:spPr bwMode="auto">
            <a:xfrm>
              <a:off x="5694393" y="3644425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Multiply 78"/>
            <p:cNvSpPr/>
            <p:nvPr/>
          </p:nvSpPr>
          <p:spPr bwMode="auto">
            <a:xfrm>
              <a:off x="5896155" y="3900012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Multiply 79"/>
            <p:cNvSpPr/>
            <p:nvPr/>
          </p:nvSpPr>
          <p:spPr bwMode="auto">
            <a:xfrm>
              <a:off x="5902794" y="2957873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Multiply 80"/>
            <p:cNvSpPr/>
            <p:nvPr/>
          </p:nvSpPr>
          <p:spPr bwMode="auto">
            <a:xfrm>
              <a:off x="6146688" y="3995912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Multiply 81"/>
            <p:cNvSpPr/>
            <p:nvPr/>
          </p:nvSpPr>
          <p:spPr bwMode="auto">
            <a:xfrm>
              <a:off x="6160833" y="2900150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Multiply 82"/>
            <p:cNvSpPr/>
            <p:nvPr/>
          </p:nvSpPr>
          <p:spPr bwMode="auto">
            <a:xfrm>
              <a:off x="6431921" y="3913255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Multiply 83"/>
            <p:cNvSpPr/>
            <p:nvPr/>
          </p:nvSpPr>
          <p:spPr bwMode="auto">
            <a:xfrm>
              <a:off x="6438560" y="2971116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Multiply 84"/>
            <p:cNvSpPr/>
            <p:nvPr/>
          </p:nvSpPr>
          <p:spPr bwMode="auto">
            <a:xfrm>
              <a:off x="6636727" y="3192596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Multiply 85"/>
            <p:cNvSpPr/>
            <p:nvPr/>
          </p:nvSpPr>
          <p:spPr bwMode="auto">
            <a:xfrm>
              <a:off x="6637091" y="3661210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10674" y="4624876"/>
            <a:ext cx="2097862" cy="2017561"/>
            <a:chOff x="5210674" y="4624876"/>
            <a:chExt cx="2097862" cy="2017561"/>
          </a:xfrm>
        </p:grpSpPr>
        <p:cxnSp>
          <p:nvCxnSpPr>
            <p:cNvPr id="71" name="Straight Arrow Connector 70"/>
            <p:cNvCxnSpPr/>
            <p:nvPr/>
          </p:nvCxnSpPr>
          <p:spPr bwMode="auto">
            <a:xfrm flipV="1">
              <a:off x="6259605" y="4624876"/>
              <a:ext cx="0" cy="201756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5210674" y="5653781"/>
              <a:ext cx="209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8" name="Oval 87"/>
            <p:cNvSpPr/>
            <p:nvPr/>
          </p:nvSpPr>
          <p:spPr bwMode="auto">
            <a:xfrm>
              <a:off x="5553400" y="5038158"/>
              <a:ext cx="1412411" cy="1330257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877286" y="5568336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Multiply 89"/>
            <p:cNvSpPr/>
            <p:nvPr/>
          </p:nvSpPr>
          <p:spPr bwMode="auto">
            <a:xfrm>
              <a:off x="5587631" y="5535122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Multiply 90"/>
            <p:cNvSpPr/>
            <p:nvPr/>
          </p:nvSpPr>
          <p:spPr bwMode="auto">
            <a:xfrm>
              <a:off x="5625564" y="5292237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Multiply 91"/>
            <p:cNvSpPr/>
            <p:nvPr/>
          </p:nvSpPr>
          <p:spPr bwMode="auto">
            <a:xfrm>
              <a:off x="5625928" y="5797795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Multiply 92"/>
            <p:cNvSpPr/>
            <p:nvPr/>
          </p:nvSpPr>
          <p:spPr bwMode="auto">
            <a:xfrm>
              <a:off x="5836926" y="6007202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Multiply 93"/>
            <p:cNvSpPr/>
            <p:nvPr/>
          </p:nvSpPr>
          <p:spPr bwMode="auto">
            <a:xfrm>
              <a:off x="5843565" y="5120479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Multiply 94"/>
            <p:cNvSpPr/>
            <p:nvPr/>
          </p:nvSpPr>
          <p:spPr bwMode="auto">
            <a:xfrm>
              <a:off x="6087459" y="6130810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Multiply 95"/>
            <p:cNvSpPr/>
            <p:nvPr/>
          </p:nvSpPr>
          <p:spPr bwMode="auto">
            <a:xfrm>
              <a:off x="6092368" y="5035048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6816924" y="5348982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6841897" y="5815554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6660969" y="5158942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6710204" y="6032321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6500425" y="5037826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6496287" y="6196645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6290059" y="4961037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6290877" y="6275261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506214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100"/>
            <a:ext cx="7939088" cy="1143000"/>
          </a:xfrm>
        </p:spPr>
        <p:txBody>
          <a:bodyPr/>
          <a:lstStyle/>
          <a:p>
            <a:r>
              <a:rPr lang="en-US" dirty="0"/>
              <a:t>How to find the transfer function?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435395"/>
                <a:ext cx="8245549" cy="46717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you are given the filter in the time domain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it is easy to find its </a:t>
                </a:r>
                <a:r>
                  <a:rPr lang="en-US" i="1" dirty="0"/>
                  <a:t>transfer function </a:t>
                </a:r>
                <a:r>
                  <a:rPr lang="en-US" dirty="0"/>
                  <a:t>and</a:t>
                </a:r>
                <a:r>
                  <a:rPr lang="en-US" i="1" dirty="0"/>
                  <a:t> poles/zeros</a:t>
                </a:r>
              </a:p>
              <a:p>
                <a:pPr marL="0" indent="0" defTabSz="457200">
                  <a:buNone/>
                </a:pPr>
                <a:r>
                  <a:rPr lang="en-US" i="1" dirty="0"/>
                  <a:t>		</a:t>
                </a:r>
                <a:r>
                  <a:rPr lang="en-US" dirty="0"/>
                  <a:t>by the following steps:</a:t>
                </a:r>
              </a:p>
              <a:p>
                <a:pPr marL="457200" indent="-457200" defTabSz="457200">
                  <a:buClr>
                    <a:srgbClr val="7030A0"/>
                  </a:buClr>
                  <a:buSzPct val="100000"/>
                  <a:buFont typeface="+mj-lt"/>
                  <a:buAutoNum type="arabicPeriod"/>
                </a:pPr>
                <a:r>
                  <a:rPr lang="en-US" dirty="0"/>
                  <a:t>Move all the </a:t>
                </a:r>
                <a:r>
                  <a:rPr lang="en-US" b="1" dirty="0" err="1"/>
                  <a:t>y</a:t>
                </a:r>
                <a:r>
                  <a:rPr lang="en-US" dirty="0" err="1"/>
                  <a:t>s</a:t>
                </a:r>
                <a:r>
                  <a:rPr lang="en-US" dirty="0"/>
                  <a:t> to one side and </a:t>
                </a:r>
                <a:r>
                  <a:rPr lang="en-US" b="1" dirty="0" err="1"/>
                  <a:t>x</a:t>
                </a:r>
                <a:r>
                  <a:rPr lang="en-US" dirty="0" err="1"/>
                  <a:t>s</a:t>
                </a:r>
                <a:r>
                  <a:rPr lang="en-US" dirty="0"/>
                  <a:t> to the other</a:t>
                </a:r>
              </a:p>
              <a:p>
                <a:pPr marL="400050" lvl="1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	to create the symmetric form</a:t>
                </a:r>
              </a:p>
              <a:p>
                <a:pPr marL="457200" indent="-457200" defTabSz="457200">
                  <a:buClr>
                    <a:srgbClr val="7030A0"/>
                  </a:buClr>
                  <a:buSzPct val="100000"/>
                  <a:buFont typeface="+mj-lt"/>
                  <a:buAutoNum type="arabicPeriod"/>
                </a:pPr>
                <a:r>
                  <a:rPr lang="en-US" dirty="0"/>
                  <a:t>Write the equation in terms of signals using delay operators</a:t>
                </a:r>
              </a:p>
              <a:p>
                <a:pPr marL="457200" indent="-457200" defTabSz="457200">
                  <a:buClr>
                    <a:srgbClr val="7030A0"/>
                  </a:buClr>
                  <a:buSzPct val="100000"/>
                  <a:buFont typeface="+mj-lt"/>
                  <a:buAutoNum type="arabicPeriod"/>
                </a:pPr>
                <a:r>
                  <a:rPr lang="en-US" dirty="0"/>
                  <a:t>Take the </a:t>
                </a:r>
                <a:r>
                  <a:rPr lang="en-US" dirty="0" err="1"/>
                  <a:t>zT</a:t>
                </a:r>
                <a:r>
                  <a:rPr lang="en-US" dirty="0"/>
                  <a:t> of both sides using our rule zT(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="1" baseline="30000" dirty="0"/>
                  <a:t>-1</a:t>
                </a:r>
                <a:r>
                  <a:rPr lang="en-US" altLang="en-US" sz="2400" dirty="0"/>
                  <a:t> x) =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b="1" baseline="30000" dirty="0"/>
                  <a:t>-1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zT</a:t>
                </a:r>
                <a:r>
                  <a:rPr lang="en-US" altLang="en-US" dirty="0"/>
                  <a:t>(x)</a:t>
                </a:r>
              </a:p>
              <a:p>
                <a:pPr marL="457200" indent="-457200" defTabSz="457200">
                  <a:buClr>
                    <a:srgbClr val="7030A0"/>
                  </a:buClr>
                  <a:buSzPct val="100000"/>
                  <a:buFont typeface="+mj-lt"/>
                  <a:buAutoNum type="arabicPeriod"/>
                </a:pPr>
                <a:r>
                  <a:rPr lang="en-US" dirty="0"/>
                  <a:t>Divide leaving Y(z) on the LHS</a:t>
                </a:r>
              </a:p>
              <a:p>
                <a:pPr marL="457200" indent="-457200" defTabSz="457200">
                  <a:buClr>
                    <a:srgbClr val="7030A0"/>
                  </a:buClr>
                  <a:buSzPct val="100000"/>
                  <a:buFont typeface="+mj-lt"/>
                  <a:buAutoNum type="arabicPeriod"/>
                </a:pPr>
                <a:r>
                  <a:rPr lang="en-US" dirty="0"/>
                  <a:t>Change numerator and denominator into polynomials (discard </a:t>
                </a:r>
                <a:r>
                  <a:rPr lang="en-US" dirty="0" err="1"/>
                  <a:t>z</a:t>
                </a:r>
                <a:r>
                  <a:rPr lang="en-US" baseline="30000" dirty="0" err="1"/>
                  <a:t>M</a:t>
                </a:r>
                <a:r>
                  <a:rPr lang="en-US" dirty="0"/>
                  <a:t>)</a:t>
                </a:r>
              </a:p>
              <a:p>
                <a:pPr marL="457200" indent="-457200" defTabSz="457200">
                  <a:buClr>
                    <a:srgbClr val="7030A0"/>
                  </a:buClr>
                  <a:buSzPct val="100000"/>
                  <a:buFont typeface="+mj-lt"/>
                  <a:buAutoNum type="arabicPeriod"/>
                </a:pPr>
                <a:r>
                  <a:rPr lang="en-US" dirty="0"/>
                  <a:t>Find the roots of the polynomials</a:t>
                </a:r>
              </a:p>
              <a:p>
                <a:pPr defTabSz="457200">
                  <a:buClr>
                    <a:srgbClr val="7030A0"/>
                  </a:buClr>
                  <a:buSzPct val="100000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435395"/>
                <a:ext cx="8245549" cy="4671718"/>
              </a:xfrm>
              <a:blipFill>
                <a:blip r:embed="rId2"/>
                <a:stretch>
                  <a:fillRect l="-739" t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4830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B1576CC-FBB6-400B-A9FE-B4752F9C347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Types of filters</a:t>
            </a:r>
          </a:p>
        </p:txBody>
      </p:sp>
      <p:grpSp>
        <p:nvGrpSpPr>
          <p:cNvPr id="40964" name="Group 1056"/>
          <p:cNvGrpSpPr>
            <a:grpSpLocks/>
          </p:cNvGrpSpPr>
          <p:nvPr/>
        </p:nvGrpSpPr>
        <p:grpSpPr bwMode="auto">
          <a:xfrm>
            <a:off x="749300" y="1943100"/>
            <a:ext cx="1358900" cy="1362075"/>
            <a:chOff x="584" y="1504"/>
            <a:chExt cx="856" cy="858"/>
          </a:xfrm>
        </p:grpSpPr>
        <p:sp>
          <p:nvSpPr>
            <p:cNvPr id="41014" name="Line 1029"/>
            <p:cNvSpPr>
              <a:spLocks noChangeShapeType="1"/>
            </p:cNvSpPr>
            <p:nvPr/>
          </p:nvSpPr>
          <p:spPr bwMode="auto">
            <a:xfrm flipV="1">
              <a:off x="696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5" name="Line 1030"/>
            <p:cNvSpPr>
              <a:spLocks noChangeShapeType="1"/>
            </p:cNvSpPr>
            <p:nvPr/>
          </p:nvSpPr>
          <p:spPr bwMode="auto">
            <a:xfrm>
              <a:off x="696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Line 1031"/>
            <p:cNvSpPr>
              <a:spLocks noChangeShapeType="1"/>
            </p:cNvSpPr>
            <p:nvPr/>
          </p:nvSpPr>
          <p:spPr bwMode="auto">
            <a:xfrm>
              <a:off x="696" y="1720"/>
              <a:ext cx="2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Line 1032"/>
            <p:cNvSpPr>
              <a:spLocks noChangeShapeType="1"/>
            </p:cNvSpPr>
            <p:nvPr/>
          </p:nvSpPr>
          <p:spPr bwMode="auto">
            <a:xfrm>
              <a:off x="904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Text Box 1033"/>
            <p:cNvSpPr txBox="1">
              <a:spLocks noChangeArrowheads="1"/>
            </p:cNvSpPr>
            <p:nvPr/>
          </p:nvSpPr>
          <p:spPr bwMode="auto">
            <a:xfrm>
              <a:off x="584" y="211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low pass</a:t>
              </a:r>
            </a:p>
          </p:txBody>
        </p:sp>
        <p:sp>
          <p:nvSpPr>
            <p:cNvPr id="41019" name="Text Box 1034"/>
            <p:cNvSpPr txBox="1">
              <a:spLocks noChangeArrowheads="1"/>
            </p:cNvSpPr>
            <p:nvPr/>
          </p:nvSpPr>
          <p:spPr bwMode="auto">
            <a:xfrm>
              <a:off x="1264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40965" name="Group 1057"/>
          <p:cNvGrpSpPr>
            <a:grpSpLocks/>
          </p:cNvGrpSpPr>
          <p:nvPr/>
        </p:nvGrpSpPr>
        <p:grpSpPr bwMode="auto">
          <a:xfrm>
            <a:off x="2273300" y="1943100"/>
            <a:ext cx="1346200" cy="1362075"/>
            <a:chOff x="1544" y="1504"/>
            <a:chExt cx="848" cy="858"/>
          </a:xfrm>
        </p:grpSpPr>
        <p:sp>
          <p:nvSpPr>
            <p:cNvPr id="41008" name="Line 1035"/>
            <p:cNvSpPr>
              <a:spLocks noChangeShapeType="1"/>
            </p:cNvSpPr>
            <p:nvPr/>
          </p:nvSpPr>
          <p:spPr bwMode="auto">
            <a:xfrm flipV="1">
              <a:off x="1656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Line 1036"/>
            <p:cNvSpPr>
              <a:spLocks noChangeShapeType="1"/>
            </p:cNvSpPr>
            <p:nvPr/>
          </p:nvSpPr>
          <p:spPr bwMode="auto">
            <a:xfrm>
              <a:off x="1656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Line 1037"/>
            <p:cNvSpPr>
              <a:spLocks noChangeShapeType="1"/>
            </p:cNvSpPr>
            <p:nvPr/>
          </p:nvSpPr>
          <p:spPr bwMode="auto">
            <a:xfrm>
              <a:off x="1856" y="1720"/>
              <a:ext cx="3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Line 1038"/>
            <p:cNvSpPr>
              <a:spLocks noChangeShapeType="1"/>
            </p:cNvSpPr>
            <p:nvPr/>
          </p:nvSpPr>
          <p:spPr bwMode="auto">
            <a:xfrm>
              <a:off x="1864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Text Box 1039"/>
            <p:cNvSpPr txBox="1">
              <a:spLocks noChangeArrowheads="1"/>
            </p:cNvSpPr>
            <p:nvPr/>
          </p:nvSpPr>
          <p:spPr bwMode="auto">
            <a:xfrm>
              <a:off x="1544" y="211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high pass</a:t>
              </a:r>
            </a:p>
          </p:txBody>
        </p:sp>
        <p:sp>
          <p:nvSpPr>
            <p:cNvPr id="41013" name="Text Box 1040"/>
            <p:cNvSpPr txBox="1">
              <a:spLocks noChangeArrowheads="1"/>
            </p:cNvSpPr>
            <p:nvPr/>
          </p:nvSpPr>
          <p:spPr bwMode="auto">
            <a:xfrm>
              <a:off x="2216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40966" name="Group 1058"/>
          <p:cNvGrpSpPr>
            <a:grpSpLocks/>
          </p:cNvGrpSpPr>
          <p:nvPr/>
        </p:nvGrpSpPr>
        <p:grpSpPr bwMode="auto">
          <a:xfrm>
            <a:off x="3810000" y="1943100"/>
            <a:ext cx="1447800" cy="1362075"/>
            <a:chOff x="2512" y="1504"/>
            <a:chExt cx="912" cy="858"/>
          </a:xfrm>
        </p:grpSpPr>
        <p:sp>
          <p:nvSpPr>
            <p:cNvPr id="41001" name="Line 1041"/>
            <p:cNvSpPr>
              <a:spLocks noChangeShapeType="1"/>
            </p:cNvSpPr>
            <p:nvPr/>
          </p:nvSpPr>
          <p:spPr bwMode="auto">
            <a:xfrm flipV="1">
              <a:off x="2624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1042"/>
            <p:cNvSpPr>
              <a:spLocks noChangeShapeType="1"/>
            </p:cNvSpPr>
            <p:nvPr/>
          </p:nvSpPr>
          <p:spPr bwMode="auto">
            <a:xfrm>
              <a:off x="2624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Line 1043"/>
            <p:cNvSpPr>
              <a:spLocks noChangeShapeType="1"/>
            </p:cNvSpPr>
            <p:nvPr/>
          </p:nvSpPr>
          <p:spPr bwMode="auto">
            <a:xfrm>
              <a:off x="2824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Line 1044"/>
            <p:cNvSpPr>
              <a:spLocks noChangeShapeType="1"/>
            </p:cNvSpPr>
            <p:nvPr/>
          </p:nvSpPr>
          <p:spPr bwMode="auto">
            <a:xfrm>
              <a:off x="2832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Text Box 1045"/>
            <p:cNvSpPr txBox="1">
              <a:spLocks noChangeArrowheads="1"/>
            </p:cNvSpPr>
            <p:nvPr/>
          </p:nvSpPr>
          <p:spPr bwMode="auto">
            <a:xfrm>
              <a:off x="2512" y="211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band pass</a:t>
              </a:r>
            </a:p>
          </p:txBody>
        </p:sp>
        <p:sp>
          <p:nvSpPr>
            <p:cNvPr id="41006" name="Text Box 1046"/>
            <p:cNvSpPr txBox="1">
              <a:spLocks noChangeArrowheads="1"/>
            </p:cNvSpPr>
            <p:nvPr/>
          </p:nvSpPr>
          <p:spPr bwMode="auto">
            <a:xfrm>
              <a:off x="3184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41007" name="Line 1047"/>
            <p:cNvSpPr>
              <a:spLocks noChangeShapeType="1"/>
            </p:cNvSpPr>
            <p:nvPr/>
          </p:nvSpPr>
          <p:spPr bwMode="auto">
            <a:xfrm>
              <a:off x="3040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7" name="Group 1059"/>
          <p:cNvGrpSpPr>
            <a:grpSpLocks/>
          </p:cNvGrpSpPr>
          <p:nvPr/>
        </p:nvGrpSpPr>
        <p:grpSpPr bwMode="auto">
          <a:xfrm>
            <a:off x="5359400" y="1943100"/>
            <a:ext cx="1447800" cy="1362075"/>
            <a:chOff x="3536" y="1504"/>
            <a:chExt cx="912" cy="858"/>
          </a:xfrm>
        </p:grpSpPr>
        <p:sp>
          <p:nvSpPr>
            <p:cNvPr id="40993" name="Line 1048"/>
            <p:cNvSpPr>
              <a:spLocks noChangeShapeType="1"/>
            </p:cNvSpPr>
            <p:nvPr/>
          </p:nvSpPr>
          <p:spPr bwMode="auto">
            <a:xfrm flipV="1">
              <a:off x="3648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1049"/>
            <p:cNvSpPr>
              <a:spLocks noChangeShapeType="1"/>
            </p:cNvSpPr>
            <p:nvPr/>
          </p:nvSpPr>
          <p:spPr bwMode="auto">
            <a:xfrm>
              <a:off x="3648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1050"/>
            <p:cNvSpPr>
              <a:spLocks noChangeShapeType="1"/>
            </p:cNvSpPr>
            <p:nvPr/>
          </p:nvSpPr>
          <p:spPr bwMode="auto">
            <a:xfrm>
              <a:off x="3640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1051"/>
            <p:cNvSpPr>
              <a:spLocks noChangeShapeType="1"/>
            </p:cNvSpPr>
            <p:nvPr/>
          </p:nvSpPr>
          <p:spPr bwMode="auto">
            <a:xfrm>
              <a:off x="3856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Text Box 1052"/>
            <p:cNvSpPr txBox="1">
              <a:spLocks noChangeArrowheads="1"/>
            </p:cNvSpPr>
            <p:nvPr/>
          </p:nvSpPr>
          <p:spPr bwMode="auto">
            <a:xfrm>
              <a:off x="3536" y="211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band stop</a:t>
              </a:r>
            </a:p>
          </p:txBody>
        </p:sp>
        <p:sp>
          <p:nvSpPr>
            <p:cNvPr id="40998" name="Text Box 1053"/>
            <p:cNvSpPr txBox="1">
              <a:spLocks noChangeArrowheads="1"/>
            </p:cNvSpPr>
            <p:nvPr/>
          </p:nvSpPr>
          <p:spPr bwMode="auto">
            <a:xfrm>
              <a:off x="4208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40999" name="Line 1054"/>
            <p:cNvSpPr>
              <a:spLocks noChangeShapeType="1"/>
            </p:cNvSpPr>
            <p:nvPr/>
          </p:nvSpPr>
          <p:spPr bwMode="auto">
            <a:xfrm>
              <a:off x="3960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Line 1055"/>
            <p:cNvSpPr>
              <a:spLocks noChangeShapeType="1"/>
            </p:cNvSpPr>
            <p:nvPr/>
          </p:nvSpPr>
          <p:spPr bwMode="auto">
            <a:xfrm>
              <a:off x="3952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8" name="Group 1070"/>
          <p:cNvGrpSpPr>
            <a:grpSpLocks/>
          </p:cNvGrpSpPr>
          <p:nvPr/>
        </p:nvGrpSpPr>
        <p:grpSpPr bwMode="auto">
          <a:xfrm>
            <a:off x="7048500" y="1943100"/>
            <a:ext cx="1181100" cy="1362075"/>
            <a:chOff x="4560" y="1504"/>
            <a:chExt cx="744" cy="858"/>
          </a:xfrm>
        </p:grpSpPr>
        <p:sp>
          <p:nvSpPr>
            <p:cNvPr id="40985" name="Line 1061"/>
            <p:cNvSpPr>
              <a:spLocks noChangeShapeType="1"/>
            </p:cNvSpPr>
            <p:nvPr/>
          </p:nvSpPr>
          <p:spPr bwMode="auto">
            <a:xfrm flipV="1">
              <a:off x="4568" y="150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1062"/>
            <p:cNvSpPr>
              <a:spLocks noChangeShapeType="1"/>
            </p:cNvSpPr>
            <p:nvPr/>
          </p:nvSpPr>
          <p:spPr bwMode="auto">
            <a:xfrm>
              <a:off x="4568" y="2072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1063"/>
            <p:cNvSpPr>
              <a:spLocks noChangeShapeType="1"/>
            </p:cNvSpPr>
            <p:nvPr/>
          </p:nvSpPr>
          <p:spPr bwMode="auto">
            <a:xfrm>
              <a:off x="4560" y="1720"/>
              <a:ext cx="2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1064"/>
            <p:cNvSpPr>
              <a:spLocks noChangeShapeType="1"/>
            </p:cNvSpPr>
            <p:nvPr/>
          </p:nvSpPr>
          <p:spPr bwMode="auto">
            <a:xfrm>
              <a:off x="4776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Text Box 1065"/>
            <p:cNvSpPr txBox="1">
              <a:spLocks noChangeArrowheads="1"/>
            </p:cNvSpPr>
            <p:nvPr/>
          </p:nvSpPr>
          <p:spPr bwMode="auto">
            <a:xfrm>
              <a:off x="4624" y="2112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notch</a:t>
              </a:r>
            </a:p>
          </p:txBody>
        </p:sp>
        <p:sp>
          <p:nvSpPr>
            <p:cNvPr id="40990" name="Text Box 1066"/>
            <p:cNvSpPr txBox="1">
              <a:spLocks noChangeArrowheads="1"/>
            </p:cNvSpPr>
            <p:nvPr/>
          </p:nvSpPr>
          <p:spPr bwMode="auto">
            <a:xfrm>
              <a:off x="5128" y="1976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40991" name="Line 1067"/>
            <p:cNvSpPr>
              <a:spLocks noChangeShapeType="1"/>
            </p:cNvSpPr>
            <p:nvPr/>
          </p:nvSpPr>
          <p:spPr bwMode="auto">
            <a:xfrm>
              <a:off x="4808" y="1720"/>
              <a:ext cx="0" cy="3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1068"/>
            <p:cNvSpPr>
              <a:spLocks noChangeShapeType="1"/>
            </p:cNvSpPr>
            <p:nvPr/>
          </p:nvSpPr>
          <p:spPr bwMode="auto">
            <a:xfrm>
              <a:off x="4800" y="1720"/>
              <a:ext cx="2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1079"/>
          <p:cNvSpPr>
            <a:spLocks noChangeShapeType="1"/>
          </p:cNvSpPr>
          <p:nvPr/>
        </p:nvSpPr>
        <p:spPr bwMode="auto">
          <a:xfrm flipV="1">
            <a:off x="927100" y="3644900"/>
            <a:ext cx="0" cy="90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080"/>
          <p:cNvSpPr>
            <a:spLocks noChangeShapeType="1"/>
          </p:cNvSpPr>
          <p:nvPr/>
        </p:nvSpPr>
        <p:spPr bwMode="auto">
          <a:xfrm>
            <a:off x="927100" y="4546600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081"/>
          <p:cNvSpPr>
            <a:spLocks noChangeShapeType="1"/>
          </p:cNvSpPr>
          <p:nvPr/>
        </p:nvSpPr>
        <p:spPr bwMode="auto">
          <a:xfrm>
            <a:off x="1028700" y="39878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082"/>
          <p:cNvSpPr>
            <a:spLocks noChangeShapeType="1"/>
          </p:cNvSpPr>
          <p:nvPr/>
        </p:nvSpPr>
        <p:spPr bwMode="auto">
          <a:xfrm>
            <a:off x="10287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Text Box 1083"/>
          <p:cNvSpPr txBox="1">
            <a:spLocks noChangeArrowheads="1"/>
          </p:cNvSpPr>
          <p:nvPr/>
        </p:nvSpPr>
        <p:spPr bwMode="auto">
          <a:xfrm>
            <a:off x="749300" y="46101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multiband</a:t>
            </a:r>
          </a:p>
        </p:txBody>
      </p:sp>
      <p:sp>
        <p:nvSpPr>
          <p:cNvPr id="40974" name="Text Box 1084"/>
          <p:cNvSpPr txBox="1">
            <a:spLocks noChangeArrowheads="1"/>
          </p:cNvSpPr>
          <p:nvPr/>
        </p:nvSpPr>
        <p:spPr bwMode="auto">
          <a:xfrm>
            <a:off x="1816100" y="4394200"/>
            <a:ext cx="27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40975" name="Line 1085"/>
          <p:cNvSpPr>
            <a:spLocks noChangeShapeType="1"/>
          </p:cNvSpPr>
          <p:nvPr/>
        </p:nvSpPr>
        <p:spPr bwMode="auto">
          <a:xfrm>
            <a:off x="11811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086"/>
          <p:cNvSpPr>
            <a:spLocks noChangeShapeType="1"/>
          </p:cNvSpPr>
          <p:nvPr/>
        </p:nvSpPr>
        <p:spPr bwMode="auto">
          <a:xfrm>
            <a:off x="1320800" y="3987800"/>
            <a:ext cx="889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087"/>
          <p:cNvSpPr>
            <a:spLocks noChangeShapeType="1"/>
          </p:cNvSpPr>
          <p:nvPr/>
        </p:nvSpPr>
        <p:spPr bwMode="auto">
          <a:xfrm>
            <a:off x="13208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088"/>
          <p:cNvSpPr>
            <a:spLocks noChangeShapeType="1"/>
          </p:cNvSpPr>
          <p:nvPr/>
        </p:nvSpPr>
        <p:spPr bwMode="auto">
          <a:xfrm>
            <a:off x="14097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1089"/>
          <p:cNvSpPr>
            <a:spLocks noChangeShapeType="1"/>
          </p:cNvSpPr>
          <p:nvPr/>
        </p:nvSpPr>
        <p:spPr bwMode="auto">
          <a:xfrm>
            <a:off x="1524000" y="39878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1090"/>
          <p:cNvSpPr>
            <a:spLocks noChangeShapeType="1"/>
          </p:cNvSpPr>
          <p:nvPr/>
        </p:nvSpPr>
        <p:spPr bwMode="auto">
          <a:xfrm>
            <a:off x="15240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1091"/>
          <p:cNvSpPr>
            <a:spLocks noChangeShapeType="1"/>
          </p:cNvSpPr>
          <p:nvPr/>
        </p:nvSpPr>
        <p:spPr bwMode="auto">
          <a:xfrm>
            <a:off x="1676400" y="3987800"/>
            <a:ext cx="0" cy="55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82" name="Picture 1107" descr="C:\Documents and Settings\Yaakov_s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614738"/>
            <a:ext cx="18256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3" name="Text Box 1108"/>
          <p:cNvSpPr txBox="1">
            <a:spLocks noChangeArrowheads="1"/>
          </p:cNvSpPr>
          <p:nvPr/>
        </p:nvSpPr>
        <p:spPr bwMode="auto">
          <a:xfrm>
            <a:off x="2540000" y="47879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realizable LP</a:t>
            </a:r>
          </a:p>
        </p:txBody>
      </p:sp>
      <p:sp>
        <p:nvSpPr>
          <p:cNvPr id="40984" name="Text Box 1110"/>
          <p:cNvSpPr txBox="1">
            <a:spLocks noChangeArrowheads="1"/>
          </p:cNvSpPr>
          <p:nvPr/>
        </p:nvSpPr>
        <p:spPr bwMode="auto">
          <a:xfrm>
            <a:off x="4373396" y="3486199"/>
            <a:ext cx="463360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When designing filters, we can specify 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transition frequencies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transition widths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ripple in pass and stop bands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linear phase </a:t>
            </a: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(yes/no/approximate)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computational complexity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memory restrictions</a:t>
            </a:r>
          </a:p>
        </p:txBody>
      </p:sp>
      <p:sp>
        <p:nvSpPr>
          <p:cNvPr id="60" name="Text Box 1110"/>
          <p:cNvSpPr txBox="1">
            <a:spLocks noChangeArrowheads="1"/>
          </p:cNvSpPr>
          <p:nvPr/>
        </p:nvSpPr>
        <p:spPr bwMode="auto">
          <a:xfrm>
            <a:off x="435042" y="6238745"/>
            <a:ext cx="59117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analog filter is an anti-aliasing filter ?</a:t>
            </a:r>
          </a:p>
        </p:txBody>
      </p:sp>
    </p:spTree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- filters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58800" y="1306513"/>
            <a:ext cx="7772400" cy="52974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FIR	= MA	= all zero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IIR:	   AR	= all pole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		ARMA	= zeros and poles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The following contain everything about the filter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	(are can predict the output given the input)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/>
              <a:t>a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b</a:t>
            </a:r>
            <a:r>
              <a:rPr lang="en-US" altLang="en-US" sz="2400" dirty="0"/>
              <a:t> coefficients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latin typeface="Symbol" panose="05050102010706020507" pitchFamily="18" charset="2"/>
              </a:rPr>
              <a:t>a</a:t>
            </a:r>
            <a:r>
              <a:rPr lang="en-US" altLang="en-US" sz="2400" dirty="0">
                <a:latin typeface="Symbol" panose="05050102010706020507" pitchFamily="18" charset="2"/>
              </a:rPr>
              <a:t> </a:t>
            </a:r>
            <a:r>
              <a:rPr lang="en-US" altLang="en-US" sz="2400" dirty="0"/>
              <a:t>and </a:t>
            </a:r>
            <a:r>
              <a:rPr lang="en-US" altLang="en-US" sz="2400" b="1" dirty="0">
                <a:latin typeface="Symbol" panose="05050102010706020507" pitchFamily="18" charset="2"/>
              </a:rPr>
              <a:t>b</a:t>
            </a:r>
            <a:r>
              <a:rPr lang="en-US" altLang="en-US" sz="2400" dirty="0"/>
              <a:t> coefficients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impulse response </a:t>
            </a:r>
            <a:r>
              <a:rPr lang="en-US" altLang="en-US" sz="2400" b="1" dirty="0" err="1"/>
              <a:t>h</a:t>
            </a:r>
            <a:r>
              <a:rPr lang="en-US" altLang="en-US" sz="2400" b="1" baseline="-25000" dirty="0" err="1"/>
              <a:t>n</a:t>
            </a:r>
            <a:endParaRPr lang="en-US" altLang="en-US" sz="2400" b="1" baseline="-25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frequency response </a:t>
            </a:r>
            <a:r>
              <a:rPr lang="en-US" altLang="en-US" sz="2400" b="1" dirty="0"/>
              <a:t>H(</a:t>
            </a:r>
            <a:r>
              <a:rPr lang="en-US" altLang="en-US" sz="2400" b="1" dirty="0">
                <a:latin typeface="Symbol" panose="05050102010706020507" pitchFamily="18" charset="2"/>
              </a:rPr>
              <a:t>w</a:t>
            </a:r>
            <a:r>
              <a:rPr lang="en-US" altLang="en-US" sz="2400" b="1" dirty="0"/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transfer function </a:t>
            </a:r>
            <a:r>
              <a:rPr lang="en-US" altLang="en-US" sz="2400" b="1" dirty="0"/>
              <a:t>H(z)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/>
              <a:t>pole-zero diagram + overall gain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dirty="0"/>
              <a:t>How do we convert between them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AB054C9-4369-4386-B13B-E9F8E594E55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52" y="1308100"/>
            <a:ext cx="6476835" cy="532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1258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- causal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800" dirty="0"/>
                  <a:t>y</a:t>
                </a:r>
                <a:r>
                  <a:rPr lang="en-US" altLang="en-US" sz="2800" baseline="-25000" dirty="0" err="1"/>
                  <a:t>n</a:t>
                </a:r>
                <a:r>
                  <a:rPr lang="en-US" altLang="en-US" sz="2800" dirty="0"/>
                  <a:t> = </a:t>
                </a:r>
                <a:r>
                  <a:rPr lang="en-US" altLang="en-US" sz="2800" dirty="0" err="1"/>
                  <a:t>x</a:t>
                </a:r>
                <a:r>
                  <a:rPr lang="en-US" altLang="en-US" sz="2800" baseline="-25000" dirty="0" err="1"/>
                  <a:t>n</a:t>
                </a:r>
                <a:r>
                  <a:rPr lang="en-US" altLang="en-US" sz="2800" dirty="0"/>
                  <a:t> + x</a:t>
                </a:r>
                <a:r>
                  <a:rPr lang="en-US" altLang="en-US" sz="2800" baseline="-25000" dirty="0"/>
                  <a:t>n-1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this filter is causal MA</a:t>
                </a:r>
              </a:p>
              <a:p>
                <a:r>
                  <a:rPr lang="en-US" altLang="en-US" dirty="0"/>
                  <a:t>we can immediately guess that it is low-pass since </a:t>
                </a:r>
              </a:p>
              <a:p>
                <a:pPr lvl="1"/>
                <a:r>
                  <a:rPr lang="en-US" altLang="en-US" dirty="0"/>
                  <a:t>it averages!</a:t>
                </a:r>
              </a:p>
              <a:p>
                <a:pPr lvl="1"/>
                <a:r>
                  <a:rPr lang="en-US" altLang="en-US" dirty="0"/>
                  <a:t>H(DC) = 2   (from H = 1 + 1) – gain=2!</a:t>
                </a:r>
              </a:p>
              <a:p>
                <a:pPr lvl="1"/>
                <a:r>
                  <a:rPr lang="en-US" altLang="en-US" dirty="0"/>
                  <a:t>H(Nyquist) = 0 (from H = 1 +1)</a:t>
                </a:r>
              </a:p>
              <a:p>
                <a:r>
                  <a:rPr lang="en-US" altLang="en-US" dirty="0"/>
                  <a:t>impulse response is 1, 1</a:t>
                </a:r>
              </a:p>
              <a:p>
                <a:r>
                  <a:rPr lang="en-US" altLang="en-US" dirty="0"/>
                  <a:t>frequency response: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altLang="en-US" dirty="0"/>
                  <a:t>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altLang="en-US" dirty="0"/>
                  <a:t>+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(n-1) </a:t>
                </a:r>
              </a:p>
              <a:p>
                <a:pPr marL="0" indent="0">
                  <a:buNone/>
                </a:pPr>
                <a:r>
                  <a:rPr lang="en-US" altLang="en-US" b="1" baseline="30000" dirty="0"/>
                  <a:t>	</a:t>
                </a:r>
                <a:r>
                  <a:rPr lang="en-US" altLang="en-US" dirty="0"/>
                  <a:t>so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 = 1</a:t>
                </a:r>
                <a:r>
                  <a:rPr lang="en-US" b="1" baseline="30000" dirty="0"/>
                  <a:t> </a:t>
                </a:r>
                <a:r>
                  <a:rPr lang="en-US" altLang="en-US" dirty="0"/>
                  <a:t>+ </a:t>
                </a:r>
                <a:r>
                  <a:rPr lang="en-US" dirty="0"/>
                  <a:t>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altLang="en-US" dirty="0"/>
                  <a:t> = </a:t>
                </a:r>
                <a:r>
                  <a:rPr lang="en-US" dirty="0"/>
                  <a:t>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/2</a:t>
                </a:r>
                <a:r>
                  <a:rPr lang="el-GR" b="1" baseline="30000" dirty="0"/>
                  <a:t> </a:t>
                </a:r>
                <a:r>
                  <a:rPr lang="en-US" altLang="en-US" dirty="0"/>
                  <a:t>(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+i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/2</a:t>
                </a:r>
                <a:r>
                  <a:rPr lang="el-GR" b="1" baseline="30000" dirty="0"/>
                  <a:t> </a:t>
                </a:r>
                <a:r>
                  <a:rPr lang="en-US" dirty="0"/>
                  <a:t>+e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/2</a:t>
                </a:r>
                <a:r>
                  <a:rPr lang="el-GR" b="1" baseline="30000" dirty="0"/>
                  <a:t> </a:t>
                </a:r>
                <a:r>
                  <a:rPr lang="en-US" dirty="0"/>
                  <a:t>) = phase*2cos(</a:t>
                </a:r>
                <a:r>
                  <a:rPr lang="el-GR" dirty="0"/>
                  <a:t>ω</a:t>
                </a:r>
                <a:r>
                  <a:rPr lang="en-US" dirty="0"/>
                  <a:t>/2)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dirty="0"/>
                  <a:t>	</a:t>
                </a:r>
                <a:r>
                  <a:rPr lang="en-US" altLang="en-US" sz="1800" dirty="0"/>
                  <a:t>causality results in phase!</a:t>
                </a:r>
              </a:p>
              <a:p>
                <a:r>
                  <a:rPr lang="en-US" altLang="en-US" dirty="0"/>
                  <a:t>transfer function </a:t>
                </a:r>
              </a:p>
              <a:p>
                <a:pPr marL="0" indent="0">
                  <a:buNone/>
                </a:pPr>
                <a:r>
                  <a:rPr lang="en-US" dirty="0"/>
                  <a:t>	y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(1+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x so H(z) = 1 + 1/z → z+1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Try  </a:t>
                </a:r>
                <a:r>
                  <a:rPr lang="en-US" altLang="en-US" dirty="0" err="1">
                    <a:solidFill>
                      <a:srgbClr val="002060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rgbClr val="002060"/>
                    </a:solidFill>
                  </a:rPr>
                  <a:t>n</a:t>
                </a:r>
                <a:r>
                  <a:rPr lang="en-US" altLang="en-US" dirty="0">
                    <a:solidFill>
                      <a:srgbClr val="002060"/>
                    </a:solidFill>
                  </a:rPr>
                  <a:t> = </a:t>
                </a:r>
                <a:r>
                  <a:rPr lang="en-US" altLang="en-US" dirty="0" err="1">
                    <a:solidFill>
                      <a:srgbClr val="002060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rgbClr val="002060"/>
                    </a:solidFill>
                  </a:rPr>
                  <a:t>n</a:t>
                </a:r>
                <a:r>
                  <a:rPr lang="en-US" altLang="en-US" dirty="0">
                    <a:solidFill>
                      <a:srgbClr val="002060"/>
                    </a:solidFill>
                  </a:rPr>
                  <a:t> - x</a:t>
                </a:r>
                <a:r>
                  <a:rPr lang="en-US" altLang="en-US" baseline="-25000" dirty="0">
                    <a:solidFill>
                      <a:srgbClr val="002060"/>
                    </a:solidFill>
                  </a:rPr>
                  <a:t>n-1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  <a:blipFill rotWithShape="0">
                <a:blip r:embed="rId2"/>
                <a:stretch>
                  <a:fillRect l="-1647" t="-1398" b="-1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92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7395043" y="4876311"/>
            <a:ext cx="1575920" cy="1486390"/>
            <a:chOff x="6716819" y="3365464"/>
            <a:chExt cx="1575920" cy="1486390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7504779" y="3365464"/>
              <a:ext cx="0" cy="14863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716819" y="4123485"/>
              <a:ext cx="157592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6974276" y="3669940"/>
              <a:ext cx="1061007" cy="980035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904933" y="4060535"/>
              <a:ext cx="135634" cy="12589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07291" y="2256845"/>
            <a:ext cx="1317597" cy="815761"/>
            <a:chOff x="8604323" y="2224584"/>
            <a:chExt cx="1317597" cy="815761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8604323" y="2702257"/>
              <a:ext cx="13175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9204883" y="2224584"/>
              <a:ext cx="0" cy="4776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9437262" y="2224584"/>
              <a:ext cx="0" cy="4776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8948006" y="2664326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713124" y="2677127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9638309" y="2674959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963" y="2732568"/>
              <a:ext cx="723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n=0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296126" y="2194738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42372" y="4947922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PZ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239271" y="3305471"/>
            <a:ext cx="1599976" cy="1413718"/>
            <a:chOff x="7239271" y="3305471"/>
            <a:chExt cx="1599976" cy="14137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271" y="3305471"/>
              <a:ext cx="1453635" cy="120358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563354" y="3887284"/>
              <a:ext cx="777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77740" y="4380635"/>
              <a:ext cx="3615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π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9748634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-noncausal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800" dirty="0"/>
                  <a:t>y</a:t>
                </a:r>
                <a:r>
                  <a:rPr lang="en-US" altLang="en-US" sz="2800" baseline="-25000" dirty="0" err="1"/>
                  <a:t>n</a:t>
                </a:r>
                <a:r>
                  <a:rPr lang="en-US" altLang="en-US" sz="2800" dirty="0"/>
                  <a:t> = x</a:t>
                </a:r>
                <a:r>
                  <a:rPr lang="en-US" altLang="en-US" sz="2800" baseline="-25000" dirty="0"/>
                  <a:t>n-1</a:t>
                </a:r>
                <a:r>
                  <a:rPr lang="en-US" altLang="en-US" sz="2800" dirty="0"/>
                  <a:t> + x</a:t>
                </a:r>
                <a:r>
                  <a:rPr lang="en-US" altLang="en-US" sz="2800" baseline="-25000" dirty="0"/>
                  <a:t>n+1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this filter is </a:t>
                </a:r>
                <a:r>
                  <a:rPr lang="en-US" altLang="en-US" b="1" dirty="0" err="1"/>
                  <a:t>non</a:t>
                </a:r>
                <a:r>
                  <a:rPr lang="en-US" altLang="en-US" dirty="0" err="1"/>
                  <a:t>causal</a:t>
                </a:r>
                <a:r>
                  <a:rPr lang="en-US" altLang="en-US" dirty="0"/>
                  <a:t> MA</a:t>
                </a:r>
              </a:p>
              <a:p>
                <a:r>
                  <a:rPr lang="en-US" altLang="en-US" dirty="0"/>
                  <a:t>we can immediately guess that it is band-stop since </a:t>
                </a:r>
              </a:p>
              <a:p>
                <a:pPr lvl="1"/>
                <a:r>
                  <a:rPr lang="en-US" altLang="en-US" dirty="0"/>
                  <a:t>H(DC) = 2   (from H = 1 + 1)</a:t>
                </a:r>
              </a:p>
              <a:p>
                <a:pPr lvl="1"/>
                <a:r>
                  <a:rPr lang="en-US" altLang="en-US" dirty="0"/>
                  <a:t>H(Nyquist) = 1 (from H = 1 +1)</a:t>
                </a:r>
              </a:p>
              <a:p>
                <a:pPr lvl="1"/>
                <a:r>
                  <a:rPr lang="en-US" altLang="en-US" dirty="0"/>
                  <a:t>H(mid) = 0 (use x = -1 0 +1 0)</a:t>
                </a:r>
              </a:p>
              <a:p>
                <a:r>
                  <a:rPr lang="en-US" altLang="en-US" dirty="0"/>
                  <a:t>impulse response is 1, 0, 1</a:t>
                </a:r>
              </a:p>
              <a:p>
                <a:r>
                  <a:rPr lang="en-US" altLang="en-US" dirty="0"/>
                  <a:t>frequency response: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altLang="en-US" dirty="0"/>
                  <a:t>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(n-1) </a:t>
                </a:r>
                <a:r>
                  <a:rPr lang="en-US" altLang="en-US" dirty="0"/>
                  <a:t>+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(n+1) </a:t>
                </a:r>
              </a:p>
              <a:p>
                <a:pPr marL="0" indent="0" defTabSz="457200">
                  <a:buNone/>
                </a:pPr>
                <a:r>
                  <a:rPr lang="en-US" altLang="en-US" b="1" baseline="30000" dirty="0"/>
                  <a:t>	</a:t>
                </a:r>
                <a:r>
                  <a:rPr lang="en-US" altLang="en-US" dirty="0"/>
                  <a:t>so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 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 </a:t>
                </a:r>
                <a:r>
                  <a:rPr lang="en-US" altLang="en-US" dirty="0"/>
                  <a:t>+ </a:t>
                </a:r>
                <a:r>
                  <a:rPr lang="en-US" dirty="0"/>
                  <a:t>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altLang="en-US" dirty="0"/>
                  <a:t> = 2 cos(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  <a:endParaRPr lang="en-US" altLang="en-US" dirty="0"/>
              </a:p>
              <a:p>
                <a:r>
                  <a:rPr lang="en-US" altLang="en-US" dirty="0"/>
                  <a:t>transfer function 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y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) x  so H(z) = z + 1/z = z</a:t>
                </a:r>
                <a:r>
                  <a:rPr lang="en-US" b="1" baseline="30000" dirty="0"/>
                  <a:t>2</a:t>
                </a:r>
                <a:r>
                  <a:rPr lang="en-US" dirty="0"/>
                  <a:t>+1 = (</a:t>
                </a:r>
                <a:r>
                  <a:rPr lang="en-US" dirty="0" err="1"/>
                  <a:t>z+i</a:t>
                </a:r>
                <a:r>
                  <a:rPr lang="en-US" dirty="0"/>
                  <a:t>)(z-i)</a:t>
                </a:r>
              </a:p>
              <a:p>
                <a:pPr marL="0" indent="0" defTabSz="457200">
                  <a:spcBef>
                    <a:spcPts val="1800"/>
                  </a:spcBef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Why are there 2 zeros?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  <a:blipFill rotWithShape="0">
                <a:blip r:embed="rId2"/>
                <a:stretch>
                  <a:fillRect l="-1647" t="-1398" b="-6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3102916"/>
            <a:ext cx="2571750" cy="17811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95043" y="4876311"/>
            <a:ext cx="1575920" cy="1486390"/>
            <a:chOff x="6716819" y="3365464"/>
            <a:chExt cx="1575920" cy="1486390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7504779" y="3365464"/>
              <a:ext cx="0" cy="14863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716819" y="4123485"/>
              <a:ext cx="157592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6974276" y="3669940"/>
              <a:ext cx="1061007" cy="980035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45380" y="4587664"/>
              <a:ext cx="135634" cy="12589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445380" y="3626073"/>
              <a:ext cx="135634" cy="12589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07291" y="2256845"/>
            <a:ext cx="1317597" cy="815761"/>
            <a:chOff x="8604323" y="2224584"/>
            <a:chExt cx="1317597" cy="815761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8604323" y="2702257"/>
              <a:ext cx="13175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8970963" y="2224584"/>
              <a:ext cx="0" cy="4776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9437262" y="2224584"/>
              <a:ext cx="0" cy="4776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9171296" y="2674959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713124" y="2677127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9638309" y="2674959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963" y="2732568"/>
              <a:ext cx="723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n=0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685088" y="2162552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413498" y="3655504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42372" y="4947922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74043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- 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800" dirty="0" err="1"/>
                  <a:t>y</a:t>
                </a:r>
                <a:r>
                  <a:rPr lang="en-US" altLang="en-US" sz="2800" baseline="-25000" dirty="0" err="1"/>
                  <a:t>n</a:t>
                </a:r>
                <a:r>
                  <a:rPr lang="en-US" altLang="en-US" sz="2800" dirty="0"/>
                  <a:t> = </a:t>
                </a:r>
                <a:r>
                  <a:rPr lang="en-US" altLang="en-US" sz="2800" dirty="0" err="1"/>
                  <a:t>x</a:t>
                </a:r>
                <a:r>
                  <a:rPr lang="en-US" altLang="en-US" sz="2800" baseline="-25000" dirty="0" err="1"/>
                  <a:t>n</a:t>
                </a:r>
                <a:r>
                  <a:rPr lang="en-US" altLang="en-US" sz="2800" dirty="0"/>
                  <a:t> + ½ y</a:t>
                </a:r>
                <a:r>
                  <a:rPr lang="en-US" altLang="en-US" sz="2800" baseline="-25000" dirty="0"/>
                  <a:t>n-1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en-US" dirty="0"/>
                  <a:t>this filter is causal AR</a:t>
                </a:r>
              </a:p>
              <a:p>
                <a:r>
                  <a:rPr lang="en-US" altLang="en-US" dirty="0"/>
                  <a:t>we can immediately guess that it is LP since </a:t>
                </a:r>
              </a:p>
              <a:p>
                <a:pPr lvl="1"/>
                <a:r>
                  <a:rPr lang="en-US" altLang="en-US" dirty="0"/>
                  <a:t>H(DC) = 2   (from H = 1 + ½ H)</a:t>
                </a:r>
              </a:p>
              <a:p>
                <a:pPr lvl="1"/>
                <a:r>
                  <a:rPr lang="en-US" altLang="en-US" dirty="0"/>
                  <a:t>H(Nyquist) = 2/3 (from H = 1 – ½ H)</a:t>
                </a:r>
              </a:p>
              <a:p>
                <a:r>
                  <a:rPr lang="en-US" altLang="en-US" dirty="0"/>
                  <a:t>impulse response is 1, 1/2, 1/4, 1/8, …</a:t>
                </a:r>
              </a:p>
              <a:p>
                <a:r>
                  <a:rPr lang="en-US" altLang="en-US" dirty="0"/>
                  <a:t>frequency response: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altLang="en-US" dirty="0"/>
                  <a:t>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altLang="en-US" dirty="0"/>
                  <a:t>+ ½</a:t>
                </a:r>
                <a:r>
                  <a:rPr lang="en-US" dirty="0"/>
                  <a:t> H(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(n-1) </a:t>
                </a:r>
              </a:p>
              <a:p>
                <a:pPr marL="0" indent="0">
                  <a:buNone/>
                </a:pPr>
                <a:r>
                  <a:rPr lang="en-US" altLang="en-US" b="1" baseline="30000" dirty="0"/>
                  <a:t>	</a:t>
                </a:r>
                <a:r>
                  <a:rPr lang="en-US" altLang="en-US" dirty="0"/>
                  <a:t>so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 = 1 / </a:t>
                </a:r>
                <a:r>
                  <a:rPr lang="en-US" altLang="en-US" dirty="0"/>
                  <a:t>(1-½</a:t>
                </a:r>
                <a:r>
                  <a:rPr lang="en-US" dirty="0"/>
                  <a:t>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altLang="en-US" dirty="0"/>
                  <a:t>) = 2/(2 -</a:t>
                </a:r>
                <a:r>
                  <a:rPr lang="en-US" dirty="0"/>
                  <a:t> e</a:t>
                </a:r>
                <a:r>
                  <a:rPr lang="en-US" b="1" baseline="30000" dirty="0"/>
                  <a:t>-i</a:t>
                </a:r>
                <a:r>
                  <a:rPr lang="el-GR" b="1" baseline="30000" dirty="0"/>
                  <a:t>ω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|H(</a:t>
                </a:r>
                <a:r>
                  <a:rPr lang="el-GR" dirty="0"/>
                  <a:t>ω</a:t>
                </a:r>
                <a:r>
                  <a:rPr lang="en-US" dirty="0"/>
                  <a:t>)|</a:t>
                </a:r>
                <a:r>
                  <a:rPr lang="en-US" b="1" baseline="30000" dirty="0"/>
                  <a:t>2</a:t>
                </a:r>
                <a:r>
                  <a:rPr lang="en-US" dirty="0"/>
                  <a:t> = 4 / (5 – 4 cos(</a:t>
                </a:r>
                <a:r>
                  <a:rPr lang="el-GR" dirty="0"/>
                  <a:t>ω</a:t>
                </a:r>
                <a:r>
                  <a:rPr lang="en-US" dirty="0"/>
                  <a:t>))</a:t>
                </a:r>
                <a:endParaRPr lang="en-US" altLang="en-US" dirty="0"/>
              </a:p>
              <a:p>
                <a:r>
                  <a:rPr lang="en-US" altLang="en-US" dirty="0"/>
                  <a:t>transfer function 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(1 – 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dirty="0"/>
                  <a:t>) y = x  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so H(z) = 1/(1- ½ z</a:t>
                </a:r>
                <a:r>
                  <a:rPr lang="en-US" altLang="en-US" baseline="30000" dirty="0"/>
                  <a:t>-1</a:t>
                </a:r>
                <a:r>
                  <a:rPr lang="en-US" altLang="en-US" dirty="0"/>
                  <a:t>) = 1 / (z- ½)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	i.e., 1 pole at ½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  <a:blipFill rotWithShape="0">
                <a:blip r:embed="rId2"/>
                <a:stretch>
                  <a:fillRect l="-1647" t="-1398" b="-1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85" y="3421408"/>
            <a:ext cx="1796903" cy="167103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06541" y="1419225"/>
            <a:ext cx="1317597" cy="915216"/>
            <a:chOff x="8661479" y="2094817"/>
            <a:chExt cx="1317597" cy="915216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8661479" y="2702257"/>
              <a:ext cx="13175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8970963" y="2094817"/>
              <a:ext cx="0" cy="607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9273486" y="2390092"/>
              <a:ext cx="0" cy="3121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8713124" y="2677127"/>
              <a:ext cx="45719" cy="5459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35983" y="2702256"/>
              <a:ext cx="723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+mn-lt"/>
                </a:rPr>
                <a:t>n=0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>
            <a:off x="8034338" y="1881188"/>
            <a:ext cx="1663" cy="1454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8355992" y="1966913"/>
            <a:ext cx="0" cy="597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692396" y="1343752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904376" y="3970695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26882" y="5164207"/>
            <a:ext cx="1575920" cy="1486390"/>
            <a:chOff x="6716819" y="3365464"/>
            <a:chExt cx="1575920" cy="148639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V="1">
              <a:off x="7504779" y="3365464"/>
              <a:ext cx="0" cy="14863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6716819" y="4123485"/>
              <a:ext cx="157592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6974276" y="3669940"/>
              <a:ext cx="1061007" cy="980035"/>
            </a:xfrm>
            <a:prstGeom prst="ellips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973849" y="5446192"/>
            <a:ext cx="77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PZ</a:t>
            </a:r>
            <a:endParaRPr lang="en-US" dirty="0"/>
          </a:p>
        </p:txBody>
      </p:sp>
      <p:sp>
        <p:nvSpPr>
          <p:cNvPr id="32" name="Multiply 31"/>
          <p:cNvSpPr/>
          <p:nvPr/>
        </p:nvSpPr>
        <p:spPr bwMode="auto">
          <a:xfrm>
            <a:off x="6668267" y="5809865"/>
            <a:ext cx="205170" cy="237605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27707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- ARMA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308100"/>
                <a:ext cx="8171761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y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 =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x</a:t>
                </a:r>
                <a:r>
                  <a:rPr lang="en-US" sz="2400" baseline="-25000" dirty="0"/>
                  <a:t>n−1</a:t>
                </a:r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x</a:t>
                </a:r>
                <a:r>
                  <a:rPr lang="en-US" sz="2400" baseline="-25000" dirty="0"/>
                  <a:t>n−2</a:t>
                </a:r>
                <a:r>
                  <a:rPr lang="en-US" sz="2400" dirty="0"/>
                  <a:t> − y</a:t>
                </a:r>
                <a:r>
                  <a:rPr lang="en-US" sz="2400" baseline="-25000" dirty="0"/>
                  <a:t>n−1</a:t>
                </a:r>
                <a:r>
                  <a:rPr lang="en-US" sz="2400" dirty="0"/>
                  <a:t>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y</a:t>
                </a:r>
                <a:r>
                  <a:rPr lang="en-US" sz="2400" baseline="-25000" dirty="0"/>
                  <a:t>n−2</a:t>
                </a:r>
              </a:p>
              <a:p>
                <a:r>
                  <a:rPr lang="en-US" altLang="en-US" dirty="0"/>
                  <a:t>this filter is causal ARMA</a:t>
                </a:r>
              </a:p>
              <a:p>
                <a:r>
                  <a:rPr lang="en-US" altLang="en-US" dirty="0"/>
                  <a:t>impulse response 1, -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,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, -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/>
                  <a:t>, 0, …</a:t>
                </a:r>
              </a:p>
              <a:p>
                <a:r>
                  <a:rPr lang="en-US" altLang="en-US" dirty="0"/>
                  <a:t>at DC H(</a:t>
                </a:r>
                <a:r>
                  <a:rPr lang="en-US" altLang="en-US" sz="1800" dirty="0"/>
                  <a:t>DC</a:t>
                </a:r>
                <a:r>
                  <a:rPr lang="en-US" altLang="en-US" dirty="0"/>
                  <a:t>) = 1 </a:t>
                </a:r>
                <a:r>
                  <a:rPr lang="en-US" dirty="0"/>
                  <a:t>−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 </a:t>
                </a:r>
                <a:r>
                  <a:rPr lang="en-US" dirty="0"/>
                  <a:t>−</a:t>
                </a:r>
                <a:r>
                  <a:rPr lang="en-US" altLang="en-US" dirty="0"/>
                  <a:t> H(</a:t>
                </a:r>
                <a:r>
                  <a:rPr lang="en-US" altLang="en-US" sz="1800" dirty="0"/>
                  <a:t>DC</a:t>
                </a:r>
                <a:r>
                  <a:rPr lang="en-US" altLang="en-US" dirty="0"/>
                  <a:t>) </a:t>
                </a:r>
                <a:r>
                  <a:rPr lang="en-US" dirty="0"/>
                  <a:t>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 H(</a:t>
                </a:r>
                <a:r>
                  <a:rPr lang="en-US" altLang="en-US" sz="1800" dirty="0"/>
                  <a:t>DC</a:t>
                </a:r>
                <a:r>
                  <a:rPr lang="en-US" altLang="en-US" dirty="0"/>
                  <a:t>)  so  H(</a:t>
                </a:r>
                <a:r>
                  <a:rPr lang="en-US" altLang="en-US" sz="1800" dirty="0"/>
                  <a:t>DC</a:t>
                </a:r>
                <a:r>
                  <a:rPr lang="en-US" altLang="en-US" dirty="0"/>
                  <a:t>) = 0</a:t>
                </a:r>
              </a:p>
              <a:p>
                <a:r>
                  <a:rPr lang="en-US" altLang="en-US" dirty="0"/>
                  <a:t>at Nyquist H(</a:t>
                </a:r>
                <a:r>
                  <a:rPr lang="en-US" altLang="en-US" sz="1800" dirty="0" err="1"/>
                  <a:t>Nyq</a:t>
                </a:r>
                <a:r>
                  <a:rPr lang="en-US" altLang="en-US" dirty="0"/>
                  <a:t>) = 1 </a:t>
                </a:r>
                <a:r>
                  <a:rPr lang="en-US" dirty="0"/>
                  <a:t>+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 </a:t>
                </a:r>
                <a:r>
                  <a:rPr lang="en-US" dirty="0"/>
                  <a:t>+</a:t>
                </a:r>
                <a:r>
                  <a:rPr lang="en-US" altLang="en-US" dirty="0"/>
                  <a:t> H(</a:t>
                </a:r>
                <a:r>
                  <a:rPr lang="en-US" altLang="en-US" sz="1800" dirty="0" err="1"/>
                  <a:t>Nyq</a:t>
                </a:r>
                <a:r>
                  <a:rPr lang="en-US" altLang="en-US" dirty="0"/>
                  <a:t>) </a:t>
                </a:r>
                <a:r>
                  <a:rPr lang="en-US" dirty="0"/>
                  <a:t>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dirty="0"/>
                  <a:t> H(</a:t>
                </a:r>
                <a:r>
                  <a:rPr lang="en-US" altLang="en-US" sz="1800" dirty="0" err="1"/>
                  <a:t>Nyq</a:t>
                </a:r>
                <a:r>
                  <a:rPr lang="en-US" altLang="en-US" dirty="0"/>
                  <a:t>)  so H(</a:t>
                </a:r>
                <a:r>
                  <a:rPr lang="en-US" altLang="en-US" sz="1800" dirty="0" err="1"/>
                  <a:t>Nyq</a:t>
                </a:r>
                <a:r>
                  <a:rPr lang="en-US" altLang="en-US" dirty="0"/>
                  <a:t>) = 6 </a:t>
                </a:r>
              </a:p>
              <a:p>
                <a:r>
                  <a:rPr lang="en-US" altLang="en-US" dirty="0"/>
                  <a:t>frequency response</a:t>
                </a:r>
              </a:p>
              <a:p>
                <a:pPr marL="0" indent="0">
                  <a:buNone/>
                </a:pP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 </a:t>
                </a:r>
                <a:r>
                  <a:rPr lang="en-US" sz="2000" dirty="0"/>
                  <a:t>=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n</a:t>
                </a:r>
                <a:r>
                  <a:rPr lang="en-US" sz="2000" dirty="0"/>
                  <a:t>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(n-1)</a:t>
                </a:r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e</a:t>
                </a:r>
                <a:r>
                  <a:rPr lang="en-US" b="1" baseline="30000" dirty="0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(n-2)</a:t>
                </a:r>
                <a:r>
                  <a:rPr lang="en-US" sz="2000" dirty="0"/>
                  <a:t> −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  <a:r>
                  <a:rPr lang="en-US" dirty="0" err="1"/>
                  <a:t>e</a:t>
                </a:r>
                <a:r>
                  <a:rPr lang="en-US" b="1" baseline="30000" dirty="0" err="1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(n-1)</a:t>
                </a:r>
                <a:r>
                  <a:rPr lang="en-US" sz="2000" dirty="0"/>
                  <a:t>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)e</a:t>
                </a:r>
                <a:r>
                  <a:rPr lang="en-US" b="1" baseline="30000" dirty="0"/>
                  <a:t>i</a:t>
                </a:r>
                <a:r>
                  <a:rPr lang="el-GR" b="1" baseline="30000" dirty="0"/>
                  <a:t>ω</a:t>
                </a:r>
                <a:r>
                  <a:rPr lang="en-US" b="1" baseline="30000" dirty="0"/>
                  <a:t>(n-2)</a:t>
                </a:r>
                <a:r>
                  <a:rPr lang="en-US" dirty="0"/>
                  <a:t>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H(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  <a:r>
                  <a:rPr lang="en-US" b="1" baseline="30000" dirty="0"/>
                  <a:t>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e</m:t>
                        </m:r>
                        <m:r>
                          <m:rPr>
                            <m:nor/>
                          </m:rPr>
                          <a:rPr lang="en-US" b="1" baseline="30000" dirty="0"/>
                          <m:t>i</m:t>
                        </m:r>
                        <m:r>
                          <m:rPr>
                            <m:nor/>
                          </m:rPr>
                          <a:rPr lang="el-GR" b="1" baseline="30000" dirty="0"/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e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b="1" baseline="30000" dirty="0"/>
                          <m:t>i</m:t>
                        </m:r>
                        <m:r>
                          <m:rPr>
                            <m:nor/>
                          </m:rPr>
                          <a:rPr lang="el-GR" b="1" baseline="30000" dirty="0"/>
                          <m:t>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e</m:t>
                        </m:r>
                        <m:r>
                          <m:rPr>
                            <m:nor/>
                          </m:rPr>
                          <a:rPr lang="en-US" b="1" baseline="30000" dirty="0"/>
                          <m:t>i</m:t>
                        </m:r>
                        <m:r>
                          <m:rPr>
                            <m:nor/>
                          </m:rPr>
                          <a:rPr lang="el-GR" b="1" baseline="30000" dirty="0"/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e</m:t>
                        </m:r>
                        <m:r>
                          <m:rPr>
                            <m:nor/>
                          </m:rPr>
                          <a:rPr lang="en-US" b="1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b="1" baseline="30000" dirty="0"/>
                          <m:t>i</m:t>
                        </m:r>
                        <m:r>
                          <m:rPr>
                            <m:nor/>
                          </m:rPr>
                          <a:rPr lang="el-GR" b="1" baseline="30000" dirty="0"/>
                          <m:t>ω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l-GR" b="1" dirty="0"/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e</m:t>
                        </m:r>
                        <m:r>
                          <m:rPr>
                            <m:nor/>
                          </m:rPr>
                          <a:rPr lang="en-US" b="1" baseline="30000" dirty="0"/>
                          <m:t>i</m:t>
                        </m:r>
                        <m:r>
                          <m:rPr>
                            <m:nor/>
                          </m:rPr>
                          <a:rPr lang="el-GR" b="1" baseline="30000" dirty="0"/>
                          <m:t>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l-GR" b="1" dirty="0"/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e</m:t>
                        </m:r>
                        <m:r>
                          <m:rPr>
                            <m:nor/>
                          </m:rPr>
                          <a:rPr lang="en-US" b="1" baseline="30000" dirty="0"/>
                          <m:t>i</m:t>
                        </m:r>
                        <m:r>
                          <m:rPr>
                            <m:nor/>
                          </m:rPr>
                          <a:rPr lang="el-GR" b="1" baseline="30000" dirty="0"/>
                          <m:t>ω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| H(</a:t>
                </a:r>
                <a:r>
                  <a:rPr lang="el-GR" dirty="0"/>
                  <a:t>ω</a:t>
                </a:r>
                <a:r>
                  <a:rPr lang="en-US" dirty="0"/>
                  <a:t>) |</a:t>
                </a:r>
                <a:r>
                  <a:rPr lang="en-US" baseline="30000" dirty="0"/>
                  <a:t>2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l-GR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l-GR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func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308100"/>
                <a:ext cx="8171761" cy="4799013"/>
              </a:xfrm>
              <a:blipFill>
                <a:blip r:embed="rId2"/>
                <a:stretch>
                  <a:fillRect l="-1119" b="-4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CAE308-BB21-5D71-DACE-12E73AB81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13" y="5071428"/>
            <a:ext cx="1901010" cy="1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65052"/>
      </p:ext>
    </p:extLst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- ARMA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06" y="1148605"/>
            <a:ext cx="44005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06" y="1977280"/>
            <a:ext cx="4352925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06" y="2748805"/>
            <a:ext cx="4524375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43" y="3590845"/>
            <a:ext cx="5219700" cy="704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718" y="4326559"/>
            <a:ext cx="3181350" cy="885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048" y="5355400"/>
            <a:ext cx="7353300" cy="87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091" y="2106939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1.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091" y="2876327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2.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090" y="3726195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3.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090" y="4569718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4.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5387" y="6261811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5.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1858" y="6231700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6.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73355" y="2041217"/>
            <a:ext cx="3429000" cy="3276600"/>
            <a:chOff x="5673355" y="2041217"/>
            <a:chExt cx="3429000" cy="3276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73355" y="2041217"/>
              <a:ext cx="3429000" cy="3276600"/>
            </a:xfrm>
            <a:prstGeom prst="rect">
              <a:avLst/>
            </a:prstGeom>
          </p:spPr>
        </p:pic>
        <p:sp>
          <p:nvSpPr>
            <p:cNvPr id="18" name="Multiply 17"/>
            <p:cNvSpPr/>
            <p:nvPr/>
          </p:nvSpPr>
          <p:spPr bwMode="auto">
            <a:xfrm>
              <a:off x="6616001" y="2975342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Multiply 18"/>
            <p:cNvSpPr/>
            <p:nvPr/>
          </p:nvSpPr>
          <p:spPr bwMode="auto">
            <a:xfrm>
              <a:off x="6649998" y="4089247"/>
              <a:ext cx="205170" cy="237605"/>
            </a:xfrm>
            <a:prstGeom prst="mathMultiply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823348" y="3555306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8414544" y="3555306"/>
              <a:ext cx="180556" cy="17088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495229B-F3F3-B28B-390D-DF743C26B0C6}"/>
              </a:ext>
            </a:extLst>
          </p:cNvPr>
          <p:cNvSpPr txBox="1"/>
          <p:nvPr/>
        </p:nvSpPr>
        <p:spPr>
          <a:xfrm>
            <a:off x="5555864" y="1419868"/>
            <a:ext cx="3429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0" dirty="0">
                <a:latin typeface="+mj-lt"/>
              </a:rPr>
              <a:t>see </a:t>
            </a:r>
            <a:r>
              <a:rPr lang="en-US" altLang="en-US" sz="1800" b="0" dirty="0">
                <a:solidFill>
                  <a:srgbClr val="002060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 for an ARMA filter</a:t>
            </a:r>
            <a:endParaRPr lang="en-US" sz="1800" b="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6022C-064A-5A15-1C93-3B90BCC060DE}"/>
                  </a:ext>
                </a:extLst>
              </p:cNvPr>
              <p:cNvSpPr txBox="1"/>
              <p:nvPr/>
            </p:nvSpPr>
            <p:spPr>
              <a:xfrm>
                <a:off x="47068" y="6436796"/>
                <a:ext cx="4572000" cy="362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1400" b="0" dirty="0">
                    <a:solidFill>
                      <a:srgbClr val="005081"/>
                    </a:solidFill>
                    <a:latin typeface="+mn-lt"/>
                  </a:rPr>
                  <a:t>substitute z=</a:t>
                </a:r>
                <a:r>
                  <a:rPr lang="en-US" altLang="en-US" sz="1400" b="0" dirty="0" err="1">
                    <a:solidFill>
                      <a:srgbClr val="005081"/>
                    </a:solidFill>
                    <a:latin typeface="+mn-lt"/>
                  </a:rPr>
                  <a:t>e</a:t>
                </a:r>
                <a:r>
                  <a:rPr lang="en-US" altLang="en-US" sz="1400" b="0" baseline="30000" dirty="0" err="1">
                    <a:solidFill>
                      <a:srgbClr val="005081"/>
                    </a:solidFill>
                    <a:latin typeface="+mn-lt"/>
                  </a:rPr>
                  <a:t>i</a:t>
                </a:r>
                <a:r>
                  <a:rPr lang="el-GR" sz="1050" baseline="30000" dirty="0">
                    <a:solidFill>
                      <a:srgbClr val="00508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baseline="30000" dirty="0">
                        <a:solidFill>
                          <a:srgbClr val="0050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en-US" sz="1400" b="0" dirty="0">
                    <a:solidFill>
                      <a:srgbClr val="005081"/>
                    </a:solidFill>
                    <a:latin typeface="+mn-lt"/>
                  </a:rPr>
                  <a:t> for the frequency response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6022C-064A-5A15-1C93-3B90BCC06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" y="6436796"/>
                <a:ext cx="4572000" cy="362984"/>
              </a:xfrm>
              <a:prstGeom prst="rect">
                <a:avLst/>
              </a:prstGeom>
              <a:blipFill>
                <a:blip r:embed="rId10"/>
                <a:stretch>
                  <a:fillRect l="-400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4505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-200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-20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aster-20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20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24890</TotalTime>
  <Words>10014</Words>
  <Application>Microsoft Office PowerPoint</Application>
  <PresentationFormat>Letter Paper (8.5x11 in)</PresentationFormat>
  <Paragraphs>1612</Paragraphs>
  <Slides>96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96</vt:i4>
      </vt:variant>
    </vt:vector>
  </HeadingPairs>
  <TitlesOfParts>
    <vt:vector size="108" baseType="lpstr">
      <vt:lpstr>Arial</vt:lpstr>
      <vt:lpstr>Arial Unicode MS</vt:lpstr>
      <vt:lpstr>Brush Script MT</vt:lpstr>
      <vt:lpstr>Calibri Light</vt:lpstr>
      <vt:lpstr>Cambria Math</vt:lpstr>
      <vt:lpstr>Script MT Bold</vt:lpstr>
      <vt:lpstr>Symbol</vt:lpstr>
      <vt:lpstr>Times New Roman</vt:lpstr>
      <vt:lpstr>Wingdings</vt:lpstr>
      <vt:lpstr>master-2001</vt:lpstr>
      <vt:lpstr>Equation</vt:lpstr>
      <vt:lpstr>Clip</vt:lpstr>
      <vt:lpstr>Part 2  Signal Processing Systems</vt:lpstr>
      <vt:lpstr>Systems</vt:lpstr>
      <vt:lpstr>Exercise time!</vt:lpstr>
      <vt:lpstr>Example systems</vt:lpstr>
      <vt:lpstr>DSP is better than electronics</vt:lpstr>
      <vt:lpstr>Filters</vt:lpstr>
      <vt:lpstr>How does the filter law work?</vt:lpstr>
      <vt:lpstr>Frequency response</vt:lpstr>
      <vt:lpstr>Types of filters</vt:lpstr>
      <vt:lpstr>Nonfilters</vt:lpstr>
      <vt:lpstr>Question 1</vt:lpstr>
      <vt:lpstr>Question 2</vt:lpstr>
      <vt:lpstr>Question 3</vt:lpstr>
      <vt:lpstr>Question 4</vt:lpstr>
      <vt:lpstr>MA is always a filter</vt:lpstr>
      <vt:lpstr>How to design a digital filter</vt:lpstr>
      <vt:lpstr>Convolution</vt:lpstr>
      <vt:lpstr>Convolution (2)</vt:lpstr>
      <vt:lpstr>The echo cave 1</vt:lpstr>
      <vt:lpstr>The echo cave 2</vt:lpstr>
      <vt:lpstr>You already know all about convolution!</vt:lpstr>
      <vt:lpstr>Picturing Convolution - 0</vt:lpstr>
      <vt:lpstr>Picturing Convolution - 1</vt:lpstr>
      <vt:lpstr>Picturing Convolution - 2</vt:lpstr>
      <vt:lpstr>Picturing Convolution - 3</vt:lpstr>
      <vt:lpstr>Picturing Convolution - 4</vt:lpstr>
      <vt:lpstr>Picturing Convolution - 5</vt:lpstr>
      <vt:lpstr>Multiply and Accumulate (MAC)</vt:lpstr>
      <vt:lpstr>In the frequency domain</vt:lpstr>
      <vt:lpstr>Simple MA Frequency response</vt:lpstr>
      <vt:lpstr>Simple MA Frequency response (cont)</vt:lpstr>
      <vt:lpstr>What about averaging more?</vt:lpstr>
      <vt:lpstr>Frequency response 2</vt:lpstr>
      <vt:lpstr>The first finite difference</vt:lpstr>
      <vt:lpstr>Differentiation and Integration</vt:lpstr>
      <vt:lpstr>Convolution and multiplication </vt:lpstr>
      <vt:lpstr>The complexity of convolution</vt:lpstr>
      <vt:lpstr>AR</vt:lpstr>
      <vt:lpstr>Unraveling the recursion</vt:lpstr>
      <vt:lpstr>AR is a filter</vt:lpstr>
      <vt:lpstr>Frequency response of an AR filter</vt:lpstr>
      <vt:lpstr>The AR frequency response</vt:lpstr>
      <vt:lpstr>The harder way</vt:lpstr>
      <vt:lpstr>The accumulator</vt:lpstr>
      <vt:lpstr>MA, AR and ARMA</vt:lpstr>
      <vt:lpstr>Symmetric form of writing ARMA</vt:lpstr>
      <vt:lpstr>3 ways of writing the ARMA filter</vt:lpstr>
      <vt:lpstr>System identification</vt:lpstr>
      <vt:lpstr>Identification?</vt:lpstr>
      <vt:lpstr>Two flavors</vt:lpstr>
      <vt:lpstr>Filter identification</vt:lpstr>
      <vt:lpstr>Easy problem Impulse Response (IR)</vt:lpstr>
      <vt:lpstr>Some impulse responses</vt:lpstr>
      <vt:lpstr>IR for MA filter</vt:lpstr>
      <vt:lpstr>IR for MA filter</vt:lpstr>
      <vt:lpstr>IR for MA filter</vt:lpstr>
      <vt:lpstr>IR for MA filter</vt:lpstr>
      <vt:lpstr>IR for MA filter</vt:lpstr>
      <vt:lpstr>IR solves the easy SI problem!</vt:lpstr>
      <vt:lpstr>Easy problem Frequency Response (FR)</vt:lpstr>
      <vt:lpstr>FR solves the easy SI problem!</vt:lpstr>
      <vt:lpstr>Does this make sense?</vt:lpstr>
      <vt:lpstr>The easiest hard problem </vt:lpstr>
      <vt:lpstr>The easiest hard problem (cont.)</vt:lpstr>
      <vt:lpstr>The easiest hard problem – matrix form</vt:lpstr>
      <vt:lpstr>The easiest hard problem – some more</vt:lpstr>
      <vt:lpstr>A slightly harder problem</vt:lpstr>
      <vt:lpstr>Solving the slightly harder problem</vt:lpstr>
      <vt:lpstr>BTW – another connection</vt:lpstr>
      <vt:lpstr>Wiener-Hopf equations</vt:lpstr>
      <vt:lpstr>What’s the right way?</vt:lpstr>
      <vt:lpstr>What about AR filters?</vt:lpstr>
      <vt:lpstr>Yule-Walker equations</vt:lpstr>
      <vt:lpstr>What is the right way?</vt:lpstr>
      <vt:lpstr>What about (full) ARMA filters?</vt:lpstr>
      <vt:lpstr>Another way to solve</vt:lpstr>
      <vt:lpstr>Using z transform</vt:lpstr>
      <vt:lpstr>The transfer function</vt:lpstr>
      <vt:lpstr>Let’s do that again!</vt:lpstr>
      <vt:lpstr>The entire calculation</vt:lpstr>
      <vt:lpstr>H(z) is a rational function</vt:lpstr>
      <vt:lpstr>Poles and zeros</vt:lpstr>
      <vt:lpstr>Special cases</vt:lpstr>
      <vt:lpstr>Summary of filter names</vt:lpstr>
      <vt:lpstr>What do zeros/poles mean?</vt:lpstr>
      <vt:lpstr>Are zeros important?</vt:lpstr>
      <vt:lpstr>Are poles important?</vt:lpstr>
      <vt:lpstr>Designing filters by poles and zeros</vt:lpstr>
      <vt:lpstr>How to find the transfer function?</vt:lpstr>
      <vt:lpstr>Summary - filters</vt:lpstr>
      <vt:lpstr>Conversions</vt:lpstr>
      <vt:lpstr>Exercise - causal MA</vt:lpstr>
      <vt:lpstr>Exercise -noncausal MA</vt:lpstr>
      <vt:lpstr>Exercise - AR</vt:lpstr>
      <vt:lpstr>Exercise - ARMA</vt:lpstr>
      <vt:lpstr>Exercise - ARMA (cont.)</vt:lpstr>
    </vt:vector>
  </TitlesOfParts>
  <Company>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2020</dc:title>
  <dc:creator>Yaakov Stein</dc:creator>
  <cp:keywords>DSP, Y(J)S</cp:keywords>
  <cp:lastModifiedBy>Yaakov Stein</cp:lastModifiedBy>
  <cp:revision>882</cp:revision>
  <dcterms:created xsi:type="dcterms:W3CDTF">2001-12-06T08:31:54Z</dcterms:created>
  <dcterms:modified xsi:type="dcterms:W3CDTF">2024-02-06T04:13:28Z</dcterms:modified>
</cp:coreProperties>
</file>