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34" r:id="rId2"/>
    <p:sldId id="335" r:id="rId3"/>
    <p:sldId id="353" r:id="rId4"/>
    <p:sldId id="362" r:id="rId5"/>
    <p:sldId id="368" r:id="rId6"/>
    <p:sldId id="343" r:id="rId7"/>
    <p:sldId id="363" r:id="rId8"/>
    <p:sldId id="375" r:id="rId9"/>
    <p:sldId id="369" r:id="rId10"/>
    <p:sldId id="370" r:id="rId11"/>
    <p:sldId id="346" r:id="rId12"/>
    <p:sldId id="376" r:id="rId13"/>
    <p:sldId id="377" r:id="rId14"/>
    <p:sldId id="378" r:id="rId15"/>
    <p:sldId id="374" r:id="rId16"/>
    <p:sldId id="347" r:id="rId17"/>
    <p:sldId id="371" r:id="rId18"/>
    <p:sldId id="373" r:id="rId19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99"/>
    <a:srgbClr val="009E47"/>
    <a:srgbClr val="D0DA00"/>
    <a:srgbClr val="00C8D2"/>
    <a:srgbClr val="0098A1"/>
    <a:srgbClr val="00DE64"/>
    <a:srgbClr val="A162D0"/>
    <a:srgbClr val="C9D200"/>
    <a:srgbClr val="B7C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119" autoAdjust="0"/>
    <p:restoredTop sz="95382" autoAdjust="0"/>
  </p:normalViewPr>
  <p:slideViewPr>
    <p:cSldViewPr snapToGrid="0">
      <p:cViewPr>
        <p:scale>
          <a:sx n="70" d="100"/>
          <a:sy n="70" d="100"/>
        </p:scale>
        <p:origin x="-1650" y="-144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19/03/2014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19/03/2014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D4517-96C9-4380-A28E-A9EE7E734D7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D4517-96C9-4380-A28E-A9EE7E734D7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D9054-AE0D-4E2C-A10E-35DCBEC25109}" type="slidenum">
              <a:rPr lang="en-US" smtClean="0"/>
              <a:pPr/>
              <a:t>12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6346" y="4713842"/>
            <a:ext cx="4890056" cy="44676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D9054-AE0D-4E2C-A10E-35DCBEC25109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6346" y="4713842"/>
            <a:ext cx="4890056" cy="44676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D9054-AE0D-4E2C-A10E-35DCBEC25109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6346" y="4713842"/>
            <a:ext cx="4890056" cy="44676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D9054-AE0D-4E2C-A10E-35DCBEC25109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6346" y="4713842"/>
            <a:ext cx="4890056" cy="44676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D9054-AE0D-4E2C-A10E-35DCBEC25109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0900" y="744538"/>
            <a:ext cx="4962525" cy="3722687"/>
          </a:xfrm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6346" y="4713842"/>
            <a:ext cx="4890056" cy="4467644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4016188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4033648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4_darkblue.jpg"/>
          <p:cNvPicPr>
            <a:picLocks noChangeAspect="1"/>
          </p:cNvPicPr>
          <p:nvPr userDrawn="1"/>
        </p:nvPicPr>
        <p:blipFill>
          <a:blip r:embed="rId2" cstate="print"/>
          <a:srcRect l="22173" r="48839" b="3250"/>
          <a:stretch>
            <a:fillRect/>
          </a:stretch>
        </p:blipFill>
        <p:spPr>
          <a:xfrm>
            <a:off x="762000" y="0"/>
            <a:ext cx="3082212" cy="6858000"/>
          </a:xfrm>
          <a:prstGeom prst="rect">
            <a:avLst/>
          </a:prstGeom>
        </p:spPr>
      </p:pic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33648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  <p:pic>
        <p:nvPicPr>
          <p:cNvPr id="30" name="Picture 29" descr="RAD_only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87916" y="5934778"/>
            <a:ext cx="1072696" cy="615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3487" y="5169880"/>
            <a:ext cx="2303929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www.rad.com</a:t>
            </a:r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RAD_only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628274" y="4611304"/>
            <a:ext cx="1072696" cy="615012"/>
          </a:xfrm>
          <a:prstGeom prst="rect">
            <a:avLst/>
          </a:prstGeom>
        </p:spPr>
      </p:pic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pic>
        <p:nvPicPr>
          <p:cNvPr id="8" name="Picture 7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2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9" name="Picture 8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__RAD Confidenti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7495" y="6663688"/>
            <a:ext cx="1614545" cy="2110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85000"/>
              </a:lnSpc>
            </a:pPr>
            <a:r>
              <a:rPr lang="en-US" sz="9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RAD Confidential Information</a:t>
            </a:r>
            <a:endParaRPr lang="en-US" sz="500" b="1" dirty="0" smtClean="0">
              <a:latin typeface="+mn-lt"/>
            </a:endParaRPr>
          </a:p>
        </p:txBody>
      </p:sp>
      <p:pic>
        <p:nvPicPr>
          <p:cNvPr id="10" name="Picture 9" descr="rad-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02058" y="363370"/>
            <a:ext cx="762831" cy="41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042319" y="6650038"/>
            <a:ext cx="1851767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800" dirty="0" smtClean="0"/>
              <a:t>D-NFV breaking out of the</a:t>
            </a:r>
            <a:r>
              <a:rPr lang="en-US" sz="800" baseline="0" dirty="0" smtClean="0"/>
              <a:t> DC   </a:t>
            </a:r>
            <a:r>
              <a:rPr lang="en-US" sz="800" dirty="0" smtClean="0"/>
              <a:t>Slide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57625" y="584200"/>
            <a:ext cx="5238750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D-NFV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4000" dirty="0" smtClean="0"/>
              <a:t> NFV</a:t>
            </a:r>
            <a:br>
              <a:rPr lang="en-US" sz="4000" dirty="0" smtClean="0"/>
            </a:br>
            <a:r>
              <a:rPr lang="en-US" sz="4000" dirty="0" smtClean="0"/>
              <a:t>Breaking Out</a:t>
            </a:r>
            <a:br>
              <a:rPr lang="en-US" sz="4000" dirty="0" smtClean="0"/>
            </a:br>
            <a:r>
              <a:rPr lang="en-US" sz="4000" dirty="0" smtClean="0"/>
              <a:t>of the</a:t>
            </a:r>
            <a:br>
              <a:rPr lang="en-US" sz="4000" dirty="0" smtClean="0"/>
            </a:br>
            <a:r>
              <a:rPr lang="en-US" sz="4000" dirty="0" smtClean="0"/>
              <a:t>Data Center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033648" y="4766991"/>
            <a:ext cx="4124234" cy="1120775"/>
          </a:xfrm>
        </p:spPr>
        <p:txBody>
          <a:bodyPr/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Yaakov (J) Stein</a:t>
            </a:r>
          </a:p>
          <a:p>
            <a:r>
              <a:rPr lang="en-US" dirty="0" smtClean="0"/>
              <a:t>CTO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8611" y="5882186"/>
            <a:ext cx="1452740" cy="7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VM-enhanced NID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16688" y="1371600"/>
            <a:ext cx="8229600" cy="4997301"/>
          </a:xfrm>
        </p:spPr>
        <p:txBody>
          <a:bodyPr/>
          <a:lstStyle/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NID needs to be deployed in any case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and the additional cost of the computational power is minimal</a:t>
            </a:r>
          </a:p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On-site installation, maintenance, and energy costs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are much lower than for multiple dedicated devices</a:t>
            </a:r>
          </a:p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marginal cost of a VNF is that of a software license plus OPEX </a:t>
            </a:r>
          </a:p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VNFs can be downloaded on-demand and very rapidly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and can be activated/deactivated/removed as required</a:t>
            </a:r>
          </a:p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Multiple VNFs can be chained on a single device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the only limitation being the module’s computational power and memory </a:t>
            </a:r>
          </a:p>
          <a:p>
            <a:pPr marL="233363" lvl="1">
              <a:buNone/>
            </a:pPr>
            <a:r>
              <a:rPr lang="en-US" dirty="0" smtClean="0"/>
              <a:t>The CPU connects to the internal NID switch ports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/>
              <a:t>	and so can operate on packets at various stages </a:t>
            </a:r>
            <a:r>
              <a:rPr lang="en-US" sz="1800" dirty="0" smtClean="0"/>
              <a:t>(ingress, in-process, egress)</a:t>
            </a:r>
          </a:p>
          <a:p>
            <a:pPr marL="233363" lvl="1"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VAS VNFs can be offered on a trial basis</a:t>
            </a:r>
          </a:p>
          <a:p>
            <a:pPr marL="233363" lvl="1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enabling a “try and buy” approach</a:t>
            </a:r>
          </a:p>
          <a:p>
            <a:pPr marL="233363" lvl="1">
              <a:buNone/>
            </a:pP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ETX/VM 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5" y="1364776"/>
            <a:ext cx="8374647" cy="217407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ETX/VM houses three virtual entities</a:t>
            </a:r>
          </a:p>
          <a:p>
            <a:pPr marL="795059" lvl="1" indent="-457039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standard ETX NID (OAM, policing, shaping, etc.)</a:t>
            </a:r>
          </a:p>
          <a:p>
            <a:pPr marL="795059" lvl="1" indent="-457039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VM infrastructure (hypervisor)</a:t>
            </a:r>
          </a:p>
          <a:p>
            <a:pPr marL="795059" lvl="1" indent="-457039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VNFs that run on the VM infrastructure</a:t>
            </a:r>
          </a:p>
          <a:p>
            <a:pPr>
              <a:buNone/>
            </a:pPr>
            <a:r>
              <a:rPr lang="en-US" sz="2000" dirty="0" smtClean="0"/>
              <a:t>The VNFs are managed by an NFV orchestrator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are written by compliant vendors or by the Service Providers themselves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1320838" y="4913267"/>
            <a:ext cx="2872164" cy="143050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5" name="Isosceles Triangle 4"/>
          <p:cNvSpPr/>
          <p:nvPr/>
        </p:nvSpPr>
        <p:spPr>
          <a:xfrm rot="9877590">
            <a:off x="3256088" y="4154063"/>
            <a:ext cx="578158" cy="1494868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6" name="Line 12"/>
          <p:cNvSpPr>
            <a:spLocks noChangeShapeType="1"/>
          </p:cNvSpPr>
          <p:nvPr/>
        </p:nvSpPr>
        <p:spPr bwMode="auto">
          <a:xfrm flipV="1">
            <a:off x="2962885" y="5766363"/>
            <a:ext cx="3129614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7" name="Freeform 7"/>
          <p:cNvSpPr>
            <a:spLocks/>
          </p:cNvSpPr>
          <p:nvPr/>
        </p:nvSpPr>
        <p:spPr bwMode="auto">
          <a:xfrm>
            <a:off x="4902758" y="5237071"/>
            <a:ext cx="2054430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5393051" y="5593395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9" name="Oval 8"/>
          <p:cNvSpPr/>
          <p:nvPr/>
        </p:nvSpPr>
        <p:spPr>
          <a:xfrm>
            <a:off x="1399685" y="5307010"/>
            <a:ext cx="1680942" cy="9017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3164283" y="5790641"/>
            <a:ext cx="977924" cy="3045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200" b="1" dirty="0" smtClean="0">
                <a:solidFill>
                  <a:srgbClr val="FF0000"/>
                </a:solidFill>
                <a:latin typeface="+mj-lt"/>
              </a:rPr>
              <a:t>ETX2</a:t>
            </a:r>
            <a:endParaRPr lang="en-US" sz="1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800279" y="4866760"/>
            <a:ext cx="1167211" cy="321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300" b="1" dirty="0">
                <a:latin typeface="+mj-lt"/>
              </a:rPr>
              <a:t>Customer </a:t>
            </a:r>
            <a:r>
              <a:rPr lang="en-US" sz="1300" b="1" dirty="0" smtClean="0">
                <a:latin typeface="+mj-lt"/>
              </a:rPr>
              <a:t>Site</a:t>
            </a:r>
            <a:endParaRPr lang="en-US" sz="1300" b="1" dirty="0">
              <a:latin typeface="+mj-lt"/>
            </a:endParaRPr>
          </a:p>
        </p:txBody>
      </p:sp>
      <p:sp>
        <p:nvSpPr>
          <p:cNvPr id="12" name="Text Box 20"/>
          <p:cNvSpPr txBox="1">
            <a:spLocks noChangeArrowheads="1"/>
          </p:cNvSpPr>
          <p:nvPr/>
        </p:nvSpPr>
        <p:spPr bwMode="auto">
          <a:xfrm>
            <a:off x="1864820" y="5504601"/>
            <a:ext cx="770371" cy="48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100" b="1" dirty="0">
                <a:latin typeface="+mj-lt"/>
              </a:rPr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100" b="1" dirty="0" smtClean="0">
                <a:latin typeface="+mj-lt"/>
              </a:rPr>
              <a:t>Network</a:t>
            </a:r>
            <a:endParaRPr lang="en-US" sz="1100" b="1" dirty="0">
              <a:latin typeface="+mj-lt"/>
            </a:endParaRPr>
          </a:p>
        </p:txBody>
      </p:sp>
      <p:pic>
        <p:nvPicPr>
          <p:cNvPr id="13" name="Picture 12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41985" y="5922823"/>
            <a:ext cx="359665" cy="359665"/>
          </a:xfrm>
          <a:prstGeom prst="rect">
            <a:avLst/>
          </a:prstGeom>
        </p:spPr>
      </p:pic>
      <p:pic>
        <p:nvPicPr>
          <p:cNvPr id="14" name="Picture 13" descr="Server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62558" y="5897179"/>
            <a:ext cx="359665" cy="359665"/>
          </a:xfrm>
          <a:prstGeom prst="rect">
            <a:avLst/>
          </a:prstGeom>
        </p:spPr>
      </p:pic>
      <p:pic>
        <p:nvPicPr>
          <p:cNvPr id="15" name="Picture 14" descr="Telephone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32195" y="5157793"/>
            <a:ext cx="359665" cy="359665"/>
          </a:xfrm>
          <a:prstGeom prst="rect">
            <a:avLst/>
          </a:prstGeom>
        </p:spPr>
      </p:pic>
      <p:pic>
        <p:nvPicPr>
          <p:cNvPr id="16" name="Picture 15" descr="Server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11505" y="5172559"/>
            <a:ext cx="359665" cy="359665"/>
          </a:xfrm>
          <a:prstGeom prst="rect">
            <a:avLst/>
          </a:prstGeom>
        </p:spPr>
      </p:pic>
      <p:pic>
        <p:nvPicPr>
          <p:cNvPr id="17" name="Picture 16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9167" y="5758233"/>
            <a:ext cx="359665" cy="359665"/>
          </a:xfrm>
          <a:prstGeom prst="rect">
            <a:avLst/>
          </a:prstGeom>
        </p:spPr>
      </p:pic>
      <p:pic>
        <p:nvPicPr>
          <p:cNvPr id="18" name="Picture 17" descr="Laptop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09167" y="5325416"/>
            <a:ext cx="359665" cy="359665"/>
          </a:xfrm>
          <a:prstGeom prst="rect">
            <a:avLst/>
          </a:prstGeom>
        </p:spPr>
      </p:pic>
      <p:pic>
        <p:nvPicPr>
          <p:cNvPr id="19" name="Picture 18" descr="RAD 1U_Wid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4652" y="5601410"/>
            <a:ext cx="862586" cy="249937"/>
          </a:xfrm>
          <a:prstGeom prst="rect">
            <a:avLst/>
          </a:prstGeom>
        </p:spPr>
      </p:pic>
      <p:pic>
        <p:nvPicPr>
          <p:cNvPr id="20" name="Picture 19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43797" y="5593506"/>
            <a:ext cx="241875" cy="241875"/>
          </a:xfrm>
          <a:prstGeom prst="rect">
            <a:avLst/>
          </a:prstGeom>
        </p:spPr>
      </p:pic>
      <p:pic>
        <p:nvPicPr>
          <p:cNvPr id="24" name="Picture 23" descr="Server.pn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10466" y="4430475"/>
            <a:ext cx="359665" cy="359665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1882005" y="4029742"/>
            <a:ext cx="1865295" cy="75909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917189" y="4423014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962456" y="4116260"/>
            <a:ext cx="788986" cy="26385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200" b="1" dirty="0" smtClean="0">
                <a:latin typeface="+mj-lt"/>
              </a:rPr>
              <a:t>VNF</a:t>
            </a:r>
            <a:endParaRPr lang="en-US" sz="1200" b="1" dirty="0">
              <a:latin typeface="+mj-lt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804490" y="4116260"/>
            <a:ext cx="788986" cy="26385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200" b="1" dirty="0" smtClean="0">
                <a:latin typeface="+mj-lt"/>
              </a:rPr>
              <a:t>VNF</a:t>
            </a:r>
            <a:endParaRPr lang="en-US" sz="1200" b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58674" y="4018504"/>
            <a:ext cx="1006363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35" name="Straight Arrow Connector 34"/>
          <p:cNvCxnSpPr>
            <a:endCxn id="24" idx="1"/>
          </p:cNvCxnSpPr>
          <p:nvPr/>
        </p:nvCxnSpPr>
        <p:spPr>
          <a:xfrm>
            <a:off x="3655860" y="4578857"/>
            <a:ext cx="3054606" cy="31451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/>
          <p:cNvSpPr/>
          <p:nvPr/>
        </p:nvSpPr>
        <p:spPr>
          <a:xfrm>
            <a:off x="2005168" y="2775098"/>
            <a:ext cx="2162840" cy="122681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297392" y="4956531"/>
            <a:ext cx="4752622" cy="1608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2568219" y="3410003"/>
            <a:ext cx="110036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V="1">
            <a:off x="411386" y="6013218"/>
            <a:ext cx="6858000" cy="0"/>
          </a:xfrm>
          <a:prstGeom prst="line">
            <a:avLst/>
          </a:prstGeom>
          <a:ln w="28575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Packet Replication</a:t>
            </a:r>
          </a:p>
        </p:txBody>
      </p:sp>
      <p:sp>
        <p:nvSpPr>
          <p:cNvPr id="111" name="Freeform 7"/>
          <p:cNvSpPr>
            <a:spLocks/>
          </p:cNvSpPr>
          <p:nvPr/>
        </p:nvSpPr>
        <p:spPr bwMode="auto">
          <a:xfrm>
            <a:off x="6307497" y="5384844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500937" y="5756902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188668" y="3636091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1729271" y="5498394"/>
            <a:ext cx="2717745" cy="789694"/>
            <a:chOff x="382001" y="5136444"/>
            <a:chExt cx="2717745" cy="789694"/>
          </a:xfrm>
        </p:grpSpPr>
        <p:pic>
          <p:nvPicPr>
            <p:cNvPr id="43" name="Picture 42" descr="RAD 1U_Wid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04" y="5147733"/>
              <a:ext cx="2686442" cy="778405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82001" y="5136444"/>
              <a:ext cx="1077442" cy="789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" name="Picture 112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7084" y="4991637"/>
            <a:ext cx="748593" cy="748593"/>
          </a:xfrm>
          <a:prstGeom prst="rect">
            <a:avLst/>
          </a:prstGeom>
        </p:spPr>
      </p:pic>
      <p:sp>
        <p:nvSpPr>
          <p:cNvPr id="74" name="Oval 73"/>
          <p:cNvSpPr/>
          <p:nvPr/>
        </p:nvSpPr>
        <p:spPr>
          <a:xfrm>
            <a:off x="376415" y="5648131"/>
            <a:ext cx="923928" cy="67382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/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416294" y="5745309"/>
            <a:ext cx="818461" cy="513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cxnSp>
        <p:nvCxnSpPr>
          <p:cNvPr id="100" name="Shape 57"/>
          <p:cNvCxnSpPr/>
          <p:nvPr/>
        </p:nvCxnSpPr>
        <p:spPr>
          <a:xfrm rot="10800000">
            <a:off x="3285217" y="5730749"/>
            <a:ext cx="1167833" cy="314786"/>
          </a:xfrm>
          <a:prstGeom prst="bentConnector3">
            <a:avLst>
              <a:gd name="adj1" fmla="val 99840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4467303" y="6044890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NNI 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1243985" y="6011026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UNI </a:t>
            </a:r>
          </a:p>
        </p:txBody>
      </p:sp>
      <p:sp>
        <p:nvSpPr>
          <p:cNvPr id="37" name="Round Single Corner Rectangle 36"/>
          <p:cNvSpPr/>
          <p:nvPr/>
        </p:nvSpPr>
        <p:spPr>
          <a:xfrm>
            <a:off x="2185361" y="2870790"/>
            <a:ext cx="1855055" cy="693293"/>
          </a:xfrm>
          <a:prstGeom prst="round1Rect">
            <a:avLst/>
          </a:prstGeom>
          <a:solidFill>
            <a:srgbClr val="00B0F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endParaRPr lang="en-US" sz="1400" b="1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20458" y="3259875"/>
            <a:ext cx="1763224" cy="26450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Classifier</a:t>
            </a:r>
            <a:endParaRPr lang="en-US" sz="1400" b="1" dirty="0">
              <a:latin typeface="+mj-lt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192988" y="2928460"/>
            <a:ext cx="1760540" cy="28114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Packet Replicator</a:t>
            </a:r>
            <a:endParaRPr lang="en-US" sz="1400" b="1" dirty="0">
              <a:latin typeface="+mj-lt"/>
            </a:endParaRPr>
          </a:p>
        </p:txBody>
      </p:sp>
      <p:pic>
        <p:nvPicPr>
          <p:cNvPr id="40" name="Picture 39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9171" y="3536057"/>
            <a:ext cx="499171" cy="4991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369482" y="3540034"/>
            <a:ext cx="1027202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3924526" y="3763927"/>
            <a:ext cx="1934014" cy="212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>
          <a:xfrm>
            <a:off x="595423" y="1085579"/>
            <a:ext cx="7552290" cy="1615092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This simple VNF replicates particular packets, e.g., for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diagnostics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ad-hoc multicast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lawful interception</a:t>
            </a:r>
          </a:p>
        </p:txBody>
      </p:sp>
      <p:pic>
        <p:nvPicPr>
          <p:cNvPr id="35" name="Picture 34" descr="P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4106" y="2809230"/>
            <a:ext cx="510963" cy="51096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131855" y="2891865"/>
            <a:ext cx="1519722" cy="407643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Management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System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953528" y="3069035"/>
            <a:ext cx="1879265" cy="1624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hape 57"/>
          <p:cNvCxnSpPr/>
          <p:nvPr/>
        </p:nvCxnSpPr>
        <p:spPr>
          <a:xfrm rot="10800000" flipH="1">
            <a:off x="1742399" y="5689775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hape 57"/>
          <p:cNvCxnSpPr/>
          <p:nvPr/>
        </p:nvCxnSpPr>
        <p:spPr>
          <a:xfrm>
            <a:off x="3323645" y="5724939"/>
            <a:ext cx="1121130" cy="222637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/>
          <p:cNvSpPr/>
          <p:nvPr/>
        </p:nvSpPr>
        <p:spPr>
          <a:xfrm>
            <a:off x="2005168" y="2775098"/>
            <a:ext cx="2162840" cy="122681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297392" y="4956531"/>
            <a:ext cx="4752622" cy="1608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2568219" y="3410003"/>
            <a:ext cx="110036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V="1">
            <a:off x="411386" y="6013218"/>
            <a:ext cx="6858000" cy="0"/>
          </a:xfrm>
          <a:prstGeom prst="line">
            <a:avLst/>
          </a:prstGeom>
          <a:ln w="28575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Packet Editing</a:t>
            </a:r>
          </a:p>
        </p:txBody>
      </p:sp>
      <p:sp>
        <p:nvSpPr>
          <p:cNvPr id="111" name="Freeform 7"/>
          <p:cNvSpPr>
            <a:spLocks/>
          </p:cNvSpPr>
          <p:nvPr/>
        </p:nvSpPr>
        <p:spPr bwMode="auto">
          <a:xfrm>
            <a:off x="6307497" y="5384844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500937" y="5756902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188668" y="3636091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1729271" y="5498394"/>
            <a:ext cx="2717745" cy="789694"/>
            <a:chOff x="382001" y="5136444"/>
            <a:chExt cx="2717745" cy="789694"/>
          </a:xfrm>
        </p:grpSpPr>
        <p:pic>
          <p:nvPicPr>
            <p:cNvPr id="43" name="Picture 42" descr="RAD 1U_Wid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04" y="5147733"/>
              <a:ext cx="2686442" cy="778405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82001" y="5136444"/>
              <a:ext cx="1077442" cy="789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" name="Picture 112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7084" y="4991637"/>
            <a:ext cx="748593" cy="748593"/>
          </a:xfrm>
          <a:prstGeom prst="rect">
            <a:avLst/>
          </a:prstGeom>
        </p:spPr>
      </p:pic>
      <p:sp>
        <p:nvSpPr>
          <p:cNvPr id="74" name="Oval 73"/>
          <p:cNvSpPr/>
          <p:nvPr/>
        </p:nvSpPr>
        <p:spPr>
          <a:xfrm>
            <a:off x="376415" y="5648131"/>
            <a:ext cx="923928" cy="67382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/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416294" y="5745309"/>
            <a:ext cx="818461" cy="513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cxnSp>
        <p:nvCxnSpPr>
          <p:cNvPr id="100" name="Shape 57"/>
          <p:cNvCxnSpPr/>
          <p:nvPr/>
        </p:nvCxnSpPr>
        <p:spPr>
          <a:xfrm rot="10800000">
            <a:off x="3309070" y="5690994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4467303" y="6044890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NNI 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1243985" y="6011026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UNI </a:t>
            </a:r>
          </a:p>
        </p:txBody>
      </p:sp>
      <p:sp>
        <p:nvSpPr>
          <p:cNvPr id="37" name="Round Single Corner Rectangle 36"/>
          <p:cNvSpPr/>
          <p:nvPr/>
        </p:nvSpPr>
        <p:spPr>
          <a:xfrm>
            <a:off x="2185361" y="2870790"/>
            <a:ext cx="1855055" cy="693293"/>
          </a:xfrm>
          <a:prstGeom prst="round1Rect">
            <a:avLst/>
          </a:prstGeom>
          <a:solidFill>
            <a:srgbClr val="00B0F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endParaRPr lang="en-US" sz="1400" b="1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20458" y="3259875"/>
            <a:ext cx="1763224" cy="26450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Classifier</a:t>
            </a:r>
            <a:endParaRPr lang="en-US" sz="1400" b="1" dirty="0">
              <a:latin typeface="+mj-lt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192988" y="2928460"/>
            <a:ext cx="1760540" cy="28114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Packet Editor</a:t>
            </a:r>
            <a:endParaRPr lang="en-US" sz="1400" b="1" dirty="0">
              <a:latin typeface="+mj-lt"/>
            </a:endParaRPr>
          </a:p>
        </p:txBody>
      </p:sp>
      <p:pic>
        <p:nvPicPr>
          <p:cNvPr id="40" name="Picture 39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9171" y="3536057"/>
            <a:ext cx="499171" cy="4991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369482" y="3540034"/>
            <a:ext cx="1027202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3924526" y="3763927"/>
            <a:ext cx="1934014" cy="212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>
          <a:xfrm>
            <a:off x="595423" y="1085579"/>
            <a:ext cx="7552290" cy="1615092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This simple VNF edits particular packet headers, e.g., to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swap/add/remove VLAN tags or MPLS labels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tunnel certain packets across another network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remark packet priorities</a:t>
            </a:r>
          </a:p>
        </p:txBody>
      </p:sp>
      <p:pic>
        <p:nvPicPr>
          <p:cNvPr id="35" name="Picture 34" descr="P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4106" y="2809230"/>
            <a:ext cx="510963" cy="51096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131855" y="2891865"/>
            <a:ext cx="1519722" cy="407643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Management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System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953528" y="3069035"/>
            <a:ext cx="1879265" cy="1624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hape 57"/>
          <p:cNvCxnSpPr/>
          <p:nvPr/>
        </p:nvCxnSpPr>
        <p:spPr>
          <a:xfrm rot="10800000" flipH="1">
            <a:off x="1742399" y="5689775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/>
          <p:cNvSpPr/>
          <p:nvPr/>
        </p:nvSpPr>
        <p:spPr>
          <a:xfrm>
            <a:off x="2796752" y="3371000"/>
            <a:ext cx="2162840" cy="82198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3359803" y="3601075"/>
            <a:ext cx="110036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V="1">
            <a:off x="641436" y="6204290"/>
            <a:ext cx="6191213" cy="0"/>
          </a:xfrm>
          <a:prstGeom prst="line">
            <a:avLst/>
          </a:prstGeom>
          <a:ln w="28575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NAT64</a:t>
            </a:r>
          </a:p>
        </p:txBody>
      </p:sp>
      <p:sp>
        <p:nvSpPr>
          <p:cNvPr id="111" name="Freeform 7"/>
          <p:cNvSpPr>
            <a:spLocks/>
          </p:cNvSpPr>
          <p:nvPr/>
        </p:nvSpPr>
        <p:spPr bwMode="auto">
          <a:xfrm>
            <a:off x="5638745" y="5575916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5832185" y="5797846"/>
            <a:ext cx="1118655" cy="5635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IPv6 Network</a:t>
            </a:r>
            <a:endParaRPr lang="en-US" sz="1400" b="1" dirty="0">
              <a:latin typeface="+mj-lt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980252" y="3827163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2520855" y="5689466"/>
            <a:ext cx="2717745" cy="789694"/>
            <a:chOff x="382001" y="5136444"/>
            <a:chExt cx="2717745" cy="789694"/>
          </a:xfrm>
        </p:grpSpPr>
        <p:pic>
          <p:nvPicPr>
            <p:cNvPr id="43" name="Picture 42" descr="RAD 1U_Wid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04" y="5147733"/>
              <a:ext cx="2686442" cy="778405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82001" y="5136444"/>
              <a:ext cx="1077442" cy="789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" name="Picture 112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38668" y="5182709"/>
            <a:ext cx="748593" cy="748593"/>
          </a:xfrm>
          <a:prstGeom prst="rect">
            <a:avLst/>
          </a:prstGeom>
        </p:spPr>
      </p:pic>
      <p:cxnSp>
        <p:nvCxnSpPr>
          <p:cNvPr id="100" name="Shape 57"/>
          <p:cNvCxnSpPr/>
          <p:nvPr/>
        </p:nvCxnSpPr>
        <p:spPr>
          <a:xfrm rot="10800000">
            <a:off x="4100654" y="5882066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ounded Rectangle 37"/>
          <p:cNvSpPr/>
          <p:nvPr/>
        </p:nvSpPr>
        <p:spPr>
          <a:xfrm>
            <a:off x="2984746" y="3450946"/>
            <a:ext cx="1710098" cy="261247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NAT64</a:t>
            </a:r>
            <a:endParaRPr lang="en-US" sz="1400" b="1" dirty="0">
              <a:latin typeface="+mj-lt"/>
            </a:endParaRPr>
          </a:p>
        </p:txBody>
      </p:sp>
      <p:pic>
        <p:nvPicPr>
          <p:cNvPr id="40" name="Picture 39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0755" y="3727129"/>
            <a:ext cx="499171" cy="4991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369470" y="3280731"/>
            <a:ext cx="1027202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4716110" y="3954999"/>
            <a:ext cx="1934014" cy="212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>
          <a:xfrm>
            <a:off x="595423" y="1181115"/>
            <a:ext cx="7934428" cy="1603030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This VNF stitches together IPv4 and IPv6 networks </a:t>
            </a:r>
            <a:r>
              <a:rPr lang="en-US" sz="1800" dirty="0" smtClean="0"/>
              <a:t>(RFC 6145)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traffic packets headers are rewritten</a:t>
            </a:r>
          </a:p>
          <a:p>
            <a:pPr>
              <a:spcBef>
                <a:spcPts val="500"/>
              </a:spcBef>
            </a:pPr>
            <a:r>
              <a:rPr lang="en-US" sz="2000" dirty="0" smtClean="0"/>
              <a:t>control protocols are interworked (ICMP, ARP, NDP, …)</a:t>
            </a:r>
          </a:p>
          <a:p>
            <a:pPr>
              <a:spcBef>
                <a:spcPts val="500"/>
              </a:spcBef>
            </a:pPr>
            <a:r>
              <a:rPr lang="en-US" sz="2000" b="1" dirty="0" smtClean="0"/>
              <a:t>A</a:t>
            </a:r>
            <a:r>
              <a:rPr lang="en-US" sz="2000" dirty="0" smtClean="0"/>
              <a:t>pplication </a:t>
            </a:r>
            <a:r>
              <a:rPr lang="en-US" sz="2000" b="1" dirty="0" smtClean="0"/>
              <a:t>L</a:t>
            </a:r>
            <a:r>
              <a:rPr lang="en-US" sz="2000" dirty="0" smtClean="0"/>
              <a:t>ayer </a:t>
            </a:r>
            <a:r>
              <a:rPr lang="en-US" sz="2000" b="1" dirty="0" smtClean="0"/>
              <a:t>G</a:t>
            </a:r>
            <a:r>
              <a:rPr lang="en-US" sz="2000" dirty="0" smtClean="0"/>
              <a:t>ateways are implemented</a:t>
            </a:r>
          </a:p>
          <a:p>
            <a:pPr>
              <a:spcBef>
                <a:spcPts val="500"/>
              </a:spcBef>
            </a:pPr>
            <a:endParaRPr lang="en-US" sz="2000" dirty="0" smtClean="0"/>
          </a:p>
          <a:p>
            <a:pPr>
              <a:spcBef>
                <a:spcPts val="500"/>
              </a:spcBef>
            </a:pPr>
            <a:endParaRPr lang="en-US" sz="2000" dirty="0" smtClean="0"/>
          </a:p>
        </p:txBody>
      </p:sp>
      <p:cxnSp>
        <p:nvCxnSpPr>
          <p:cNvPr id="65" name="Shape 57"/>
          <p:cNvCxnSpPr/>
          <p:nvPr/>
        </p:nvCxnSpPr>
        <p:spPr>
          <a:xfrm rot="10800000" flipH="1">
            <a:off x="2533983" y="5880847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7"/>
          <p:cNvSpPr>
            <a:spLocks/>
          </p:cNvSpPr>
          <p:nvPr/>
        </p:nvSpPr>
        <p:spPr bwMode="auto">
          <a:xfrm>
            <a:off x="550313" y="5578188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743753" y="5800118"/>
            <a:ext cx="1118655" cy="5635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IPv4 Network</a:t>
            </a:r>
            <a:endParaRPr lang="en-US" sz="1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/>
          <p:cNvSpPr/>
          <p:nvPr/>
        </p:nvSpPr>
        <p:spPr>
          <a:xfrm>
            <a:off x="2005168" y="2775098"/>
            <a:ext cx="2162840" cy="122681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297392" y="4956531"/>
            <a:ext cx="4752622" cy="1608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2568219" y="3410003"/>
            <a:ext cx="110036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V="1">
            <a:off x="411386" y="6013218"/>
            <a:ext cx="6858000" cy="0"/>
          </a:xfrm>
          <a:prstGeom prst="line">
            <a:avLst/>
          </a:prstGeom>
          <a:ln w="28575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Application Visibility</a:t>
            </a:r>
          </a:p>
        </p:txBody>
      </p:sp>
      <p:sp>
        <p:nvSpPr>
          <p:cNvPr id="111" name="Freeform 7"/>
          <p:cNvSpPr>
            <a:spLocks/>
          </p:cNvSpPr>
          <p:nvPr/>
        </p:nvSpPr>
        <p:spPr bwMode="auto">
          <a:xfrm>
            <a:off x="6307497" y="5384844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500937" y="5756902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188668" y="3636091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1729271" y="5498394"/>
            <a:ext cx="2717745" cy="789694"/>
            <a:chOff x="382001" y="5136444"/>
            <a:chExt cx="2717745" cy="789694"/>
          </a:xfrm>
        </p:grpSpPr>
        <p:pic>
          <p:nvPicPr>
            <p:cNvPr id="43" name="Picture 42" descr="RAD 1U_Wid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04" y="5147733"/>
              <a:ext cx="2686442" cy="778405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82001" y="5136444"/>
              <a:ext cx="1077442" cy="789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" name="Picture 112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7084" y="4991637"/>
            <a:ext cx="748593" cy="748593"/>
          </a:xfrm>
          <a:prstGeom prst="rect">
            <a:avLst/>
          </a:prstGeom>
        </p:spPr>
      </p:pic>
      <p:sp>
        <p:nvSpPr>
          <p:cNvPr id="74" name="Oval 73"/>
          <p:cNvSpPr/>
          <p:nvPr/>
        </p:nvSpPr>
        <p:spPr>
          <a:xfrm>
            <a:off x="376415" y="5648131"/>
            <a:ext cx="923928" cy="67382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/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416294" y="5745309"/>
            <a:ext cx="818461" cy="513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cxnSp>
        <p:nvCxnSpPr>
          <p:cNvPr id="100" name="Shape 57"/>
          <p:cNvCxnSpPr/>
          <p:nvPr/>
        </p:nvCxnSpPr>
        <p:spPr>
          <a:xfrm rot="10800000">
            <a:off x="3309070" y="5690994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4467303" y="6044890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NNI 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1243985" y="6011026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UNI </a:t>
            </a:r>
          </a:p>
        </p:txBody>
      </p:sp>
      <p:sp>
        <p:nvSpPr>
          <p:cNvPr id="37" name="Round Single Corner Rectangle 36"/>
          <p:cNvSpPr/>
          <p:nvPr/>
        </p:nvSpPr>
        <p:spPr>
          <a:xfrm>
            <a:off x="2185361" y="2870790"/>
            <a:ext cx="1855055" cy="693293"/>
          </a:xfrm>
          <a:prstGeom prst="round1Rect">
            <a:avLst/>
          </a:prstGeom>
          <a:solidFill>
            <a:srgbClr val="00B0F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endParaRPr lang="en-US" sz="1400" b="1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20458" y="3259875"/>
            <a:ext cx="1763224" cy="26450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DPI engine</a:t>
            </a:r>
            <a:endParaRPr lang="en-US" sz="1400" b="1" dirty="0">
              <a:latin typeface="+mj-lt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2192988" y="2928460"/>
            <a:ext cx="1760540" cy="28114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Statistics </a:t>
            </a:r>
            <a:endParaRPr lang="en-US" sz="1400" b="1" dirty="0">
              <a:latin typeface="+mj-lt"/>
            </a:endParaRPr>
          </a:p>
        </p:txBody>
      </p:sp>
      <p:pic>
        <p:nvPicPr>
          <p:cNvPr id="40" name="Picture 39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9171" y="3536057"/>
            <a:ext cx="499171" cy="4991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369482" y="3540034"/>
            <a:ext cx="1027202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3924526" y="3763927"/>
            <a:ext cx="1934014" cy="212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>
          <a:xfrm>
            <a:off x="595423" y="1181115"/>
            <a:ext cx="7552290" cy="1316427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This VNF is a probe for SP application type visibility</a:t>
            </a:r>
          </a:p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Application statistics are sent for display using specialized packets</a:t>
            </a:r>
          </a:p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The DPI engine is optimized for performance </a:t>
            </a:r>
            <a:endParaRPr lang="en-US" sz="2000" dirty="0"/>
          </a:p>
        </p:txBody>
      </p:sp>
      <p:pic>
        <p:nvPicPr>
          <p:cNvPr id="35" name="Picture 34" descr="P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4106" y="2809230"/>
            <a:ext cx="510963" cy="51096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6131855" y="2891865"/>
            <a:ext cx="1519722" cy="407643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Visibility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Display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953528" y="3069035"/>
            <a:ext cx="1879265" cy="1624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6011440" y="2939142"/>
            <a:ext cx="223563" cy="203191"/>
            <a:chOff x="7865360" y="3793254"/>
            <a:chExt cx="359217" cy="268504"/>
          </a:xfrm>
        </p:grpSpPr>
        <p:sp>
          <p:nvSpPr>
            <p:cNvPr id="45" name="Rectangle 44"/>
            <p:cNvSpPr/>
            <p:nvPr/>
          </p:nvSpPr>
          <p:spPr>
            <a:xfrm>
              <a:off x="7978615" y="3952485"/>
              <a:ext cx="65366" cy="107472"/>
            </a:xfrm>
            <a:prstGeom prst="rect">
              <a:avLst/>
            </a:prstGeom>
            <a:solidFill>
              <a:srgbClr val="F2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113658" y="3995716"/>
              <a:ext cx="50625" cy="6429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865360" y="3863591"/>
              <a:ext cx="61078" cy="19816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7926562" y="3994219"/>
              <a:ext cx="61878" cy="66705"/>
            </a:xfrm>
            <a:prstGeom prst="rect">
              <a:avLst/>
            </a:prstGeom>
            <a:solidFill>
              <a:srgbClr val="009E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042882" y="3793254"/>
              <a:ext cx="71163" cy="265156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58437" y="3923881"/>
              <a:ext cx="66140" cy="134528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5" name="Shape 57"/>
          <p:cNvCxnSpPr/>
          <p:nvPr/>
        </p:nvCxnSpPr>
        <p:spPr>
          <a:xfrm rot="10800000" flipH="1">
            <a:off x="1742399" y="5689775"/>
            <a:ext cx="1167833" cy="314786"/>
          </a:xfrm>
          <a:prstGeom prst="bentConnector3">
            <a:avLst>
              <a:gd name="adj1" fmla="val 87584"/>
            </a:avLst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ounded Rectangle 82"/>
          <p:cNvSpPr/>
          <p:nvPr/>
        </p:nvSpPr>
        <p:spPr>
          <a:xfrm>
            <a:off x="2005168" y="2775098"/>
            <a:ext cx="2162840" cy="122681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36" name="AutoShape 6"/>
          <p:cNvSpPr>
            <a:spLocks noChangeArrowheads="1"/>
          </p:cNvSpPr>
          <p:nvPr/>
        </p:nvSpPr>
        <p:spPr bwMode="auto">
          <a:xfrm>
            <a:off x="297392" y="4956531"/>
            <a:ext cx="4752622" cy="160817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>
              <a:spcBef>
                <a:spcPct val="50000"/>
              </a:spcBef>
            </a:pPr>
            <a:endParaRPr lang="en-US" dirty="0">
              <a:latin typeface="+mj-lt"/>
            </a:endParaRPr>
          </a:p>
        </p:txBody>
      </p:sp>
      <p:sp>
        <p:nvSpPr>
          <p:cNvPr id="95" name="Isosceles Triangle 94"/>
          <p:cNvSpPr/>
          <p:nvPr/>
        </p:nvSpPr>
        <p:spPr>
          <a:xfrm rot="10800000">
            <a:off x="2568219" y="3410003"/>
            <a:ext cx="1100365" cy="1727876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V="1">
            <a:off x="411386" y="5998588"/>
            <a:ext cx="6858000" cy="0"/>
          </a:xfrm>
          <a:prstGeom prst="line">
            <a:avLst/>
          </a:prstGeom>
          <a:ln w="28575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380" tIns="45690" rIns="91380" bIns="45690"/>
          <a:lstStyle/>
          <a:p>
            <a:endParaRPr lang="en-US" sz="1400" dirty="0">
              <a:latin typeface="+mj-lt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Firewall</a:t>
            </a:r>
          </a:p>
        </p:txBody>
      </p:sp>
      <p:sp>
        <p:nvSpPr>
          <p:cNvPr id="111" name="Freeform 7"/>
          <p:cNvSpPr>
            <a:spLocks/>
          </p:cNvSpPr>
          <p:nvPr/>
        </p:nvSpPr>
        <p:spPr bwMode="auto">
          <a:xfrm>
            <a:off x="6307497" y="5384844"/>
            <a:ext cx="1486397" cy="833378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398" tIns="45700" rIns="91398" bIns="4570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112" name="Text Box 8"/>
          <p:cNvSpPr txBox="1">
            <a:spLocks noChangeArrowheads="1"/>
          </p:cNvSpPr>
          <p:nvPr/>
        </p:nvSpPr>
        <p:spPr bwMode="auto">
          <a:xfrm>
            <a:off x="6500937" y="5756902"/>
            <a:ext cx="1118655" cy="33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400" b="1" dirty="0" smtClean="0">
                <a:latin typeface="+mj-lt"/>
              </a:rPr>
              <a:t>Network</a:t>
            </a:r>
            <a:endParaRPr lang="en-US" sz="1400" b="1" dirty="0">
              <a:latin typeface="+mj-lt"/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2188668" y="3636091"/>
            <a:ext cx="1740156" cy="26450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Hypervisor </a:t>
            </a:r>
            <a:endParaRPr lang="en-US" sz="1400" b="1" dirty="0">
              <a:latin typeface="+mj-lt"/>
            </a:endParaRPr>
          </a:p>
        </p:txBody>
      </p:sp>
      <p:grpSp>
        <p:nvGrpSpPr>
          <p:cNvPr id="2" name="Group 72"/>
          <p:cNvGrpSpPr/>
          <p:nvPr/>
        </p:nvGrpSpPr>
        <p:grpSpPr>
          <a:xfrm>
            <a:off x="1729271" y="5498394"/>
            <a:ext cx="2717745" cy="789694"/>
            <a:chOff x="382001" y="5136444"/>
            <a:chExt cx="2717745" cy="789694"/>
          </a:xfrm>
        </p:grpSpPr>
        <p:pic>
          <p:nvPicPr>
            <p:cNvPr id="43" name="Picture 42" descr="RAD 1U_Wide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304" y="5147733"/>
              <a:ext cx="2686442" cy="778405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flipH="1">
              <a:off x="382001" y="5136444"/>
              <a:ext cx="1077442" cy="7896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13" name="Picture 112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47084" y="4991637"/>
            <a:ext cx="748593" cy="748593"/>
          </a:xfrm>
          <a:prstGeom prst="rect">
            <a:avLst/>
          </a:prstGeom>
        </p:spPr>
      </p:pic>
      <p:sp>
        <p:nvSpPr>
          <p:cNvPr id="74" name="Oval 73"/>
          <p:cNvSpPr/>
          <p:nvPr/>
        </p:nvSpPr>
        <p:spPr>
          <a:xfrm>
            <a:off x="376415" y="5648131"/>
            <a:ext cx="923928" cy="67382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8" tIns="45700" rIns="91398" bIns="45700" rtlCol="0" anchor="ctr"/>
          <a:lstStyle/>
          <a:p>
            <a:pPr algn="ctr"/>
            <a:endParaRPr lang="en-US" dirty="0"/>
          </a:p>
        </p:txBody>
      </p:sp>
      <p:sp>
        <p:nvSpPr>
          <p:cNvPr id="75" name="Text Box 20"/>
          <p:cNvSpPr txBox="1">
            <a:spLocks noChangeArrowheads="1"/>
          </p:cNvSpPr>
          <p:nvPr/>
        </p:nvSpPr>
        <p:spPr bwMode="auto">
          <a:xfrm>
            <a:off x="416294" y="5745309"/>
            <a:ext cx="818461" cy="513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473" tIns="50236" rIns="100473" bIns="50236">
            <a:spAutoFit/>
          </a:bodyPr>
          <a:lstStyle/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5822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cxnSp>
        <p:nvCxnSpPr>
          <p:cNvPr id="98" name="Shape 56"/>
          <p:cNvCxnSpPr>
            <a:endCxn id="113" idx="3"/>
          </p:cNvCxnSpPr>
          <p:nvPr/>
        </p:nvCxnSpPr>
        <p:spPr>
          <a:xfrm rot="10800000">
            <a:off x="3495675" y="5365934"/>
            <a:ext cx="951342" cy="49486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hape 57"/>
          <p:cNvCxnSpPr>
            <a:stCxn id="113" idx="1"/>
          </p:cNvCxnSpPr>
          <p:nvPr/>
        </p:nvCxnSpPr>
        <p:spPr>
          <a:xfrm rot="10800000" flipV="1">
            <a:off x="1761934" y="5365931"/>
            <a:ext cx="985148" cy="527310"/>
          </a:xfrm>
          <a:prstGeom prst="bentConnector3">
            <a:avLst>
              <a:gd name="adj1" fmla="val 50000"/>
            </a:avLst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hape 57"/>
          <p:cNvCxnSpPr>
            <a:endCxn id="113" idx="2"/>
          </p:cNvCxnSpPr>
          <p:nvPr/>
        </p:nvCxnSpPr>
        <p:spPr>
          <a:xfrm rot="10800000">
            <a:off x="3121383" y="5740228"/>
            <a:ext cx="1325637" cy="244375"/>
          </a:xfrm>
          <a:prstGeom prst="bentConnector2">
            <a:avLst/>
          </a:prstGeom>
          <a:ln w="38100">
            <a:solidFill>
              <a:srgbClr val="00D66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319943" y="5111265"/>
            <a:ext cx="1039191" cy="460191"/>
          </a:xfrm>
          <a:prstGeom prst="rect">
            <a:avLst/>
          </a:prstGeom>
          <a:noFill/>
          <a:ln>
            <a:noFill/>
          </a:ln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Firewall VLANs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035080" y="6288088"/>
            <a:ext cx="1976359" cy="277064"/>
          </a:xfrm>
          <a:prstGeom prst="rect">
            <a:avLst/>
          </a:prstGeom>
          <a:noFill/>
          <a:ln>
            <a:noFill/>
          </a:ln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</a:rPr>
              <a:t>Pass-through VLANs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4467303" y="6044890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NNI 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1243985" y="6011026"/>
            <a:ext cx="523680" cy="277024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/>
              <a:t>UNI 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875486" y="5094335"/>
            <a:ext cx="1039191" cy="460191"/>
          </a:xfrm>
          <a:prstGeom prst="rect">
            <a:avLst/>
          </a:prstGeom>
          <a:noFill/>
          <a:ln>
            <a:noFill/>
          </a:ln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</a:rPr>
              <a:t>Firewall VLANs</a:t>
            </a:r>
          </a:p>
        </p:txBody>
      </p:sp>
      <p:pic>
        <p:nvPicPr>
          <p:cNvPr id="161" name="Picture 160" descr="PC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74106" y="2809230"/>
            <a:ext cx="510963" cy="510963"/>
          </a:xfrm>
          <a:prstGeom prst="rect">
            <a:avLst/>
          </a:prstGeom>
        </p:spPr>
      </p:pic>
      <p:sp>
        <p:nvSpPr>
          <p:cNvPr id="169" name="TextBox 168"/>
          <p:cNvSpPr txBox="1"/>
          <p:nvPr/>
        </p:nvSpPr>
        <p:spPr>
          <a:xfrm>
            <a:off x="6131855" y="2891865"/>
            <a:ext cx="1519722" cy="407643"/>
          </a:xfrm>
          <a:prstGeom prst="rect">
            <a:avLst/>
          </a:prstGeom>
          <a:noFill/>
        </p:spPr>
        <p:txBody>
          <a:bodyPr wrap="squar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Firewall Management </a:t>
            </a:r>
          </a:p>
        </p:txBody>
      </p:sp>
      <p:sp>
        <p:nvSpPr>
          <p:cNvPr id="37" name="Round Single Corner Rectangle 36"/>
          <p:cNvSpPr/>
          <p:nvPr/>
        </p:nvSpPr>
        <p:spPr>
          <a:xfrm>
            <a:off x="2185361" y="2870790"/>
            <a:ext cx="1855055" cy="693293"/>
          </a:xfrm>
          <a:prstGeom prst="round1Rect">
            <a:avLst/>
          </a:prstGeom>
          <a:solidFill>
            <a:srgbClr val="00B0F0"/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endParaRPr lang="en-US" sz="1400" b="1" dirty="0">
              <a:latin typeface="+mj-lt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220458" y="3259875"/>
            <a:ext cx="1763224" cy="264502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Open </a:t>
            </a:r>
            <a:r>
              <a:rPr lang="en-US" sz="1400" b="1" dirty="0" err="1" smtClean="0">
                <a:latin typeface="+mj-lt"/>
              </a:rPr>
              <a:t>vSwitch</a:t>
            </a:r>
            <a:r>
              <a:rPr lang="en-US" sz="1400" b="1" dirty="0" smtClean="0">
                <a:latin typeface="+mj-lt"/>
              </a:rPr>
              <a:t> </a:t>
            </a:r>
            <a:endParaRPr lang="en-US" sz="1400" b="1" dirty="0">
              <a:latin typeface="+mj-lt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1763636" y="6170702"/>
            <a:ext cx="2676605" cy="978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ounded Rectangle 91"/>
          <p:cNvSpPr/>
          <p:nvPr/>
        </p:nvSpPr>
        <p:spPr>
          <a:xfrm>
            <a:off x="2192988" y="2928460"/>
            <a:ext cx="1760540" cy="28114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07" tIns="45704" rIns="91407" bIns="45704" rtlCol="0" anchor="ctr"/>
          <a:lstStyle/>
          <a:p>
            <a:pPr algn="ctr"/>
            <a:r>
              <a:rPr lang="en-US" sz="1400" b="1" dirty="0" smtClean="0">
                <a:latin typeface="+mj-lt"/>
              </a:rPr>
              <a:t>Firewall VNF</a:t>
            </a:r>
            <a:endParaRPr lang="en-US" sz="1400" b="1" dirty="0">
              <a:latin typeface="+mj-lt"/>
            </a:endParaRPr>
          </a:p>
        </p:txBody>
      </p:sp>
      <p:cxnSp>
        <p:nvCxnSpPr>
          <p:cNvPr id="101" name="Straight Arrow Connector 100"/>
          <p:cNvCxnSpPr>
            <a:stCxn id="92" idx="3"/>
          </p:cNvCxnSpPr>
          <p:nvPr/>
        </p:nvCxnSpPr>
        <p:spPr>
          <a:xfrm>
            <a:off x="3953528" y="3069035"/>
            <a:ext cx="1879265" cy="1624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 descr="Server.pn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9171" y="3536057"/>
            <a:ext cx="499171" cy="4991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6369482" y="3540034"/>
            <a:ext cx="1027202" cy="407643"/>
          </a:xfrm>
          <a:prstGeom prst="rect">
            <a:avLst/>
          </a:prstGeom>
          <a:noFill/>
        </p:spPr>
        <p:txBody>
          <a:bodyPr wrap="none" lIns="91407" tIns="45704" rIns="91407" bIns="45704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/>
              <a:t>D-NFV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/>
              <a:t> Orchestrator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 flipV="1">
            <a:off x="3924526" y="3763927"/>
            <a:ext cx="1934014" cy="2126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>
          <a:xfrm>
            <a:off x="595423" y="1331243"/>
            <a:ext cx="7552290" cy="1193597"/>
          </a:xfrm>
        </p:spPr>
        <p:txBody>
          <a:bodyPr/>
          <a:lstStyle/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As a final example, consider a firewall VAS</a:t>
            </a:r>
            <a:r>
              <a:rPr lang="en-US" dirty="0" smtClean="0"/>
              <a:t>      </a:t>
            </a:r>
            <a:r>
              <a:rPr lang="en-US" sz="1800" dirty="0" smtClean="0">
                <a:solidFill>
                  <a:schemeClr val="tx2"/>
                </a:solidFill>
              </a:rPr>
              <a:t>(demo at the RAD booth)</a:t>
            </a:r>
          </a:p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The hypervisor and </a:t>
            </a:r>
            <a:r>
              <a:rPr lang="en-US" sz="2000" dirty="0" err="1" smtClean="0"/>
              <a:t>vSwitch</a:t>
            </a:r>
            <a:r>
              <a:rPr lang="en-US" sz="2000" dirty="0" smtClean="0"/>
              <a:t> are Open Source software</a:t>
            </a:r>
          </a:p>
          <a:p>
            <a:pPr>
              <a:spcBef>
                <a:spcPts val="500"/>
              </a:spcBef>
              <a:buNone/>
            </a:pPr>
            <a:r>
              <a:rPr lang="en-US" sz="2000" dirty="0" smtClean="0"/>
              <a:t>The firewall VNF is a third-party application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773002" y="2893325"/>
            <a:ext cx="709684" cy="289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500" b="1" dirty="0" smtClean="0"/>
              <a:t>r</a:t>
            </a:r>
            <a:r>
              <a:rPr lang="en-US" sz="500" b="1" dirty="0" smtClean="0">
                <a:latin typeface="+mn-lt"/>
              </a:rPr>
              <a:t>ule </a:t>
            </a:r>
            <a:r>
              <a:rPr lang="en-US" sz="500" b="1" dirty="0" err="1" smtClean="0">
                <a:latin typeface="+mn-lt"/>
              </a:rPr>
              <a:t>rule</a:t>
            </a:r>
            <a:endParaRPr lang="en-US" sz="5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500" b="1" dirty="0" smtClean="0">
                <a:latin typeface="+mn-lt"/>
              </a:rPr>
              <a:t>rule </a:t>
            </a:r>
            <a:r>
              <a:rPr lang="en-US" sz="500" b="1" dirty="0" err="1" smtClean="0">
                <a:latin typeface="+mn-lt"/>
              </a:rPr>
              <a:t>rule</a:t>
            </a:r>
            <a:endParaRPr lang="en-US" sz="5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500" b="1" dirty="0" smtClean="0"/>
              <a:t>rule </a:t>
            </a:r>
            <a:r>
              <a:rPr lang="en-US" sz="500" b="1" dirty="0" err="1" smtClean="0"/>
              <a:t>rule</a:t>
            </a:r>
            <a:endParaRPr lang="en-US" sz="500" b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D-NFV Placement Problems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7831" y="1212112"/>
            <a:ext cx="8420987" cy="5252483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Pure D-NFV placement optimization problem</a:t>
            </a:r>
          </a:p>
          <a:p>
            <a:pPr>
              <a:buNone/>
            </a:pPr>
            <a:r>
              <a:rPr lang="en-US" sz="1800" dirty="0" smtClean="0"/>
              <a:t>Given: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the path taken by the traffic (and the availability of extra bandwidth if needed)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the VNF(s) to be installed, including computational requirements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for multiple VNFs – the (partial) ordering of VNFs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places where computational resources are available, and present loadings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D-NFV criteria and constraints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Find the optimal D-NFV placement(s)</a:t>
            </a:r>
          </a:p>
          <a:p>
            <a:pPr>
              <a:spcBef>
                <a:spcPts val="1800"/>
              </a:spcBef>
              <a:buNone/>
            </a:pPr>
            <a:r>
              <a:rPr lang="en-US" sz="2000" b="1" dirty="0" smtClean="0"/>
              <a:t>Joint PC/D-NFV optimization </a:t>
            </a:r>
          </a:p>
          <a:p>
            <a:pPr>
              <a:buNone/>
            </a:pPr>
            <a:r>
              <a:rPr lang="en-US" sz="1800" dirty="0" smtClean="0"/>
              <a:t>Given: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traffic source and sink points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service bandwidth and delay requirements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the VNF(s) to be installed, including computational requirements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for multiple VNFs – the (partial) ordering of VNFs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places where computational resources are available, and present loadings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D-NFV criteria and constraints </a:t>
            </a:r>
          </a:p>
          <a:p>
            <a:pPr>
              <a:spcBef>
                <a:spcPts val="0"/>
              </a:spcBef>
              <a:buNone/>
            </a:pPr>
            <a:r>
              <a:rPr lang="en-US" sz="1800" smtClean="0"/>
              <a:t>Find the </a:t>
            </a:r>
            <a:r>
              <a:rPr lang="en-US" sz="1800" dirty="0" smtClean="0"/>
              <a:t>optimal path and VNF placement(s) 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8614" y="1255594"/>
            <a:ext cx="8175010" cy="4899545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One should differentiate between </a:t>
            </a:r>
            <a:r>
              <a:rPr lang="en-US" sz="2400" i="1" dirty="0" smtClean="0"/>
              <a:t>Virtualization</a:t>
            </a:r>
            <a:r>
              <a:rPr lang="en-US" sz="2400" dirty="0" smtClean="0"/>
              <a:t> and </a:t>
            </a:r>
            <a:r>
              <a:rPr lang="en-US" sz="2400" i="1" dirty="0" smtClean="0"/>
              <a:t>Relocation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NFV means Network Function </a:t>
            </a:r>
            <a:r>
              <a:rPr lang="en-US" sz="2400" i="1" dirty="0" smtClean="0"/>
              <a:t>Virtualization</a:t>
            </a:r>
          </a:p>
          <a:p>
            <a:pPr>
              <a:spcBef>
                <a:spcPts val="0"/>
              </a:spcBef>
              <a:buNone/>
            </a:pPr>
            <a:r>
              <a:rPr lang="en-US" sz="2400" i="1" dirty="0" smtClean="0"/>
              <a:t>	</a:t>
            </a:r>
            <a:r>
              <a:rPr lang="en-US" sz="2400" dirty="0" smtClean="0"/>
              <a:t>not necessarily </a:t>
            </a:r>
            <a:r>
              <a:rPr lang="en-US" sz="2400" i="1" dirty="0" smtClean="0"/>
              <a:t>relocation</a:t>
            </a:r>
            <a:r>
              <a:rPr lang="en-US" sz="2400" dirty="0" smtClean="0"/>
              <a:t> to Data Centers</a:t>
            </a:r>
          </a:p>
          <a:p>
            <a:pPr>
              <a:spcBef>
                <a:spcPts val="1800"/>
              </a:spcBef>
              <a:buNone/>
            </a:pPr>
            <a:r>
              <a:rPr lang="en-US" sz="2400" i="1" dirty="0" smtClean="0"/>
              <a:t>Distributed</a:t>
            </a:r>
            <a:r>
              <a:rPr lang="en-US" sz="2400" dirty="0" smtClean="0"/>
              <a:t> NFV means placing VNFs in their optimal location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which is frequently at the customer premises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There are many advantages to a VM-enhanced customer NID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and many useful VNFs for it</a:t>
            </a:r>
          </a:p>
          <a:p>
            <a:pPr>
              <a:spcBef>
                <a:spcPts val="1800"/>
              </a:spcBef>
              <a:buNone/>
            </a:pPr>
            <a:r>
              <a:rPr lang="en-US" sz="2400" dirty="0" smtClean="0"/>
              <a:t>D-NFV placement is a non-trivial orchestration problem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 bwMode="auto">
          <a:xfrm>
            <a:off x="639763" y="261938"/>
            <a:ext cx="6765925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>
                <a:latin typeface="Calibri" pitchFamily="34" charset="0"/>
              </a:rPr>
              <a:t>Concretization and Virtualization</a:t>
            </a:r>
            <a:endParaRPr lang="en-US" dirty="0" smtClean="0"/>
          </a:p>
        </p:txBody>
      </p:sp>
      <p:grpSp>
        <p:nvGrpSpPr>
          <p:cNvPr id="2" name="Text Placeholder 3"/>
          <p:cNvGrpSpPr>
            <a:grpSpLocks noGrp="1"/>
          </p:cNvGrpSpPr>
          <p:nvPr>
            <p:ph type="body" sz="quarter" idx="10"/>
          </p:nvPr>
        </p:nvGrpSpPr>
        <p:grpSpPr bwMode="auto">
          <a:xfrm>
            <a:off x="298122" y="1373964"/>
            <a:ext cx="8655050" cy="2425535"/>
            <a:chOff x="228600" y="1447800"/>
            <a:chExt cx="8610600" cy="2590800"/>
          </a:xfrm>
        </p:grpSpPr>
        <p:sp>
          <p:nvSpPr>
            <p:cNvPr id="19461" name="TextBox 3"/>
            <p:cNvSpPr txBox="1">
              <a:spLocks noChangeArrowheads="1"/>
            </p:cNvSpPr>
            <p:nvPr/>
          </p:nvSpPr>
          <p:spPr bwMode="auto">
            <a:xfrm>
              <a:off x="228600" y="2590800"/>
              <a:ext cx="1066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PHYSICS</a:t>
              </a:r>
            </a:p>
          </p:txBody>
        </p:sp>
        <p:sp>
          <p:nvSpPr>
            <p:cNvPr id="19462" name="TextBox 4"/>
            <p:cNvSpPr txBox="1">
              <a:spLocks noChangeArrowheads="1"/>
            </p:cNvSpPr>
            <p:nvPr/>
          </p:nvSpPr>
          <p:spPr bwMode="auto">
            <a:xfrm>
              <a:off x="8001000" y="2571690"/>
              <a:ext cx="8382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7030A0"/>
                  </a:solidFill>
                  <a:latin typeface="Calibri" pitchFamily="34" charset="0"/>
                </a:rPr>
                <a:t>LOGIC</a:t>
              </a:r>
            </a:p>
          </p:txBody>
        </p:sp>
        <p:sp>
          <p:nvSpPr>
            <p:cNvPr id="19463" name="TextBox 5"/>
            <p:cNvSpPr txBox="1">
              <a:spLocks noChangeArrowheads="1"/>
            </p:cNvSpPr>
            <p:nvPr/>
          </p:nvSpPr>
          <p:spPr bwMode="auto">
            <a:xfrm>
              <a:off x="1295400" y="2477869"/>
              <a:ext cx="12192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latin typeface="Calibri" pitchFamily="34" charset="0"/>
                </a:rPr>
                <a:t>dedicated hardware</a:t>
              </a:r>
            </a:p>
          </p:txBody>
        </p:sp>
        <p:sp>
          <p:nvSpPr>
            <p:cNvPr id="19464" name="TextBox 6"/>
            <p:cNvSpPr txBox="1">
              <a:spLocks noChangeArrowheads="1"/>
            </p:cNvSpPr>
            <p:nvPr/>
          </p:nvSpPr>
          <p:spPr bwMode="auto">
            <a:xfrm>
              <a:off x="2590800" y="2590800"/>
              <a:ext cx="685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FF6600"/>
                  </a:solidFill>
                  <a:latin typeface="Calibri" pitchFamily="34" charset="0"/>
                </a:rPr>
                <a:t>ASIC</a:t>
              </a:r>
            </a:p>
          </p:txBody>
        </p:sp>
        <p:sp>
          <p:nvSpPr>
            <p:cNvPr id="19465" name="TextBox 7"/>
            <p:cNvSpPr txBox="1">
              <a:spLocks noChangeArrowheads="1"/>
            </p:cNvSpPr>
            <p:nvPr/>
          </p:nvSpPr>
          <p:spPr bwMode="auto">
            <a:xfrm>
              <a:off x="3352800" y="2602468"/>
              <a:ext cx="762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FFC000"/>
                  </a:solidFill>
                  <a:latin typeface="Calibri" pitchFamily="34" charset="0"/>
                </a:rPr>
                <a:t>FPGA</a:t>
              </a:r>
            </a:p>
          </p:txBody>
        </p:sp>
        <p:sp>
          <p:nvSpPr>
            <p:cNvPr id="19466" name="TextBox 10"/>
            <p:cNvSpPr txBox="1">
              <a:spLocks noChangeArrowheads="1"/>
            </p:cNvSpPr>
            <p:nvPr/>
          </p:nvSpPr>
          <p:spPr bwMode="auto">
            <a:xfrm>
              <a:off x="4419600" y="2286000"/>
              <a:ext cx="12192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solidFill>
                    <a:srgbClr val="00B050"/>
                  </a:solidFill>
                  <a:latin typeface="Calibri" pitchFamily="34" charset="0"/>
                </a:rPr>
                <a:t>special purpose processors</a:t>
              </a:r>
            </a:p>
          </p:txBody>
        </p:sp>
        <p:sp>
          <p:nvSpPr>
            <p:cNvPr id="19467" name="TextBox 11"/>
            <p:cNvSpPr txBox="1">
              <a:spLocks noChangeArrowheads="1"/>
            </p:cNvSpPr>
            <p:nvPr/>
          </p:nvSpPr>
          <p:spPr bwMode="auto">
            <a:xfrm>
              <a:off x="6781800" y="2286000"/>
              <a:ext cx="1219200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solidFill>
                    <a:srgbClr val="7030A0"/>
                  </a:solidFill>
                  <a:latin typeface="Calibri" pitchFamily="34" charset="0"/>
                </a:rPr>
                <a:t>general</a:t>
              </a:r>
            </a:p>
            <a:p>
              <a:pPr algn="ctr"/>
              <a:r>
                <a:rPr lang="en-US" b="1">
                  <a:solidFill>
                    <a:srgbClr val="7030A0"/>
                  </a:solidFill>
                  <a:latin typeface="Calibri" pitchFamily="34" charset="0"/>
                </a:rPr>
                <a:t>purpose</a:t>
              </a:r>
            </a:p>
            <a:p>
              <a:pPr algn="ctr"/>
              <a:r>
                <a:rPr lang="en-US" b="1">
                  <a:solidFill>
                    <a:srgbClr val="7030A0"/>
                  </a:solidFill>
                  <a:latin typeface="Calibri" pitchFamily="34" charset="0"/>
                </a:rPr>
                <a:t>software</a:t>
              </a:r>
            </a:p>
          </p:txBody>
        </p:sp>
        <p:sp>
          <p:nvSpPr>
            <p:cNvPr id="19468" name="TextBox 12"/>
            <p:cNvSpPr txBox="1">
              <a:spLocks noChangeArrowheads="1"/>
            </p:cNvSpPr>
            <p:nvPr/>
          </p:nvSpPr>
          <p:spPr bwMode="auto">
            <a:xfrm>
              <a:off x="5638800" y="2590800"/>
              <a:ext cx="1219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solidFill>
                    <a:srgbClr val="0070C0"/>
                  </a:solidFill>
                  <a:latin typeface="Calibri" pitchFamily="34" charset="0"/>
                </a:rPr>
                <a:t>firmware</a:t>
              </a:r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1143042" y="1447800"/>
              <a:ext cx="7010721" cy="76181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470" name="TextBox 14"/>
            <p:cNvSpPr txBox="1">
              <a:spLocks noChangeArrowheads="1"/>
            </p:cNvSpPr>
            <p:nvPr/>
          </p:nvSpPr>
          <p:spPr bwMode="auto">
            <a:xfrm>
              <a:off x="3429000" y="16764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latin typeface="Calibri" pitchFamily="34" charset="0"/>
                </a:rPr>
                <a:t>VIRTUALIZATION</a:t>
              </a:r>
            </a:p>
          </p:txBody>
        </p:sp>
        <p:sp>
          <p:nvSpPr>
            <p:cNvPr id="15" name="Right Arrow 14"/>
            <p:cNvSpPr/>
            <p:nvPr/>
          </p:nvSpPr>
          <p:spPr>
            <a:xfrm flipH="1">
              <a:off x="1143042" y="3276781"/>
              <a:ext cx="7010721" cy="761819"/>
            </a:xfrm>
            <a:prstGeom prst="right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472" name="TextBox 16"/>
            <p:cNvSpPr txBox="1">
              <a:spLocks noChangeArrowheads="1"/>
            </p:cNvSpPr>
            <p:nvPr/>
          </p:nvSpPr>
          <p:spPr bwMode="auto">
            <a:xfrm flipH="1">
              <a:off x="3429000" y="3505200"/>
              <a:ext cx="1981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latin typeface="Calibri" pitchFamily="34" charset="0"/>
                </a:rPr>
                <a:t>CONCRETIZATION</a:t>
              </a:r>
            </a:p>
          </p:txBody>
        </p:sp>
      </p:grpSp>
      <p:sp>
        <p:nvSpPr>
          <p:cNvPr id="19460" name="TextBox 16"/>
          <p:cNvSpPr txBox="1">
            <a:spLocks noChangeArrowheads="1"/>
          </p:cNvSpPr>
          <p:nvPr/>
        </p:nvSpPr>
        <p:spPr bwMode="auto">
          <a:xfrm>
            <a:off x="287337" y="4055470"/>
            <a:ext cx="8612113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Concretization </a:t>
            </a:r>
            <a:r>
              <a:rPr lang="en-US" sz="2000" dirty="0">
                <a:latin typeface="Calibri" pitchFamily="34" charset="0"/>
              </a:rPr>
              <a:t>means moving a task </a:t>
            </a:r>
            <a:r>
              <a:rPr lang="en-US" sz="2000" i="1" dirty="0" smtClean="0">
                <a:latin typeface="Calibri" pitchFamily="34" charset="0"/>
              </a:rPr>
              <a:t>to the left</a:t>
            </a:r>
            <a:endParaRPr lang="en-US" sz="2000" i="1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Justifications for concretization include : 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 cost savings for mass produced products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 miniaturization/packaging constraints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 need for high processing rates</a:t>
            </a:r>
          </a:p>
          <a:p>
            <a:pPr lvl="1">
              <a:buFont typeface="Arial" pitchFamily="34" charset="0"/>
              <a:buChar char="•"/>
            </a:pPr>
            <a:r>
              <a:rPr lang="en-US" dirty="0">
                <a:latin typeface="Calibri" pitchFamily="34" charset="0"/>
              </a:rPr>
              <a:t> energy savings / power limitation / </a:t>
            </a:r>
            <a:r>
              <a:rPr lang="en-US" dirty="0" smtClean="0">
                <a:latin typeface="Calibri" pitchFamily="34" charset="0"/>
              </a:rPr>
              <a:t>low heat </a:t>
            </a:r>
            <a:r>
              <a:rPr lang="en-US" dirty="0">
                <a:latin typeface="Calibri" pitchFamily="34" charset="0"/>
              </a:rPr>
              <a:t>dissipation</a:t>
            </a:r>
          </a:p>
          <a:p>
            <a:pPr>
              <a:spcBef>
                <a:spcPts val="1200"/>
              </a:spcBef>
            </a:pPr>
            <a:r>
              <a:rPr lang="en-US" sz="2000" i="1" dirty="0" smtClean="0">
                <a:latin typeface="Calibri" pitchFamily="34" charset="0"/>
              </a:rPr>
              <a:t>Virtualization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</a:rPr>
              <a:t>is the opposite </a:t>
            </a:r>
            <a:r>
              <a:rPr lang="en-US" sz="2000" dirty="0" smtClean="0">
                <a:latin typeface="Calibri" pitchFamily="34" charset="0"/>
              </a:rPr>
              <a:t> - moving a task </a:t>
            </a:r>
            <a:r>
              <a:rPr lang="en-US" sz="2000" i="1" dirty="0" smtClean="0">
                <a:latin typeface="Calibri" pitchFamily="34" charset="0"/>
              </a:rPr>
              <a:t>to the right</a:t>
            </a:r>
          </a:p>
          <a:p>
            <a:r>
              <a:rPr lang="en-US" dirty="0" smtClean="0">
                <a:latin typeface="Calibri" pitchFamily="34" charset="0"/>
              </a:rPr>
              <a:t>     (</a:t>
            </a:r>
            <a:r>
              <a:rPr lang="en-US" dirty="0">
                <a:latin typeface="Calibri" pitchFamily="34" charset="0"/>
              </a:rPr>
              <a:t>although frequently reserved for the extreme case of HW → SW</a:t>
            </a:r>
            <a:r>
              <a:rPr lang="en-US" dirty="0" smtClean="0">
                <a:latin typeface="Calibri" pitchFamily="34" charset="0"/>
              </a:rPr>
              <a:t>)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Justifications for Virtualization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6489" y="1081704"/>
            <a:ext cx="8585491" cy="5428278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justifications for virtualization are initially harder to grasp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lower development efforts </a:t>
            </a:r>
            <a:r>
              <a:rPr lang="en-US" dirty="0" smtClean="0">
                <a:latin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</a:rPr>
              <a:t>cost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flexibility and ability to </a:t>
            </a:r>
            <a:r>
              <a:rPr lang="en-US" i="1" dirty="0" smtClean="0">
                <a:latin typeface="Calibri" pitchFamily="34" charset="0"/>
              </a:rPr>
              <a:t>upgrade</a:t>
            </a:r>
            <a:r>
              <a:rPr lang="en-US" dirty="0" smtClean="0">
                <a:latin typeface="Calibri" pitchFamily="34" charset="0"/>
              </a:rPr>
              <a:t> functionality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i="1" dirty="0" smtClean="0">
                <a:latin typeface="Calibri" pitchFamily="34" charset="0"/>
              </a:rPr>
              <a:t>chaining multiple function</a:t>
            </a:r>
            <a:r>
              <a:rPr lang="en-US" dirty="0" smtClean="0">
                <a:latin typeface="Calibri" pitchFamily="34" charset="0"/>
              </a:rPr>
              <a:t>s on a single platform</a:t>
            </a:r>
          </a:p>
          <a:p>
            <a:pPr lvl="1">
              <a:spcBef>
                <a:spcPts val="0"/>
              </a:spcBef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</a:rPr>
              <a:t>facilitating </a:t>
            </a:r>
            <a:r>
              <a:rPr lang="en-US" sz="2000" i="1" dirty="0" smtClean="0">
                <a:latin typeface="Calibri" pitchFamily="34" charset="0"/>
              </a:rPr>
              <a:t>function relocation</a:t>
            </a:r>
            <a:endParaRPr lang="en-US" sz="2000" i="1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By </a:t>
            </a:r>
            <a:r>
              <a:rPr lang="en-US" sz="2000" i="1" dirty="0" smtClean="0"/>
              <a:t>function relocation </a:t>
            </a:r>
            <a:r>
              <a:rPr lang="en-US" sz="2000" dirty="0" smtClean="0"/>
              <a:t>we mean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moving the network function from its conventional place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some other place (e.g., to a </a:t>
            </a:r>
            <a:r>
              <a:rPr lang="en-US" sz="2000" b="1" dirty="0" smtClean="0"/>
              <a:t>D</a:t>
            </a:r>
            <a:r>
              <a:rPr lang="en-US" sz="2000" dirty="0" smtClean="0"/>
              <a:t>ata </a:t>
            </a:r>
            <a:r>
              <a:rPr lang="en-US" sz="2000" b="1" dirty="0" smtClean="0"/>
              <a:t>C</a:t>
            </a:r>
            <a:r>
              <a:rPr lang="en-US" sz="2000" dirty="0" smtClean="0"/>
              <a:t>enter)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Relocation has received much attention in the networking community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since moving networking functions to </a:t>
            </a:r>
            <a:r>
              <a:rPr lang="en-US" sz="2000" b="1" dirty="0" smtClean="0"/>
              <a:t>D</a:t>
            </a:r>
            <a:r>
              <a:rPr lang="en-US" sz="2000" dirty="0" smtClean="0"/>
              <a:t>ata </a:t>
            </a:r>
            <a:r>
              <a:rPr lang="en-US" sz="2000" b="1" dirty="0" smtClean="0"/>
              <a:t>C</a:t>
            </a:r>
            <a:r>
              <a:rPr lang="en-US" sz="2000" dirty="0" smtClean="0"/>
              <a:t>enters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often enables benefiting from economies of scale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This emphasis on this single reason for virtualization has been so strong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it has led many to completely confuse </a:t>
            </a:r>
            <a:r>
              <a:rPr lang="en-US" sz="2000" i="1" dirty="0" smtClean="0"/>
              <a:t>virtualization</a:t>
            </a:r>
            <a:r>
              <a:rPr lang="en-US" sz="2000" dirty="0" smtClean="0"/>
              <a:t> and </a:t>
            </a:r>
            <a:r>
              <a:rPr lang="en-US" sz="2000" i="1" dirty="0" smtClean="0"/>
              <a:t>relocation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when in fact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nonvirtualized functions can be relocated </a:t>
            </a:r>
            <a:r>
              <a:rPr lang="en-US" sz="1800" dirty="0" smtClean="0">
                <a:solidFill>
                  <a:schemeClr val="tx2"/>
                </a:solidFill>
              </a:rPr>
              <a:t>(at the expense of CAPEX and truck rolls)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virtualized functions can remain in situ </a:t>
            </a:r>
            <a:r>
              <a:rPr lang="en-US" sz="1800" dirty="0" smtClean="0">
                <a:solidFill>
                  <a:schemeClr val="tx2"/>
                </a:solidFill>
              </a:rPr>
              <a:t>(will get to that in a moment)</a:t>
            </a:r>
          </a:p>
          <a:p>
            <a:pPr>
              <a:spcBef>
                <a:spcPts val="0"/>
              </a:spcBef>
              <a:buNone/>
            </a:pPr>
            <a:endParaRPr lang="en-US" sz="2000" i="1" dirty="0" smtClean="0"/>
          </a:p>
          <a:p>
            <a:pPr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6950130" y="2828259"/>
            <a:ext cx="1864247" cy="973575"/>
            <a:chOff x="6950130" y="2828259"/>
            <a:chExt cx="1864247" cy="973575"/>
          </a:xfrm>
        </p:grpSpPr>
        <p:grpSp>
          <p:nvGrpSpPr>
            <p:cNvPr id="7" name="Group 6"/>
            <p:cNvGrpSpPr/>
            <p:nvPr/>
          </p:nvGrpSpPr>
          <p:grpSpPr>
            <a:xfrm>
              <a:off x="7442777" y="2828259"/>
              <a:ext cx="1371600" cy="973575"/>
              <a:chOff x="6647546" y="4061324"/>
              <a:chExt cx="1653541" cy="1250332"/>
            </a:xfrm>
          </p:grpSpPr>
          <p:sp>
            <p:nvSpPr>
              <p:cNvPr id="8" name="AutoShape 6"/>
              <p:cNvSpPr>
                <a:spLocks noChangeArrowheads="1"/>
              </p:cNvSpPr>
              <p:nvPr/>
            </p:nvSpPr>
            <p:spPr bwMode="auto">
              <a:xfrm flipH="1">
                <a:off x="6647546" y="4061324"/>
                <a:ext cx="1653541" cy="1250332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38100">
                <a:solidFill>
                  <a:srgbClr val="96959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91431" tIns="45715" rIns="91431" bIns="45715" rtlCol="0" anchor="ctr"/>
              <a:lstStyle/>
              <a:p>
                <a:pPr algn="ctr">
                  <a:spcBef>
                    <a:spcPct val="50000"/>
                  </a:spcBef>
                </a:pPr>
                <a:endParaRPr lang="en-US" dirty="0"/>
              </a:p>
            </p:txBody>
          </p:sp>
          <p:sp>
            <p:nvSpPr>
              <p:cNvPr id="9" name="Text Box 13"/>
              <p:cNvSpPr txBox="1">
                <a:spLocks noChangeAspect="1" noChangeArrowheads="1"/>
              </p:cNvSpPr>
              <p:nvPr/>
            </p:nvSpPr>
            <p:spPr bwMode="auto">
              <a:xfrm flipH="1">
                <a:off x="6763522" y="4077661"/>
                <a:ext cx="1464297" cy="3077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1431" tIns="45715" rIns="91431" bIns="45715"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</a:pPr>
                <a:r>
                  <a:rPr lang="en-US" sz="1400" b="1" dirty="0" smtClean="0"/>
                  <a:t>Data Center</a:t>
                </a:r>
                <a:endParaRPr lang="en-US" sz="1400" b="1" dirty="0"/>
              </a:p>
            </p:txBody>
          </p:sp>
          <p:pic>
            <p:nvPicPr>
              <p:cNvPr id="10" name="Picture 9" descr="Server.png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7512648" y="4409911"/>
                <a:ext cx="359665" cy="359665"/>
              </a:xfrm>
              <a:prstGeom prst="rect">
                <a:avLst/>
              </a:prstGeom>
            </p:spPr>
          </p:pic>
          <p:pic>
            <p:nvPicPr>
              <p:cNvPr id="11" name="Picture 10" descr="Server.png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7317196" y="4578666"/>
                <a:ext cx="359665" cy="359665"/>
              </a:xfrm>
              <a:prstGeom prst="rect">
                <a:avLst/>
              </a:prstGeom>
            </p:spPr>
          </p:pic>
          <p:pic>
            <p:nvPicPr>
              <p:cNvPr id="12" name="Picture 11" descr="Server.png"/>
              <p:cNvPicPr>
                <a:picLocks noChangeAspect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7116961" y="4766471"/>
                <a:ext cx="359665" cy="359665"/>
              </a:xfrm>
              <a:prstGeom prst="rect">
                <a:avLst/>
              </a:prstGeom>
            </p:spPr>
          </p:pic>
        </p:grpSp>
        <p:sp>
          <p:nvSpPr>
            <p:cNvPr id="4" name="Right Arrow 3"/>
            <p:cNvSpPr/>
            <p:nvPr/>
          </p:nvSpPr>
          <p:spPr>
            <a:xfrm>
              <a:off x="6950130" y="3209234"/>
              <a:ext cx="570386" cy="260421"/>
            </a:xfrm>
            <a:prstGeom prst="rightArrow">
              <a:avLst/>
            </a:prstGeom>
            <a:solidFill>
              <a:srgbClr val="0070C0"/>
            </a:solidFill>
            <a:ln>
              <a:solidFill>
                <a:srgbClr val="33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placement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9730" y="1233376"/>
            <a:ext cx="8144540" cy="536944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Telecomm functionalities tend to be placed in </a:t>
            </a:r>
            <a:r>
              <a:rPr lang="en-US" sz="2000" i="1" dirty="0" smtClean="0"/>
              <a:t>conventional</a:t>
            </a:r>
            <a:r>
              <a:rPr lang="en-US" sz="2000" dirty="0" smtClean="0"/>
              <a:t> locations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Customer Premises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Aggregation Point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Point of Presence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Core Network Edge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Data Center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Some telecomm functionalities really </a:t>
            </a:r>
            <a:r>
              <a:rPr lang="en-US" sz="2000" b="1" i="1" dirty="0" smtClean="0"/>
              <a:t>must</a:t>
            </a:r>
            <a:r>
              <a:rPr lang="en-US" sz="2000" dirty="0" smtClean="0"/>
              <a:t> reside at their locations</a:t>
            </a:r>
          </a:p>
          <a:p>
            <a:pPr>
              <a:spcBef>
                <a:spcPts val="0"/>
              </a:spcBef>
            </a:pPr>
            <a:r>
              <a:rPr lang="en-US" sz="2000" dirty="0" err="1" smtClean="0"/>
              <a:t>LoopBack</a:t>
            </a:r>
            <a:r>
              <a:rPr lang="en-US" sz="2000" dirty="0" smtClean="0"/>
              <a:t> testing  </a:t>
            </a:r>
            <a:r>
              <a:rPr lang="en-US" sz="1800" dirty="0" smtClean="0"/>
              <a:t>(what would it mean to move LB to a data center?)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End-to-End security </a:t>
            </a:r>
            <a:r>
              <a:rPr lang="en-US" sz="1800" dirty="0" smtClean="0"/>
              <a:t>(why encrypt packets after they traverse the network )</a:t>
            </a:r>
          </a:p>
          <a:p>
            <a:pPr>
              <a:buNone/>
            </a:pPr>
            <a:r>
              <a:rPr lang="en-US" sz="2000" dirty="0" smtClean="0"/>
              <a:t>Some </a:t>
            </a:r>
            <a:r>
              <a:rPr lang="en-US" sz="2000" b="1" i="1" dirty="0" smtClean="0"/>
              <a:t>should </a:t>
            </a:r>
            <a:r>
              <a:rPr lang="en-US" sz="2000" dirty="0" smtClean="0"/>
              <a:t>be left in the conventional locations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End-to-End performance monitoring </a:t>
            </a:r>
            <a:r>
              <a:rPr lang="en-US" sz="1800" dirty="0" smtClean="0"/>
              <a:t> (it wouldn’t be end-to-end – would it ?)</a:t>
            </a:r>
          </a:p>
          <a:p>
            <a:pPr>
              <a:spcBef>
                <a:spcPts val="0"/>
              </a:spcBef>
            </a:pPr>
            <a:r>
              <a:rPr lang="en-US" sz="2000" dirty="0" err="1" smtClean="0"/>
              <a:t>DDoS</a:t>
            </a:r>
            <a:r>
              <a:rPr lang="en-US" sz="2000" dirty="0" smtClean="0"/>
              <a:t> attack blocking  </a:t>
            </a:r>
            <a:r>
              <a:rPr lang="en-US" sz="1800" dirty="0" smtClean="0"/>
              <a:t>(best to block as close to source as possible)</a:t>
            </a:r>
          </a:p>
          <a:p>
            <a:pPr>
              <a:buNone/>
            </a:pPr>
            <a:r>
              <a:rPr lang="en-US" sz="2000" dirty="0" smtClean="0"/>
              <a:t>Some </a:t>
            </a:r>
            <a:r>
              <a:rPr lang="en-US" sz="2000" b="1" dirty="0" smtClean="0"/>
              <a:t>may</a:t>
            </a:r>
            <a:r>
              <a:rPr lang="en-US" sz="2000" dirty="0" smtClean="0"/>
              <a:t> be placed almost anywhere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Path Computation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Charging/billing functionality</a:t>
            </a:r>
          </a:p>
          <a:p>
            <a:pPr>
              <a:spcBef>
                <a:spcPts val="0"/>
              </a:spcBef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pic>
        <p:nvPicPr>
          <p:cNvPr id="4" name="Picture 3" descr="glob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20077" y="1679944"/>
            <a:ext cx="1645965" cy="15294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NFV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5935" y="1318436"/>
            <a:ext cx="8367823" cy="5348177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With </a:t>
            </a:r>
            <a:r>
              <a:rPr lang="en-US" sz="2000" b="1" dirty="0" smtClean="0"/>
              <a:t>V</a:t>
            </a:r>
            <a:r>
              <a:rPr lang="en-US" sz="2000" dirty="0" smtClean="0"/>
              <a:t>irtualized </a:t>
            </a:r>
            <a:r>
              <a:rPr lang="en-US" sz="2000" b="1" dirty="0" smtClean="0"/>
              <a:t>N</a:t>
            </a:r>
            <a:r>
              <a:rPr lang="en-US" sz="2000" dirty="0" smtClean="0"/>
              <a:t>etwork </a:t>
            </a:r>
            <a:r>
              <a:rPr lang="en-US" sz="2000" b="1" dirty="0" smtClean="0"/>
              <a:t>F</a:t>
            </a:r>
            <a:r>
              <a:rPr lang="en-US" sz="2000" dirty="0" smtClean="0"/>
              <a:t>unctions  (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virtualized network resources)</a:t>
            </a: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placement is no longer dictated by convention or equipment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placement can be optimally determined anywhere in the network</a:t>
            </a:r>
          </a:p>
          <a:p>
            <a:pPr>
              <a:spcBef>
                <a:spcPts val="1200"/>
              </a:spcBef>
              <a:buFontTx/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The idea of optimally placing virtualized network functions in the network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is called </a:t>
            </a:r>
            <a:r>
              <a:rPr lang="en-US" sz="2000" b="1" dirty="0" smtClean="0">
                <a:solidFill>
                  <a:schemeClr val="tx1"/>
                </a:solidFill>
              </a:rPr>
              <a:t>Distributed NFV</a:t>
            </a:r>
          </a:p>
          <a:p>
            <a:pPr>
              <a:buNone/>
            </a:pPr>
            <a:r>
              <a:rPr lang="en-US" sz="2000" dirty="0" smtClean="0"/>
              <a:t>Placement decisions can be based 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resource availability (computational power, storage, bandwidth)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i="1" dirty="0" smtClean="0">
                <a:solidFill>
                  <a:schemeClr val="tx1"/>
                </a:solidFill>
              </a:rPr>
              <a:t>real-estate</a:t>
            </a:r>
            <a:r>
              <a:rPr lang="en-US" sz="2000" dirty="0" smtClean="0">
                <a:solidFill>
                  <a:schemeClr val="tx1"/>
                </a:solidFill>
              </a:rPr>
              <a:t> availability and costs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energy and cooling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management and maintenance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other economies of scale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function chaining  order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policy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security and privacy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regulatory issues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23144" y="4024824"/>
            <a:ext cx="45082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Consider moving a DPI engine from where it is needed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    and sending the packets to be inspected to a remote DPI engine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If bandwidth is unavailable or expensive or excessive delay is added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    then DPI </a:t>
            </a:r>
            <a:r>
              <a:rPr lang="en-US" sz="1200" b="1" dirty="0" smtClean="0">
                <a:solidFill>
                  <a:schemeClr val="tx2"/>
                </a:solidFill>
              </a:rPr>
              <a:t>must not</a:t>
            </a:r>
            <a:r>
              <a:rPr lang="en-US" sz="1200" dirty="0" smtClean="0">
                <a:solidFill>
                  <a:schemeClr val="tx2"/>
                </a:solidFill>
              </a:rPr>
              <a:t> be relocated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    even if computational resources are less expensive elsewhere!</a:t>
            </a:r>
            <a:endParaRPr lang="en-US" sz="1200" b="1" dirty="0" err="1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D-NFV criteria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0160" y="1323832"/>
          <a:ext cx="8505825" cy="4869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489"/>
                <a:gridCol w="6513336"/>
              </a:tblGrid>
              <a:tr h="52249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Criterion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Description</a:t>
                      </a:r>
                      <a:endParaRPr lang="en-US" sz="2400" dirty="0"/>
                    </a:p>
                  </a:txBody>
                  <a:tcPr/>
                </a:tc>
              </a:tr>
              <a:tr h="10109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Feasibility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0" dirty="0" smtClean="0"/>
                        <a:t>Some functions can’t be relocated from customer site,               e.g.,  loopback testing, end-to-end security, traffic conditioning, encryption, WAN optimization</a:t>
                      </a:r>
                    </a:p>
                  </a:txBody>
                  <a:tcPr/>
                </a:tc>
              </a:tr>
              <a:tr h="1314235">
                <a:tc>
                  <a:txBody>
                    <a:bodyPr/>
                    <a:lstStyle/>
                    <a:p>
                      <a:pPr algn="ctr"/>
                      <a:endParaRPr lang="en-US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800" b="0" dirty="0" smtClean="0"/>
                        <a:t>Some</a:t>
                      </a:r>
                      <a:r>
                        <a:rPr lang="en-US" sz="1800" b="0" baseline="0" dirty="0" smtClean="0"/>
                        <a:t> functions perform better at the customer premises,                   e.g.,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end-to-end QoS, application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</a:rPr>
                        <a:t>QoE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monitoring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Some functions may degrade due to network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constraints (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bandwidth, delay, 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availability) </a:t>
                      </a:r>
                      <a:r>
                        <a:rPr lang="en-US" sz="1800" b="0" dirty="0" smtClean="0"/>
                        <a:t> 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76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Cost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800" b="0" baseline="0" dirty="0" smtClean="0"/>
                        <a:t>Needs for higher network performance and resiliency may lead to cost increases, even with Data Center economies of scale</a:t>
                      </a:r>
                    </a:p>
                  </a:txBody>
                  <a:tcPr/>
                </a:tc>
              </a:tr>
              <a:tr h="13142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Policy</a:t>
                      </a:r>
                      <a:endParaRPr lang="en-US" sz="2000" dirty="0" smtClean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800" b="0" dirty="0" smtClean="0"/>
                        <a:t>Some functions need to be</a:t>
                      </a:r>
                      <a:r>
                        <a:rPr lang="en-US" sz="1800" b="0" baseline="0" dirty="0" smtClean="0"/>
                        <a:t> left near the customer due to corporate privacy, security, and access policies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800" b="0" baseline="0" dirty="0" smtClean="0"/>
                        <a:t>Regulatory restrictions (e.g., on moving data across jurisdictions) may also apply</a:t>
                      </a:r>
                      <a:endParaRPr lang="en-US" sz="1800" b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6" y="262623"/>
            <a:ext cx="7095223" cy="644740"/>
          </a:xfrm>
        </p:spPr>
        <p:txBody>
          <a:bodyPr/>
          <a:lstStyle/>
          <a:p>
            <a:r>
              <a:rPr lang="en-US" dirty="0" smtClean="0"/>
              <a:t>Relocation and CPEs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20994" y="1265274"/>
            <a:ext cx="8431620" cy="5071731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One relocation that has been actively discussed recently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is being called </a:t>
            </a:r>
            <a:r>
              <a:rPr lang="en-US" sz="2000" i="1" dirty="0" smtClean="0">
                <a:solidFill>
                  <a:schemeClr val="tx1"/>
                </a:solidFill>
              </a:rPr>
              <a:t>virtualization of the CPE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vCPE</a:t>
            </a:r>
            <a:r>
              <a:rPr lang="en-US" sz="2000" dirty="0" smtClean="0">
                <a:solidFill>
                  <a:schemeClr val="tx1"/>
                </a:solidFill>
              </a:rPr>
              <a:t>)   </a:t>
            </a:r>
            <a:r>
              <a:rPr lang="en-US" sz="1600" dirty="0" smtClean="0">
                <a:solidFill>
                  <a:schemeClr val="tx1"/>
                </a:solidFill>
              </a:rPr>
              <a:t>(</a:t>
            </a:r>
            <a:r>
              <a:rPr lang="en-US" sz="1600" i="1" dirty="0" smtClean="0">
                <a:solidFill>
                  <a:schemeClr val="tx1"/>
                </a:solidFill>
              </a:rPr>
              <a:t>virtualization</a:t>
            </a:r>
            <a:r>
              <a:rPr lang="en-US" sz="1600" dirty="0" smtClean="0">
                <a:solidFill>
                  <a:schemeClr val="tx1"/>
                </a:solidFill>
              </a:rPr>
              <a:t> means </a:t>
            </a:r>
            <a:r>
              <a:rPr lang="en-US" sz="1600" i="1" dirty="0" smtClean="0">
                <a:solidFill>
                  <a:schemeClr val="tx1"/>
                </a:solidFill>
              </a:rPr>
              <a:t>relocation</a:t>
            </a:r>
            <a:r>
              <a:rPr lang="en-US" sz="16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Here CPE </a:t>
            </a:r>
            <a:r>
              <a:rPr lang="en-US" sz="2000" dirty="0" smtClean="0"/>
              <a:t>functionality is virtualized and moved from the customer premises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leaving behind only minimal functionality </a:t>
            </a:r>
            <a:r>
              <a:rPr lang="en-US" sz="1800" dirty="0" smtClean="0"/>
              <a:t>(OAM, traffic conditioning)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Equally interesting </a:t>
            </a:r>
            <a:r>
              <a:rPr lang="en-US" sz="2000" i="1" dirty="0" smtClean="0"/>
              <a:t>is virtualization in the CPE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Here functionalities are moved </a:t>
            </a:r>
            <a:r>
              <a:rPr lang="en-US" sz="2000" b="1" dirty="0" smtClean="0"/>
              <a:t>to</a:t>
            </a:r>
            <a:r>
              <a:rPr lang="en-US" sz="2000" dirty="0" smtClean="0"/>
              <a:t> the customer premises</a:t>
            </a:r>
          </a:p>
          <a:p>
            <a:pPr>
              <a:spcBef>
                <a:spcPts val="0"/>
              </a:spcBef>
              <a:buNone/>
            </a:pPr>
            <a:endParaRPr lang="en-US" sz="2000" i="1" dirty="0" smtClean="0"/>
          </a:p>
        </p:txBody>
      </p:sp>
      <p:sp>
        <p:nvSpPr>
          <p:cNvPr id="56" name="Right Arrow 55"/>
          <p:cNvSpPr/>
          <p:nvPr/>
        </p:nvSpPr>
        <p:spPr>
          <a:xfrm>
            <a:off x="5312331" y="3049750"/>
            <a:ext cx="570386" cy="260421"/>
          </a:xfrm>
          <a:prstGeom prst="rightArrow">
            <a:avLst/>
          </a:prstGeom>
          <a:solidFill>
            <a:srgbClr val="0070C0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>
            <a:off x="2759216" y="3038120"/>
            <a:ext cx="570386" cy="260421"/>
          </a:xfrm>
          <a:prstGeom prst="rightArrow">
            <a:avLst/>
          </a:prstGeom>
          <a:solidFill>
            <a:srgbClr val="0070C0"/>
          </a:solidFill>
          <a:ln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utoShape 6"/>
          <p:cNvSpPr>
            <a:spLocks noChangeArrowheads="1"/>
          </p:cNvSpPr>
          <p:nvPr/>
        </p:nvSpPr>
        <p:spPr bwMode="auto">
          <a:xfrm flipH="1">
            <a:off x="807820" y="2702453"/>
            <a:ext cx="1783428" cy="125033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>
              <a:spcBef>
                <a:spcPct val="50000"/>
              </a:spcBef>
            </a:pPr>
            <a:endParaRPr lang="en-US" dirty="0"/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 flipH="1">
            <a:off x="866504" y="2693044"/>
            <a:ext cx="1636552" cy="3266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400" b="1" dirty="0" smtClean="0"/>
              <a:t>Customer Premises</a:t>
            </a:r>
            <a:endParaRPr lang="en-US" sz="1400" b="1" dirty="0"/>
          </a:p>
        </p:txBody>
      </p:sp>
      <p:sp>
        <p:nvSpPr>
          <p:cNvPr id="43" name="Oval 42"/>
          <p:cNvSpPr/>
          <p:nvPr/>
        </p:nvSpPr>
        <p:spPr>
          <a:xfrm flipH="1">
            <a:off x="888041" y="2985742"/>
            <a:ext cx="1023349" cy="76158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en-US" dirty="0"/>
          </a:p>
        </p:txBody>
      </p:sp>
      <p:sp>
        <p:nvSpPr>
          <p:cNvPr id="52" name="Text Box 20"/>
          <p:cNvSpPr txBox="1">
            <a:spLocks noChangeArrowheads="1"/>
          </p:cNvSpPr>
          <p:nvPr/>
        </p:nvSpPr>
        <p:spPr bwMode="auto">
          <a:xfrm flipH="1">
            <a:off x="955857" y="3113616"/>
            <a:ext cx="820031" cy="4976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6175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sp>
        <p:nvSpPr>
          <p:cNvPr id="58" name="Text Box 13"/>
          <p:cNvSpPr txBox="1">
            <a:spLocks noChangeAspect="1" noChangeArrowheads="1"/>
          </p:cNvSpPr>
          <p:nvPr/>
        </p:nvSpPr>
        <p:spPr bwMode="auto">
          <a:xfrm flipH="1">
            <a:off x="1920094" y="3540133"/>
            <a:ext cx="619529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1" tIns="45715" rIns="91431" bIns="45715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dirty="0" smtClean="0"/>
              <a:t>CPE</a:t>
            </a:r>
            <a:endParaRPr lang="en-US" sz="1400" dirty="0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>
            <a:off x="1903464" y="3379460"/>
            <a:ext cx="54048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3" tIns="45706" rIns="91413" bIns="45706"/>
          <a:lstStyle/>
          <a:p>
            <a:endParaRPr lang="en-US" sz="1400" dirty="0"/>
          </a:p>
        </p:txBody>
      </p:sp>
      <p:pic>
        <p:nvPicPr>
          <p:cNvPr id="55" name="Picture 54" descr="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019168" y="3203839"/>
            <a:ext cx="360323" cy="359665"/>
          </a:xfrm>
          <a:prstGeom prst="rect">
            <a:avLst/>
          </a:prstGeom>
        </p:spPr>
      </p:pic>
      <p:sp>
        <p:nvSpPr>
          <p:cNvPr id="26" name="Freeform 7"/>
          <p:cNvSpPr>
            <a:spLocks/>
          </p:cNvSpPr>
          <p:nvPr/>
        </p:nvSpPr>
        <p:spPr bwMode="auto">
          <a:xfrm flipH="1">
            <a:off x="3291554" y="2813583"/>
            <a:ext cx="1832404" cy="1002524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 flipH="1">
            <a:off x="3656891" y="3251518"/>
            <a:ext cx="1120702" cy="3266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400" b="1" dirty="0" smtClean="0"/>
              <a:t>Network</a:t>
            </a:r>
            <a:endParaRPr lang="en-US" sz="1400" b="1" dirty="0"/>
          </a:p>
        </p:txBody>
      </p:sp>
      <p:grpSp>
        <p:nvGrpSpPr>
          <p:cNvPr id="63" name="Group 62"/>
          <p:cNvGrpSpPr/>
          <p:nvPr/>
        </p:nvGrpSpPr>
        <p:grpSpPr>
          <a:xfrm>
            <a:off x="6105277" y="2710992"/>
            <a:ext cx="1653541" cy="1250332"/>
            <a:chOff x="6647546" y="4061324"/>
            <a:chExt cx="1653541" cy="1250332"/>
          </a:xfrm>
        </p:grpSpPr>
        <p:sp>
          <p:nvSpPr>
            <p:cNvPr id="53" name="AutoShape 6"/>
            <p:cNvSpPr>
              <a:spLocks noChangeArrowheads="1"/>
            </p:cNvSpPr>
            <p:nvPr/>
          </p:nvSpPr>
          <p:spPr bwMode="auto">
            <a:xfrm flipH="1">
              <a:off x="6647546" y="4061324"/>
              <a:ext cx="1653541" cy="12503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9695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1" tIns="45715" rIns="91431" bIns="45715" rtlCol="0" anchor="ctr"/>
            <a:lstStyle/>
            <a:p>
              <a:pPr algn="ctr"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54" name="Text Box 13"/>
            <p:cNvSpPr txBox="1">
              <a:spLocks noChangeAspect="1" noChangeArrowheads="1"/>
            </p:cNvSpPr>
            <p:nvPr/>
          </p:nvSpPr>
          <p:spPr bwMode="auto">
            <a:xfrm flipH="1">
              <a:off x="6763522" y="4077661"/>
              <a:ext cx="1464297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31" tIns="45715" rIns="91431" bIns="45715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Data Center</a:t>
              </a:r>
              <a:endParaRPr lang="en-US" sz="1400" b="1" dirty="0"/>
            </a:p>
          </p:txBody>
        </p:sp>
        <p:pic>
          <p:nvPicPr>
            <p:cNvPr id="59" name="Picture 58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512648" y="4409911"/>
              <a:ext cx="359665" cy="359665"/>
            </a:xfrm>
            <a:prstGeom prst="rect">
              <a:avLst/>
            </a:prstGeom>
          </p:spPr>
        </p:pic>
        <p:pic>
          <p:nvPicPr>
            <p:cNvPr id="60" name="Picture 59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17196" y="4578666"/>
              <a:ext cx="359665" cy="359665"/>
            </a:xfrm>
            <a:prstGeom prst="rect">
              <a:avLst/>
            </a:prstGeom>
          </p:spPr>
        </p:pic>
        <p:pic>
          <p:nvPicPr>
            <p:cNvPr id="61" name="Picture 60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116961" y="4766471"/>
              <a:ext cx="359665" cy="359665"/>
            </a:xfrm>
            <a:prstGeom prst="rect">
              <a:avLst/>
            </a:prstGeom>
          </p:spPr>
        </p:pic>
      </p:grpSp>
      <p:sp>
        <p:nvSpPr>
          <p:cNvPr id="80" name="Right Arrow 79"/>
          <p:cNvSpPr/>
          <p:nvPr/>
        </p:nvSpPr>
        <p:spPr>
          <a:xfrm flipH="1">
            <a:off x="2712028" y="5531437"/>
            <a:ext cx="544155" cy="260421"/>
          </a:xfrm>
          <a:prstGeom prst="rightArrow">
            <a:avLst/>
          </a:prstGeom>
          <a:solidFill>
            <a:srgbClr val="009E47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AutoShape 6"/>
          <p:cNvSpPr>
            <a:spLocks noChangeArrowheads="1"/>
          </p:cNvSpPr>
          <p:nvPr/>
        </p:nvSpPr>
        <p:spPr bwMode="auto">
          <a:xfrm flipH="1">
            <a:off x="821991" y="5183480"/>
            <a:ext cx="1783428" cy="125033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9695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>
              <a:spcBef>
                <a:spcPct val="50000"/>
              </a:spcBef>
            </a:pPr>
            <a:endParaRPr lang="en-US" dirty="0"/>
          </a:p>
        </p:txBody>
      </p:sp>
      <p:sp>
        <p:nvSpPr>
          <p:cNvPr id="89" name="Text Box 10"/>
          <p:cNvSpPr txBox="1">
            <a:spLocks noChangeArrowheads="1"/>
          </p:cNvSpPr>
          <p:nvPr/>
        </p:nvSpPr>
        <p:spPr bwMode="auto">
          <a:xfrm flipH="1">
            <a:off x="880675" y="5174071"/>
            <a:ext cx="1636552" cy="3266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400" b="1" dirty="0" smtClean="0"/>
              <a:t>Customer Premises</a:t>
            </a:r>
            <a:endParaRPr lang="en-US" sz="1400" b="1" dirty="0"/>
          </a:p>
        </p:txBody>
      </p:sp>
      <p:sp>
        <p:nvSpPr>
          <p:cNvPr id="90" name="Oval 89"/>
          <p:cNvSpPr/>
          <p:nvPr/>
        </p:nvSpPr>
        <p:spPr>
          <a:xfrm flipH="1">
            <a:off x="902212" y="5466769"/>
            <a:ext cx="1023349" cy="76158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5" rIns="91431" bIns="45715" rtlCol="0" anchor="ctr"/>
          <a:lstStyle/>
          <a:p>
            <a:pPr algn="ctr"/>
            <a:endParaRPr lang="en-US" dirty="0"/>
          </a:p>
        </p:txBody>
      </p:sp>
      <p:sp>
        <p:nvSpPr>
          <p:cNvPr id="91" name="Text Box 20"/>
          <p:cNvSpPr txBox="1">
            <a:spLocks noChangeArrowheads="1"/>
          </p:cNvSpPr>
          <p:nvPr/>
        </p:nvSpPr>
        <p:spPr bwMode="auto">
          <a:xfrm flipH="1">
            <a:off x="970028" y="5594643"/>
            <a:ext cx="820031" cy="4976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200" b="1" dirty="0" smtClean="0"/>
              <a:t>Customer</a:t>
            </a:r>
          </a:p>
          <a:p>
            <a:pPr algn="ctr" defTabSz="1006175">
              <a:lnSpc>
                <a:spcPct val="110000"/>
              </a:lnSpc>
            </a:pPr>
            <a:r>
              <a:rPr lang="en-US" sz="1200" b="1" dirty="0" smtClean="0"/>
              <a:t>Network</a:t>
            </a:r>
            <a:endParaRPr lang="en-US" sz="1200" b="1" dirty="0"/>
          </a:p>
        </p:txBody>
      </p:sp>
      <p:sp>
        <p:nvSpPr>
          <p:cNvPr id="92" name="Text Box 13"/>
          <p:cNvSpPr txBox="1">
            <a:spLocks noChangeAspect="1" noChangeArrowheads="1"/>
          </p:cNvSpPr>
          <p:nvPr/>
        </p:nvSpPr>
        <p:spPr bwMode="auto">
          <a:xfrm flipH="1">
            <a:off x="1934265" y="6021160"/>
            <a:ext cx="619529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1" tIns="45715" rIns="91431" bIns="45715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 dirty="0" smtClean="0"/>
              <a:t>CPE</a:t>
            </a:r>
            <a:endParaRPr lang="en-US" sz="1400" dirty="0"/>
          </a:p>
        </p:txBody>
      </p:sp>
      <p:sp>
        <p:nvSpPr>
          <p:cNvPr id="93" name="Line 12"/>
          <p:cNvSpPr>
            <a:spLocks noChangeShapeType="1"/>
          </p:cNvSpPr>
          <p:nvPr/>
        </p:nvSpPr>
        <p:spPr bwMode="auto">
          <a:xfrm flipH="1">
            <a:off x="1917635" y="5860487"/>
            <a:ext cx="5404831" cy="0"/>
          </a:xfrm>
          <a:prstGeom prst="line">
            <a:avLst/>
          </a:prstGeom>
          <a:ln w="19050">
            <a:solidFill>
              <a:srgbClr val="4D49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13" tIns="45706" rIns="91413" bIns="45706"/>
          <a:lstStyle/>
          <a:p>
            <a:endParaRPr lang="en-US" sz="1400" dirty="0"/>
          </a:p>
        </p:txBody>
      </p:sp>
      <p:pic>
        <p:nvPicPr>
          <p:cNvPr id="94" name="Picture 93" descr="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2033339" y="5684866"/>
            <a:ext cx="360323" cy="359665"/>
          </a:xfrm>
          <a:prstGeom prst="rect">
            <a:avLst/>
          </a:prstGeom>
        </p:spPr>
      </p:pic>
      <p:sp>
        <p:nvSpPr>
          <p:cNvPr id="95" name="Freeform 7"/>
          <p:cNvSpPr>
            <a:spLocks/>
          </p:cNvSpPr>
          <p:nvPr/>
        </p:nvSpPr>
        <p:spPr bwMode="auto">
          <a:xfrm flipH="1">
            <a:off x="3305725" y="5294610"/>
            <a:ext cx="1832404" cy="1002524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D1820D"/>
            </a:solidFill>
            <a:round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6" name="Text Box 8"/>
          <p:cNvSpPr txBox="1">
            <a:spLocks noChangeArrowheads="1"/>
          </p:cNvSpPr>
          <p:nvPr/>
        </p:nvSpPr>
        <p:spPr bwMode="auto">
          <a:xfrm flipH="1">
            <a:off x="3671062" y="5732545"/>
            <a:ext cx="1120702" cy="3266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100508" tIns="50254" rIns="100508" bIns="50254">
            <a:spAutoFit/>
          </a:bodyPr>
          <a:lstStyle/>
          <a:p>
            <a:pPr algn="ctr" defTabSz="1006175">
              <a:lnSpc>
                <a:spcPct val="110000"/>
              </a:lnSpc>
            </a:pPr>
            <a:r>
              <a:rPr lang="en-US" sz="1400" b="1" dirty="0" smtClean="0"/>
              <a:t>Network</a:t>
            </a:r>
            <a:endParaRPr lang="en-US" sz="1400" b="1" dirty="0"/>
          </a:p>
        </p:txBody>
      </p:sp>
      <p:grpSp>
        <p:nvGrpSpPr>
          <p:cNvPr id="97" name="Group 96"/>
          <p:cNvGrpSpPr/>
          <p:nvPr/>
        </p:nvGrpSpPr>
        <p:grpSpPr>
          <a:xfrm>
            <a:off x="6119448" y="5192019"/>
            <a:ext cx="1653541" cy="1250332"/>
            <a:chOff x="6647546" y="4061324"/>
            <a:chExt cx="1653541" cy="1250332"/>
          </a:xfrm>
        </p:grpSpPr>
        <p:sp>
          <p:nvSpPr>
            <p:cNvPr id="98" name="AutoShape 6"/>
            <p:cNvSpPr>
              <a:spLocks noChangeArrowheads="1"/>
            </p:cNvSpPr>
            <p:nvPr/>
          </p:nvSpPr>
          <p:spPr bwMode="auto">
            <a:xfrm flipH="1">
              <a:off x="6647546" y="4061324"/>
              <a:ext cx="1653541" cy="12503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9695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31" tIns="45715" rIns="91431" bIns="45715" rtlCol="0" anchor="ctr"/>
            <a:lstStyle/>
            <a:p>
              <a:pPr algn="ctr">
                <a:spcBef>
                  <a:spcPct val="50000"/>
                </a:spcBef>
              </a:pPr>
              <a:endParaRPr lang="en-US" dirty="0"/>
            </a:p>
          </p:txBody>
        </p:sp>
        <p:sp>
          <p:nvSpPr>
            <p:cNvPr id="99" name="Text Box 13"/>
            <p:cNvSpPr txBox="1">
              <a:spLocks noChangeAspect="1" noChangeArrowheads="1"/>
            </p:cNvSpPr>
            <p:nvPr/>
          </p:nvSpPr>
          <p:spPr bwMode="auto">
            <a:xfrm flipH="1">
              <a:off x="6763522" y="4077661"/>
              <a:ext cx="1464297" cy="3077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31" tIns="45715" rIns="91431" bIns="45715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1400" b="1" dirty="0" smtClean="0"/>
                <a:t>Data Center</a:t>
              </a:r>
              <a:endParaRPr lang="en-US" sz="1400" b="1" dirty="0"/>
            </a:p>
          </p:txBody>
        </p:sp>
        <p:pic>
          <p:nvPicPr>
            <p:cNvPr id="100" name="Picture 99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512648" y="4409911"/>
              <a:ext cx="359665" cy="359665"/>
            </a:xfrm>
            <a:prstGeom prst="rect">
              <a:avLst/>
            </a:prstGeom>
          </p:spPr>
        </p:pic>
        <p:pic>
          <p:nvPicPr>
            <p:cNvPr id="101" name="Picture 100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17196" y="4578666"/>
              <a:ext cx="359665" cy="359665"/>
            </a:xfrm>
            <a:prstGeom prst="rect">
              <a:avLst/>
            </a:prstGeom>
          </p:spPr>
        </p:pic>
        <p:pic>
          <p:nvPicPr>
            <p:cNvPr id="102" name="Picture 101" descr="Server.png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116961" y="4766471"/>
              <a:ext cx="359665" cy="359665"/>
            </a:xfrm>
            <a:prstGeom prst="rect">
              <a:avLst/>
            </a:prstGeom>
          </p:spPr>
        </p:pic>
      </p:grpSp>
      <p:sp>
        <p:nvSpPr>
          <p:cNvPr id="104" name="Right Arrow 103"/>
          <p:cNvSpPr/>
          <p:nvPr/>
        </p:nvSpPr>
        <p:spPr>
          <a:xfrm flipH="1">
            <a:off x="5320549" y="5524349"/>
            <a:ext cx="544155" cy="260421"/>
          </a:xfrm>
          <a:prstGeom prst="rightArrow">
            <a:avLst/>
          </a:prstGeom>
          <a:solidFill>
            <a:srgbClr val="009E47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5" name="Picture 104" descr="Server.pn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88288" y="5539563"/>
            <a:ext cx="210541" cy="214196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2700669" y="3062177"/>
            <a:ext cx="61668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FF00"/>
                </a:solidFill>
                <a:latin typeface="+mn-lt"/>
              </a:rPr>
              <a:t>VNF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245394" y="3065721"/>
            <a:ext cx="61668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FF00"/>
                </a:solidFill>
                <a:latin typeface="+mn-lt"/>
              </a:rPr>
              <a:t>VNF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2736111" y="5553740"/>
            <a:ext cx="61668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FF00"/>
                </a:solidFill>
                <a:latin typeface="+mn-lt"/>
              </a:rPr>
              <a:t>VNF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5319825" y="5543108"/>
            <a:ext cx="616689" cy="23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FF00"/>
                </a:solidFill>
                <a:latin typeface="+mn-lt"/>
              </a:rPr>
              <a:t>VNF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7" y="262623"/>
            <a:ext cx="6949078" cy="644740"/>
          </a:xfrm>
        </p:spPr>
        <p:txBody>
          <a:bodyPr/>
          <a:lstStyle/>
          <a:p>
            <a:r>
              <a:rPr lang="en-US" dirty="0" smtClean="0"/>
              <a:t>Virtualization and relocation of CPE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158855" y="2181225"/>
            <a:ext cx="3832746" cy="43434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160060" y="2194872"/>
            <a:ext cx="3766781" cy="4343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381087" y="5500688"/>
            <a:ext cx="2480807" cy="458530"/>
            <a:chOff x="1066800" y="2352368"/>
            <a:chExt cx="2743200" cy="533052"/>
          </a:xfrm>
        </p:grpSpPr>
        <p:sp>
          <p:nvSpPr>
            <p:cNvPr id="7" name="TextBox 3"/>
            <p:cNvSpPr txBox="1"/>
            <p:nvPr/>
          </p:nvSpPr>
          <p:spPr>
            <a:xfrm>
              <a:off x="1066800" y="2352368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pC</a:t>
              </a:r>
              <a:endParaRPr lang="en-US" sz="2800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12"/>
            <p:cNvSpPr txBox="1"/>
            <p:nvPr/>
          </p:nvSpPr>
          <p:spPr>
            <a:xfrm>
              <a:off x="3048000" y="2362200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vC</a:t>
              </a:r>
              <a:endParaRPr lang="en-US" sz="28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982293" y="1543050"/>
            <a:ext cx="1791694" cy="450072"/>
            <a:chOff x="1066800" y="2352368"/>
            <a:chExt cx="1981200" cy="523220"/>
          </a:xfrm>
        </p:grpSpPr>
        <p:sp>
          <p:nvSpPr>
            <p:cNvPr id="11" name="TextBox 3"/>
            <p:cNvSpPr txBox="1"/>
            <p:nvPr/>
          </p:nvSpPr>
          <p:spPr>
            <a:xfrm>
              <a:off x="1066800" y="2352368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pC</a:t>
              </a:r>
              <a:endParaRPr lang="en-US" sz="2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 flipH="1">
            <a:off x="3267075" y="2047875"/>
            <a:ext cx="1009651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586288" y="2067426"/>
            <a:ext cx="1976437" cy="81864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22"/>
          <p:cNvSpPr txBox="1"/>
          <p:nvPr/>
        </p:nvSpPr>
        <p:spPr>
          <a:xfrm>
            <a:off x="1774811" y="2187575"/>
            <a:ext cx="2082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Partial Virtualization</a:t>
            </a:r>
            <a:endParaRPr lang="en-US" sz="1600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6764007" y="2805891"/>
            <a:ext cx="1791694" cy="450072"/>
            <a:chOff x="1066800" y="2352368"/>
            <a:chExt cx="1981200" cy="523220"/>
          </a:xfrm>
        </p:grpSpPr>
        <p:sp>
          <p:nvSpPr>
            <p:cNvPr id="17" name="TextBox 3"/>
            <p:cNvSpPr txBox="1"/>
            <p:nvPr/>
          </p:nvSpPr>
          <p:spPr>
            <a:xfrm>
              <a:off x="1066800" y="2352368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/>
                <a:t>v</a:t>
              </a:r>
              <a:r>
                <a:rPr lang="en-US" sz="2800" dirty="0" err="1" smtClean="0"/>
                <a:t>C</a:t>
              </a:r>
              <a:endParaRPr lang="en-US" sz="28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2425328" y="2946698"/>
            <a:ext cx="1791694" cy="461665"/>
            <a:chOff x="1066800" y="2352368"/>
            <a:chExt cx="1981200" cy="536697"/>
          </a:xfrm>
        </p:grpSpPr>
        <p:sp>
          <p:nvSpPr>
            <p:cNvPr id="20" name="TextBox 3"/>
            <p:cNvSpPr txBox="1"/>
            <p:nvPr/>
          </p:nvSpPr>
          <p:spPr>
            <a:xfrm>
              <a:off x="1066800" y="2352368"/>
              <a:ext cx="762000" cy="53669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pvC</a:t>
              </a:r>
              <a:endParaRPr lang="en-US" sz="24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H="1">
            <a:off x="2514601" y="3562350"/>
            <a:ext cx="257174" cy="704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766782" y="3562066"/>
            <a:ext cx="245660" cy="19789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572251" y="3408363"/>
            <a:ext cx="476249" cy="8588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833815" y="3411940"/>
            <a:ext cx="218364" cy="215634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1201738" y="4199019"/>
            <a:ext cx="2480807" cy="461665"/>
            <a:chOff x="1066800" y="2352368"/>
            <a:chExt cx="2743200" cy="536697"/>
          </a:xfrm>
        </p:grpSpPr>
        <p:sp>
          <p:nvSpPr>
            <p:cNvPr id="27" name="TextBox 3"/>
            <p:cNvSpPr txBox="1"/>
            <p:nvPr/>
          </p:nvSpPr>
          <p:spPr>
            <a:xfrm>
              <a:off x="1066800" y="2352368"/>
              <a:ext cx="762000" cy="53669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pvC</a:t>
              </a:r>
              <a:endParaRPr lang="en-US" sz="2400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12"/>
            <p:cNvSpPr txBox="1"/>
            <p:nvPr/>
          </p:nvSpPr>
          <p:spPr>
            <a:xfrm>
              <a:off x="3048000" y="2362200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vC</a:t>
              </a:r>
              <a:endParaRPr lang="en-US" sz="28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5243410" y="4199021"/>
            <a:ext cx="2480807" cy="458530"/>
            <a:chOff x="1066800" y="2352368"/>
            <a:chExt cx="2743200" cy="533052"/>
          </a:xfrm>
        </p:grpSpPr>
        <p:sp>
          <p:nvSpPr>
            <p:cNvPr id="31" name="TextBox 3"/>
            <p:cNvSpPr txBox="1"/>
            <p:nvPr/>
          </p:nvSpPr>
          <p:spPr>
            <a:xfrm>
              <a:off x="1066800" y="2352368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vC</a:t>
              </a:r>
              <a:endParaRPr lang="en-US" sz="2800" dirty="0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12"/>
            <p:cNvSpPr txBox="1"/>
            <p:nvPr/>
          </p:nvSpPr>
          <p:spPr>
            <a:xfrm>
              <a:off x="3048000" y="2362200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vC</a:t>
              </a:r>
              <a:endParaRPr lang="en-US" sz="28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426656" y="5500688"/>
            <a:ext cx="2480807" cy="458530"/>
            <a:chOff x="1066800" y="2352368"/>
            <a:chExt cx="2743200" cy="533052"/>
          </a:xfrm>
        </p:grpSpPr>
        <p:sp>
          <p:nvSpPr>
            <p:cNvPr id="35" name="TextBox 3"/>
            <p:cNvSpPr txBox="1"/>
            <p:nvPr/>
          </p:nvSpPr>
          <p:spPr>
            <a:xfrm>
              <a:off x="1066800" y="2352368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800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12"/>
            <p:cNvSpPr txBox="1"/>
            <p:nvPr/>
          </p:nvSpPr>
          <p:spPr>
            <a:xfrm>
              <a:off x="3048000" y="2362200"/>
              <a:ext cx="762000" cy="52322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800" dirty="0" err="1" smtClean="0"/>
                <a:t>vC</a:t>
              </a:r>
              <a:endParaRPr lang="en-US" sz="2800" dirty="0"/>
            </a:p>
          </p:txBody>
        </p:sp>
      </p:grpSp>
      <p:sp>
        <p:nvSpPr>
          <p:cNvPr id="38" name="TextBox 22"/>
          <p:cNvSpPr txBox="1"/>
          <p:nvPr/>
        </p:nvSpPr>
        <p:spPr>
          <a:xfrm>
            <a:off x="6356336" y="2187575"/>
            <a:ext cx="2082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Full Virtualization</a:t>
            </a:r>
            <a:endParaRPr lang="en-US" sz="1600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114300" y="5253677"/>
            <a:ext cx="8991599" cy="885825"/>
          </a:xfrm>
          <a:prstGeom prst="roundRect">
            <a:avLst/>
          </a:prstGeom>
          <a:solidFill>
            <a:srgbClr val="FF0000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152401" y="3993520"/>
            <a:ext cx="8991599" cy="885825"/>
          </a:xfrm>
          <a:prstGeom prst="roundRect">
            <a:avLst/>
          </a:prstGeom>
          <a:solidFill>
            <a:srgbClr val="A162D0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/>
          <p:cNvSpPr txBox="1"/>
          <p:nvPr/>
        </p:nvSpPr>
        <p:spPr>
          <a:xfrm>
            <a:off x="80465" y="5362575"/>
            <a:ext cx="137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Full Relocation</a:t>
            </a:r>
            <a:endParaRPr lang="en-US" sz="1600" b="1" dirty="0"/>
          </a:p>
        </p:txBody>
      </p:sp>
      <p:sp>
        <p:nvSpPr>
          <p:cNvPr id="42" name="TextBox 31"/>
          <p:cNvSpPr txBox="1"/>
          <p:nvPr/>
        </p:nvSpPr>
        <p:spPr>
          <a:xfrm>
            <a:off x="84000" y="4143375"/>
            <a:ext cx="137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Partial Relocation</a:t>
            </a:r>
            <a:endParaRPr lang="en-US" sz="1600" b="1" dirty="0"/>
          </a:p>
        </p:txBody>
      </p:sp>
      <p:sp>
        <p:nvSpPr>
          <p:cNvPr id="51" name="TextBox 50"/>
          <p:cNvSpPr txBox="1"/>
          <p:nvPr/>
        </p:nvSpPr>
        <p:spPr>
          <a:xfrm>
            <a:off x="341194" y="1241946"/>
            <a:ext cx="1160060" cy="72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600" b="1" dirty="0" smtClean="0">
                <a:latin typeface="+mn-lt"/>
              </a:rPr>
              <a:t>p    physical</a:t>
            </a:r>
          </a:p>
          <a:p>
            <a:pPr>
              <a:lnSpc>
                <a:spcPct val="85000"/>
              </a:lnSpc>
            </a:pPr>
            <a:r>
              <a:rPr lang="en-US" sz="1600" b="1" dirty="0" smtClean="0"/>
              <a:t>v    virtual</a:t>
            </a:r>
          </a:p>
          <a:p>
            <a:pPr>
              <a:lnSpc>
                <a:spcPct val="85000"/>
              </a:lnSpc>
            </a:pPr>
            <a:r>
              <a:rPr lang="en-US" sz="1600" b="1" dirty="0" smtClean="0">
                <a:latin typeface="+mn-lt"/>
              </a:rPr>
              <a:t>C    CPE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6056603" y="1146411"/>
            <a:ext cx="398790" cy="374646"/>
            <a:chOff x="7121126" y="1186970"/>
            <a:chExt cx="755352" cy="716225"/>
          </a:xfrm>
        </p:grpSpPr>
        <p:pic>
          <p:nvPicPr>
            <p:cNvPr id="55" name="Picture 54" descr="Server.pn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516813" y="1186970"/>
              <a:ext cx="359665" cy="359665"/>
            </a:xfrm>
            <a:prstGeom prst="rect">
              <a:avLst/>
            </a:prstGeom>
          </p:spPr>
        </p:pic>
        <p:pic>
          <p:nvPicPr>
            <p:cNvPr id="56" name="Picture 55" descr="Server.pn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321361" y="1355725"/>
              <a:ext cx="359665" cy="359665"/>
            </a:xfrm>
            <a:prstGeom prst="rect">
              <a:avLst/>
            </a:prstGeom>
          </p:spPr>
        </p:pic>
        <p:pic>
          <p:nvPicPr>
            <p:cNvPr id="57" name="Picture 56" descr="Server.png"/>
            <p:cNvPicPr>
              <a:picLocks noChangeAspect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7121126" y="1543530"/>
              <a:ext cx="359665" cy="359665"/>
            </a:xfrm>
            <a:prstGeom prst="rect">
              <a:avLst/>
            </a:prstGeom>
          </p:spPr>
        </p:pic>
      </p:grpSp>
      <p:pic>
        <p:nvPicPr>
          <p:cNvPr id="59" name="Picture 58" descr="Rou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4189162" y="1202264"/>
            <a:ext cx="287303" cy="2867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8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VM-enhanced NID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2531" y="1160002"/>
            <a:ext cx="8364390" cy="5198266"/>
          </a:xfrm>
        </p:spPr>
        <p:txBody>
          <a:bodyPr/>
          <a:lstStyle/>
          <a:p>
            <a:pPr>
              <a:buNone/>
            </a:pPr>
            <a:r>
              <a:rPr lang="en-US" sz="2000" i="1" dirty="0" smtClean="0"/>
              <a:t>Virtualization in the CPE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requires a customer premises device capable of hosting VNFs </a:t>
            </a:r>
          </a:p>
          <a:p>
            <a:pPr>
              <a:buNone/>
            </a:pPr>
            <a:r>
              <a:rPr lang="en-US" sz="2000" dirty="0" smtClean="0"/>
              <a:t>A reasonable device would be the </a:t>
            </a:r>
            <a:r>
              <a:rPr lang="en-US" sz="2000" b="1" dirty="0" smtClean="0"/>
              <a:t>N</a:t>
            </a:r>
            <a:r>
              <a:rPr lang="en-US" sz="2000" dirty="0" smtClean="0"/>
              <a:t>etwork </a:t>
            </a:r>
            <a:r>
              <a:rPr lang="en-US" sz="2000" b="1" dirty="0" smtClean="0"/>
              <a:t>I</a:t>
            </a:r>
            <a:r>
              <a:rPr lang="en-US" sz="2000" dirty="0" smtClean="0"/>
              <a:t>nterface </a:t>
            </a:r>
            <a:r>
              <a:rPr lang="en-US" sz="2000" b="1" dirty="0" smtClean="0"/>
              <a:t>D</a:t>
            </a:r>
            <a:r>
              <a:rPr lang="en-US" sz="2000" dirty="0" smtClean="0"/>
              <a:t>emarcation device</a:t>
            </a:r>
          </a:p>
          <a:p>
            <a:pPr>
              <a:buNone/>
            </a:pPr>
            <a:r>
              <a:rPr lang="en-US" sz="2000" dirty="0" smtClean="0"/>
              <a:t>For example, RAD has integrated an x86 module into its ETX2 L2/L3 NID </a:t>
            </a:r>
          </a:p>
          <a:p>
            <a:pPr>
              <a:buNone/>
            </a:pPr>
            <a:r>
              <a:rPr lang="en-US" sz="2000" dirty="0" smtClean="0"/>
              <a:t>This device retains all its NID functionality (OAM, traffic conditioning)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acquires the capability of hosting arbitrary software functions</a:t>
            </a:r>
          </a:p>
          <a:p>
            <a:pPr>
              <a:buNone/>
            </a:pPr>
            <a:r>
              <a:rPr lang="en-US" sz="2000" dirty="0" smtClean="0"/>
              <a:t>The combined ETX/VM device is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located at the customer premises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under the control of the </a:t>
            </a:r>
            <a:r>
              <a:rPr lang="en-US" sz="2000" b="1" dirty="0" smtClean="0"/>
              <a:t>S</a:t>
            </a:r>
            <a:r>
              <a:rPr lang="en-US" sz="2000" dirty="0" smtClean="0"/>
              <a:t>ervice </a:t>
            </a:r>
            <a:r>
              <a:rPr lang="en-US" sz="2000" b="1" dirty="0" smtClean="0"/>
              <a:t>P</a:t>
            </a:r>
            <a:r>
              <a:rPr lang="en-US" sz="2000" dirty="0" smtClean="0"/>
              <a:t>rovider</a:t>
            </a:r>
          </a:p>
          <a:p>
            <a:pPr>
              <a:buNone/>
            </a:pPr>
            <a:r>
              <a:rPr lang="en-US" sz="2000" dirty="0" smtClean="0"/>
              <a:t>Thus the SP can rapidly download arbitrary functionalities to the NID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for its own purposes </a:t>
            </a:r>
            <a:r>
              <a:rPr lang="en-US" sz="1800" dirty="0" smtClean="0"/>
              <a:t>(diagnostics, visibility, blocking traffic, etc.)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as a Value Added Service for the customer </a:t>
            </a:r>
            <a:r>
              <a:rPr lang="en-US" sz="1800" dirty="0" smtClean="0"/>
              <a:t>(firewall, NAT, IDS, etc.)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without the need for installing any new network equipment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7452365" y="1426143"/>
            <a:ext cx="1262091" cy="404975"/>
            <a:chOff x="913341" y="4934887"/>
            <a:chExt cx="1262091" cy="404975"/>
          </a:xfrm>
        </p:grpSpPr>
        <p:pic>
          <p:nvPicPr>
            <p:cNvPr id="10" name="Picture 9" descr="RAD 1U_Wid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3341" y="4934887"/>
              <a:ext cx="1262091" cy="404975"/>
            </a:xfrm>
            <a:prstGeom prst="rect">
              <a:avLst/>
            </a:prstGeom>
          </p:spPr>
        </p:pic>
        <p:pic>
          <p:nvPicPr>
            <p:cNvPr id="11" name="Picture 10" descr="Server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462534" y="4956650"/>
              <a:ext cx="355010" cy="36117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6827</TotalTime>
  <Words>920</Words>
  <Application>Microsoft Office PowerPoint</Application>
  <PresentationFormat>On-screen Show (4:3)</PresentationFormat>
  <Paragraphs>306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RADtemplate-2013</vt:lpstr>
      <vt:lpstr>D-NFV   NFV Breaking Out of the Data Center</vt:lpstr>
      <vt:lpstr>Concretization and Virtualization</vt:lpstr>
      <vt:lpstr>Justifications for Virtualization</vt:lpstr>
      <vt:lpstr>Function placement</vt:lpstr>
      <vt:lpstr>Distributed NFV</vt:lpstr>
      <vt:lpstr>Some D-NFV criteria </vt:lpstr>
      <vt:lpstr>Relocation and CPEs</vt:lpstr>
      <vt:lpstr>Virtualization and relocation of CPE</vt:lpstr>
      <vt:lpstr>VM-enhanced NID</vt:lpstr>
      <vt:lpstr>Advantages of VM-enhanced NID</vt:lpstr>
      <vt:lpstr>ETX/VM architecture</vt:lpstr>
      <vt:lpstr>Example: Packet Replication</vt:lpstr>
      <vt:lpstr>Example: Packet Editing</vt:lpstr>
      <vt:lpstr>Example: NAT64</vt:lpstr>
      <vt:lpstr>Example: Application Visibility</vt:lpstr>
      <vt:lpstr>Example: Firewall</vt:lpstr>
      <vt:lpstr>D-NFV Placement Problems</vt:lpstr>
      <vt:lpstr>Summary</vt:lpstr>
    </vt:vector>
  </TitlesOfParts>
  <Company>Rad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D-NFV Paris presentation</dc:title>
  <dc:subject>D-NFV</dc:subject>
  <dc:creator>Y(J)S</dc:creator>
  <cp:lastModifiedBy>yaakov_s</cp:lastModifiedBy>
  <cp:revision>106</cp:revision>
  <dcterms:created xsi:type="dcterms:W3CDTF">2013-01-21T06:31:02Z</dcterms:created>
  <dcterms:modified xsi:type="dcterms:W3CDTF">2014-03-19T13:41:12Z</dcterms:modified>
</cp:coreProperties>
</file>