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9"/>
  </p:notesMasterIdLst>
  <p:handoutMasterIdLst>
    <p:handoutMasterId r:id="rId160"/>
  </p:handoutMasterIdLst>
  <p:sldIdLst>
    <p:sldId id="262" r:id="rId2"/>
    <p:sldId id="591" r:id="rId3"/>
    <p:sldId id="592" r:id="rId4"/>
    <p:sldId id="463" r:id="rId5"/>
    <p:sldId id="483" r:id="rId6"/>
    <p:sldId id="512" r:id="rId7"/>
    <p:sldId id="450" r:id="rId8"/>
    <p:sldId id="503" r:id="rId9"/>
    <p:sldId id="504" r:id="rId10"/>
    <p:sldId id="506" r:id="rId11"/>
    <p:sldId id="471" r:id="rId12"/>
    <p:sldId id="474" r:id="rId13"/>
    <p:sldId id="487" r:id="rId14"/>
    <p:sldId id="508" r:id="rId15"/>
    <p:sldId id="588" r:id="rId16"/>
    <p:sldId id="590" r:id="rId17"/>
    <p:sldId id="589" r:id="rId18"/>
    <p:sldId id="627" r:id="rId19"/>
    <p:sldId id="489" r:id="rId20"/>
    <p:sldId id="490" r:id="rId21"/>
    <p:sldId id="491" r:id="rId22"/>
    <p:sldId id="505" r:id="rId23"/>
    <p:sldId id="459" r:id="rId24"/>
    <p:sldId id="466" r:id="rId25"/>
    <p:sldId id="497" r:id="rId26"/>
    <p:sldId id="467" r:id="rId27"/>
    <p:sldId id="464" r:id="rId28"/>
    <p:sldId id="482" r:id="rId29"/>
    <p:sldId id="486" r:id="rId30"/>
    <p:sldId id="507" r:id="rId31"/>
    <p:sldId id="488" r:id="rId32"/>
    <p:sldId id="492" r:id="rId33"/>
    <p:sldId id="493" r:id="rId34"/>
    <p:sldId id="510" r:id="rId35"/>
    <p:sldId id="511" r:id="rId36"/>
    <p:sldId id="515" r:id="rId37"/>
    <p:sldId id="502" r:id="rId38"/>
    <p:sldId id="513" r:id="rId39"/>
    <p:sldId id="638" r:id="rId40"/>
    <p:sldId id="517" r:id="rId41"/>
    <p:sldId id="514" r:id="rId42"/>
    <p:sldId id="516" r:id="rId43"/>
    <p:sldId id="634" r:id="rId44"/>
    <p:sldId id="469" r:id="rId45"/>
    <p:sldId id="472" r:id="rId46"/>
    <p:sldId id="451" r:id="rId47"/>
    <p:sldId id="518" r:id="rId48"/>
    <p:sldId id="551" r:id="rId49"/>
    <p:sldId id="519" r:id="rId50"/>
    <p:sldId id="593" r:id="rId51"/>
    <p:sldId id="498" r:id="rId52"/>
    <p:sldId id="552" r:id="rId53"/>
    <p:sldId id="545" r:id="rId54"/>
    <p:sldId id="553" r:id="rId55"/>
    <p:sldId id="547" r:id="rId56"/>
    <p:sldId id="554" r:id="rId57"/>
    <p:sldId id="555" r:id="rId58"/>
    <p:sldId id="556" r:id="rId59"/>
    <p:sldId id="548" r:id="rId60"/>
    <p:sldId id="549" r:id="rId61"/>
    <p:sldId id="563" r:id="rId62"/>
    <p:sldId id="562" r:id="rId63"/>
    <p:sldId id="550" r:id="rId64"/>
    <p:sldId id="485" r:id="rId65"/>
    <p:sldId id="566" r:id="rId66"/>
    <p:sldId id="573" r:id="rId67"/>
    <p:sldId id="580" r:id="rId68"/>
    <p:sldId id="581" r:id="rId69"/>
    <p:sldId id="582" r:id="rId70"/>
    <p:sldId id="574" r:id="rId71"/>
    <p:sldId id="575" r:id="rId72"/>
    <p:sldId id="576" r:id="rId73"/>
    <p:sldId id="577" r:id="rId74"/>
    <p:sldId id="565" r:id="rId75"/>
    <p:sldId id="494" r:id="rId76"/>
    <p:sldId id="495" r:id="rId77"/>
    <p:sldId id="496" r:id="rId78"/>
    <p:sldId id="480" r:id="rId79"/>
    <p:sldId id="558" r:id="rId80"/>
    <p:sldId id="479" r:id="rId81"/>
    <p:sldId id="484" r:id="rId82"/>
    <p:sldId id="585" r:id="rId83"/>
    <p:sldId id="587" r:id="rId84"/>
    <p:sldId id="452" r:id="rId85"/>
    <p:sldId id="557" r:id="rId86"/>
    <p:sldId id="567" r:id="rId87"/>
    <p:sldId id="568" r:id="rId88"/>
    <p:sldId id="578" r:id="rId89"/>
    <p:sldId id="579" r:id="rId90"/>
    <p:sldId id="636" r:id="rId91"/>
    <p:sldId id="453" r:id="rId92"/>
    <p:sldId id="559" r:id="rId93"/>
    <p:sldId id="560" r:id="rId94"/>
    <p:sldId id="584" r:id="rId95"/>
    <p:sldId id="616" r:id="rId96"/>
    <p:sldId id="617" r:id="rId97"/>
    <p:sldId id="618" r:id="rId98"/>
    <p:sldId id="620" r:id="rId99"/>
    <p:sldId id="621" r:id="rId100"/>
    <p:sldId id="622" r:id="rId101"/>
    <p:sldId id="624" r:id="rId102"/>
    <p:sldId id="625" r:id="rId103"/>
    <p:sldId id="626" r:id="rId104"/>
    <p:sldId id="628" r:id="rId105"/>
    <p:sldId id="629" r:id="rId106"/>
    <p:sldId id="635" r:id="rId107"/>
    <p:sldId id="454" r:id="rId108"/>
    <p:sldId id="500" r:id="rId109"/>
    <p:sldId id="542" r:id="rId110"/>
    <p:sldId id="541" r:id="rId111"/>
    <p:sldId id="632" r:id="rId112"/>
    <p:sldId id="633" r:id="rId113"/>
    <p:sldId id="455" r:id="rId114"/>
    <p:sldId id="543" r:id="rId115"/>
    <p:sldId id="384" r:id="rId116"/>
    <p:sldId id="544" r:id="rId117"/>
    <p:sldId id="572" r:id="rId118"/>
    <p:sldId id="583" r:id="rId119"/>
    <p:sldId id="461" r:id="rId120"/>
    <p:sldId id="460" r:id="rId121"/>
    <p:sldId id="448" r:id="rId122"/>
    <p:sldId id="462" r:id="rId123"/>
    <p:sldId id="539" r:id="rId124"/>
    <p:sldId id="458" r:id="rId125"/>
    <p:sldId id="522" r:id="rId126"/>
    <p:sldId id="520" r:id="rId127"/>
    <p:sldId id="523" r:id="rId128"/>
    <p:sldId id="525" r:id="rId129"/>
    <p:sldId id="526" r:id="rId130"/>
    <p:sldId id="527" r:id="rId131"/>
    <p:sldId id="521" r:id="rId132"/>
    <p:sldId id="528" r:id="rId133"/>
    <p:sldId id="529" r:id="rId134"/>
    <p:sldId id="531" r:id="rId135"/>
    <p:sldId id="530" r:id="rId136"/>
    <p:sldId id="535" r:id="rId137"/>
    <p:sldId id="533" r:id="rId138"/>
    <p:sldId id="640" r:id="rId139"/>
    <p:sldId id="534" r:id="rId140"/>
    <p:sldId id="532" r:id="rId141"/>
    <p:sldId id="637" r:id="rId142"/>
    <p:sldId id="639" r:id="rId143"/>
    <p:sldId id="599" r:id="rId144"/>
    <p:sldId id="600" r:id="rId145"/>
    <p:sldId id="630" r:id="rId146"/>
    <p:sldId id="631" r:id="rId147"/>
    <p:sldId id="594" r:id="rId148"/>
    <p:sldId id="601" r:id="rId149"/>
    <p:sldId id="595" r:id="rId150"/>
    <p:sldId id="596" r:id="rId151"/>
    <p:sldId id="602" r:id="rId152"/>
    <p:sldId id="603" r:id="rId153"/>
    <p:sldId id="499" r:id="rId154"/>
    <p:sldId id="536" r:id="rId155"/>
    <p:sldId id="537" r:id="rId156"/>
    <p:sldId id="538" r:id="rId157"/>
    <p:sldId id="604" r:id="rId158"/>
  </p:sldIdLst>
  <p:sldSz cx="9144000" cy="6858000" type="letter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8000"/>
    <a:srgbClr val="FF66FF"/>
    <a:srgbClr val="005081"/>
    <a:srgbClr val="FF3300"/>
    <a:srgbClr val="FF33CC"/>
    <a:srgbClr val="FFCC66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57730" autoAdjust="0"/>
  </p:normalViewPr>
  <p:slideViewPr>
    <p:cSldViewPr snapToGrid="0">
      <p:cViewPr>
        <p:scale>
          <a:sx n="75" d="100"/>
          <a:sy n="75" d="100"/>
        </p:scale>
        <p:origin x="-135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7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7.xml"/><Relationship Id="rId3" Type="http://schemas.openxmlformats.org/officeDocument/2006/relationships/slide" Target="slides/slide51.xml"/><Relationship Id="rId7" Type="http://schemas.openxmlformats.org/officeDocument/2006/relationships/slide" Target="slides/slide116.xml"/><Relationship Id="rId2" Type="http://schemas.openxmlformats.org/officeDocument/2006/relationships/slide" Target="slides/slide47.xml"/><Relationship Id="rId1" Type="http://schemas.openxmlformats.org/officeDocument/2006/relationships/slide" Target="slides/slide23.xml"/><Relationship Id="rId6" Type="http://schemas.openxmlformats.org/officeDocument/2006/relationships/slide" Target="slides/slide95.xml"/><Relationship Id="rId11" Type="http://schemas.openxmlformats.org/officeDocument/2006/relationships/slide" Target="slides/slide140.xml"/><Relationship Id="rId5" Type="http://schemas.openxmlformats.org/officeDocument/2006/relationships/slide" Target="slides/slide58.xml"/><Relationship Id="rId10" Type="http://schemas.openxmlformats.org/officeDocument/2006/relationships/slide" Target="slides/slide130.xml"/><Relationship Id="rId4" Type="http://schemas.openxmlformats.org/officeDocument/2006/relationships/slide" Target="slides/slide53.xml"/><Relationship Id="rId9" Type="http://schemas.openxmlformats.org/officeDocument/2006/relationships/slide" Target="slides/slide1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9" tIns="48085" rIns="96169" bIns="48085" numCol="1" anchor="t" anchorCtr="0" compatLnSpc="1">
            <a:prstTxWarp prst="textNoShape">
              <a:avLst/>
            </a:prstTxWarp>
          </a:bodyPr>
          <a:lstStyle>
            <a:lvl1pPr defTabSz="961774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1"/>
            <a:ext cx="3076363" cy="51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9" tIns="48085" rIns="96169" bIns="48085" numCol="1" anchor="t" anchorCtr="0" compatLnSpc="1">
            <a:prstTxWarp prst="textNoShape">
              <a:avLst/>
            </a:prstTxWarp>
          </a:bodyPr>
          <a:lstStyle>
            <a:lvl1pPr algn="r" defTabSz="961774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295"/>
            <a:ext cx="3076363" cy="51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9" tIns="48085" rIns="96169" bIns="48085" numCol="1" anchor="b" anchorCtr="0" compatLnSpc="1">
            <a:prstTxWarp prst="textNoShape">
              <a:avLst/>
            </a:prstTxWarp>
          </a:bodyPr>
          <a:lstStyle>
            <a:lvl1pPr defTabSz="961774"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3295"/>
            <a:ext cx="3076363" cy="51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9" tIns="48085" rIns="96169" bIns="48085" numCol="1" anchor="b" anchorCtr="0" compatLnSpc="1">
            <a:prstTxWarp prst="textNoShape">
              <a:avLst/>
            </a:prstTxWarp>
          </a:bodyPr>
          <a:lstStyle>
            <a:lvl1pPr algn="r" defTabSz="961774">
              <a:defRPr sz="1200"/>
            </a:lvl1pPr>
          </a:lstStyle>
          <a:p>
            <a:fld id="{C14EAE44-B303-49E3-8EB0-31D7AF727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4720" cy="5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643" y="0"/>
            <a:ext cx="3073077" cy="5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3588"/>
            <a:ext cx="5094288" cy="382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1923" y="4839380"/>
            <a:ext cx="5225874" cy="466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64530"/>
            <a:ext cx="3074720" cy="5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643" y="9764530"/>
            <a:ext cx="3073077" cy="5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E422B4-F216-42AA-8035-6085A800B1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46F1E1DD-AF0D-4D4D-9394-C9AB538D3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5100"/>
            <a:ext cx="1984375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5100"/>
            <a:ext cx="5802313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7584F48B-3E30-41B0-A139-673D38D9D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5C6DC534-A6C8-47FB-8B4D-0BC6DDDF4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BDCC67F4-D1B3-4A60-A3D9-DDB2FCD96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92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2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BB30F487-3593-47D1-8D43-63E8AC776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FD7DB47B-4A71-4EFB-A161-EE01261FE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EBAD2090-DCE4-475B-B5CC-1F8F97E35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C20D910B-417C-4FDF-84E2-E85CA99E7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6BCCA442-87EF-42C9-941B-89B9FD7E3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463AB2C0-3D66-456D-8143-CCE530A4A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807325" y="6573838"/>
            <a:ext cx="13382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624638"/>
            <a:ext cx="12684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5081"/>
                </a:solidFill>
                <a:latin typeface="+mn-lt"/>
                <a:cs typeface="+mn-cs"/>
              </a:defRPr>
            </a:lvl1pPr>
          </a:lstStyle>
          <a:p>
            <a:r>
              <a:rPr lang="en-US"/>
              <a:t>AdvEth     Slide </a:t>
            </a:r>
            <a:fld id="{FE33AB2F-B784-4959-8691-54F3C05F2C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116" name="Picture 92" descr="C:\My Documents\My Pictures\radonly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71550" cy="5254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regauth/ethertype/eth.txt" TargetMode="Externa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roethernetforum.org/PDFs/Standards/MEF10.doc" TargetMode="External"/><Relationship Id="rId13" Type="http://schemas.openxmlformats.org/officeDocument/2006/relationships/hyperlink" Target="http://www.metroethernetforum.org/PDFs/Standards/Overview_of_MEF_14.ppt" TargetMode="External"/><Relationship Id="rId3" Type="http://schemas.openxmlformats.org/officeDocument/2006/relationships/hyperlink" Target="http://www.metroethernetforum.org/PDFs/Standards/Overview_of_MEF_3_and_8.ppt" TargetMode="External"/><Relationship Id="rId7" Type="http://schemas.openxmlformats.org/officeDocument/2006/relationships/hyperlink" Target="http://www.metroethernetforum.org/PDFs/Standards/Overview_of_MEF_6_and_10.ppt" TargetMode="External"/><Relationship Id="rId12" Type="http://schemas.openxmlformats.org/officeDocument/2006/relationships/hyperlink" Target="http://www.metroethernetforum.org/PDFs/Standards/MEF13.doc" TargetMode="External"/><Relationship Id="rId2" Type="http://schemas.openxmlformats.org/officeDocument/2006/relationships/hyperlink" Target="http://www.metroethernetforum.org/PDFs/Standards/Overview_of_MEF_7.ppt" TargetMode="External"/><Relationship Id="rId16" Type="http://schemas.openxmlformats.org/officeDocument/2006/relationships/hyperlink" Target="http://www.metroethernetforum.org/PDFs/Standards/MEF15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roethernetforum.org/PDFs/Standards/MEF9.doc" TargetMode="External"/><Relationship Id="rId11" Type="http://schemas.openxmlformats.org/officeDocument/2006/relationships/hyperlink" Target="http://www.metroethernetforum.org/PDFs/Standards/Overview_of_MEF_13.ppt" TargetMode="External"/><Relationship Id="rId5" Type="http://schemas.openxmlformats.org/officeDocument/2006/relationships/hyperlink" Target="http://www.metroethernetforum.org/PDFs/Standards/Overview_of_MEF_9.ppt" TargetMode="External"/><Relationship Id="rId15" Type="http://schemas.openxmlformats.org/officeDocument/2006/relationships/hyperlink" Target="http://www.metroethernetforum.org/PDFs/Standards/Overview_of_MEF_15.ppt" TargetMode="External"/><Relationship Id="rId10" Type="http://schemas.openxmlformats.org/officeDocument/2006/relationships/hyperlink" Target="http://www.metroethernetforum.org/PDFs/Standards/mef11.doc" TargetMode="External"/><Relationship Id="rId4" Type="http://schemas.openxmlformats.org/officeDocument/2006/relationships/hyperlink" Target="http://www.metroethernetforum.org/PDFs/Standards/MEF8.doc" TargetMode="External"/><Relationship Id="rId9" Type="http://schemas.openxmlformats.org/officeDocument/2006/relationships/hyperlink" Target="http://www.metroethernetforum.org/PDFs/Standards/Overview_of_MEF_11.ppt" TargetMode="External"/><Relationship Id="rId14" Type="http://schemas.openxmlformats.org/officeDocument/2006/relationships/hyperlink" Target="http://www.metroethernetforum.org/PDFs/Standards/MEF14.doc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4450" y="1335088"/>
            <a:ext cx="6046788" cy="1549400"/>
          </a:xfrm>
        </p:spPr>
        <p:txBody>
          <a:bodyPr/>
          <a:lstStyle/>
          <a:p>
            <a:r>
              <a:rPr lang="en-US" sz="3200" dirty="0"/>
              <a:t>Advances</a:t>
            </a:r>
            <a:br>
              <a:rPr lang="en-US" sz="3200" dirty="0"/>
            </a:br>
            <a:r>
              <a:rPr lang="en-US" sz="3200" dirty="0"/>
              <a:t>in </a:t>
            </a:r>
            <a:br>
              <a:rPr lang="en-US" sz="3200" dirty="0"/>
            </a:br>
            <a:r>
              <a:rPr lang="en-US" sz="3200" dirty="0"/>
              <a:t>Ethernet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Yaakov (J) Stein                 </a:t>
            </a:r>
            <a:r>
              <a:rPr lang="en-US" dirty="0" smtClean="0"/>
              <a:t>May 2011               </a:t>
            </a:r>
            <a:endParaRPr lang="en-US" dirty="0"/>
          </a:p>
          <a:p>
            <a:r>
              <a:rPr lang="en-US" dirty="0"/>
              <a:t>Chief Scientist</a:t>
            </a:r>
          </a:p>
          <a:p>
            <a:r>
              <a:rPr lang="en-US" dirty="0"/>
              <a:t>RAD Data Communications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8581B388-1807-4460-8018-6CB15FE1E4E4}" type="slidenum">
              <a:rPr lang="en-US"/>
              <a:pPr/>
              <a:t>10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Addressing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" y="1583373"/>
            <a:ext cx="8590280" cy="47879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accent6"/>
                </a:solidFill>
              </a:rPr>
              <a:t>the most important part of any protocol’s </a:t>
            </a:r>
            <a:r>
              <a:rPr lang="en-US" sz="2000" dirty="0" smtClean="0">
                <a:solidFill>
                  <a:schemeClr val="accent6"/>
                </a:solidFill>
              </a:rPr>
              <a:t>overhead are </a:t>
            </a:r>
            <a:r>
              <a:rPr lang="en-US" sz="2000" dirty="0">
                <a:solidFill>
                  <a:schemeClr val="accent6"/>
                </a:solidFill>
              </a:rPr>
              <a:t>the </a:t>
            </a:r>
            <a:r>
              <a:rPr lang="en-US" sz="2000" i="1" dirty="0">
                <a:solidFill>
                  <a:schemeClr val="accent6"/>
                </a:solidFill>
              </a:rPr>
              <a:t>address fields</a:t>
            </a:r>
          </a:p>
          <a:p>
            <a:pPr>
              <a:lnSpc>
                <a:spcPct val="18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2000" dirty="0"/>
              <a:t>Ethernet has both source (SA) and destination (DA) fields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/>
              <a:t>the addresses need to be unique to the network</a:t>
            </a:r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en-US" sz="2000" dirty="0"/>
              <a:t>the fields are 6-bytes in length in EUI-48 format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/>
              <a:t>(once called MAC-48, EUI = </a:t>
            </a:r>
            <a:r>
              <a:rPr lang="en-US" sz="2000" b="1" dirty="0"/>
              <a:t>E</a:t>
            </a:r>
            <a:r>
              <a:rPr lang="en-US" sz="2000" dirty="0"/>
              <a:t>xtended </a:t>
            </a:r>
            <a:r>
              <a:rPr lang="en-US" sz="2000" b="1" dirty="0"/>
              <a:t>U</a:t>
            </a:r>
            <a:r>
              <a:rPr lang="en-US" sz="2000" dirty="0"/>
              <a:t>nique </a:t>
            </a:r>
            <a:r>
              <a:rPr lang="en-US" sz="2000" b="1" dirty="0"/>
              <a:t>I</a:t>
            </a:r>
            <a:r>
              <a:rPr lang="en-US" sz="2000" dirty="0"/>
              <a:t>dentifier)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2</a:t>
            </a:r>
            <a:r>
              <a:rPr lang="en-US" sz="2000" b="1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48</a:t>
            </a:r>
            <a:r>
              <a:rPr lang="en-US" sz="2000" dirty="0"/>
              <a:t> = 281,474,976,710,656 possible addresses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FF66FF"/>
                </a:solidFill>
              </a:rPr>
              <a:t>addresses can be “universally administered” (burned in)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>
                <a:solidFill>
                  <a:srgbClr val="FF66FF"/>
                </a:solidFill>
              </a:rPr>
              <a:t>or “locally administered” (SW assigned)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Y(J)S APS     Slide </a:t>
            </a:r>
            <a:fld id="{A99646B4-D142-494C-87AC-4DD8570D01D6}" type="slidenum">
              <a:rPr lang="en-US"/>
              <a:pPr>
                <a:defRPr/>
              </a:pPr>
              <a:t>100</a:t>
            </a:fld>
            <a:endParaRPr lang="en-US" dirty="0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165100"/>
            <a:ext cx="6897688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G.8031 1:1 </a:t>
            </a:r>
            <a:r>
              <a:rPr lang="en-US" dirty="0" err="1" smtClean="0"/>
              <a:t>revertive</a:t>
            </a:r>
            <a:r>
              <a:rPr lang="en-US" dirty="0" smtClean="0"/>
              <a:t> operation</a:t>
            </a:r>
            <a:endParaRPr lang="en-US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0613"/>
            <a:ext cx="8674100" cy="55641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In the normal (NR) state 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head-end and tail-end exchange CCM (at 300 per second rate)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	on both working and protection channels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head-end and tail-end exchange NR APS messages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	on the protection channel (every 5 seconds)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When a failure appears in the working channel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tail-end stops receiving 3 CCM messages on working channel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tail-end enters SF state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tail-end sends 3 SF messages at 300 per second on the APS channel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tail-end switches selector </a:t>
            </a:r>
            <a:r>
              <a:rPr lang="en-US" sz="1600" dirty="0" smtClean="0">
                <a:solidFill>
                  <a:schemeClr val="accent6"/>
                </a:solidFill>
              </a:rPr>
              <a:t>(bi-d and bridge)</a:t>
            </a:r>
            <a:r>
              <a:rPr lang="en-US" sz="1800" dirty="0" smtClean="0">
                <a:solidFill>
                  <a:schemeClr val="accent6"/>
                </a:solidFill>
              </a:rPr>
              <a:t> to the protection channel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head-end </a:t>
            </a:r>
            <a:r>
              <a:rPr lang="en-US" sz="1600" dirty="0" smtClean="0">
                <a:solidFill>
                  <a:schemeClr val="accent6"/>
                </a:solidFill>
              </a:rPr>
              <a:t>(receiving SF)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1800" dirty="0" smtClean="0">
                <a:solidFill>
                  <a:schemeClr val="accent6"/>
                </a:solidFill>
              </a:rPr>
              <a:t>switches bridge </a:t>
            </a:r>
            <a:r>
              <a:rPr lang="en-US" sz="1600" dirty="0" smtClean="0">
                <a:solidFill>
                  <a:schemeClr val="accent6"/>
                </a:solidFill>
              </a:rPr>
              <a:t>(bi-d and selector)</a:t>
            </a:r>
            <a:r>
              <a:rPr lang="en-US" sz="1800" dirty="0" smtClean="0">
                <a:solidFill>
                  <a:schemeClr val="accent6"/>
                </a:solidFill>
              </a:rPr>
              <a:t> to protection channel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tail-end continues sending SF messages every 5 seconds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head-end sends NR messages but with bridged=normal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When the failure is cleared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tail-end leaves SF state and enters WTR state (typically 5 minutes, 5..12 min)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tail-end sends WTR message to head-end  </a:t>
            </a:r>
            <a:r>
              <a:rPr lang="en-US" sz="1600" dirty="0" smtClean="0">
                <a:solidFill>
                  <a:schemeClr val="accent6"/>
                </a:solidFill>
              </a:rPr>
              <a:t>(in </a:t>
            </a:r>
            <a:r>
              <a:rPr lang="en-US" sz="1600" dirty="0" err="1" smtClean="0">
                <a:solidFill>
                  <a:schemeClr val="accent6"/>
                </a:solidFill>
              </a:rPr>
              <a:t>nonrevertive</a:t>
            </a:r>
            <a:r>
              <a:rPr lang="en-US" sz="1600" dirty="0" smtClean="0">
                <a:solidFill>
                  <a:schemeClr val="accent6"/>
                </a:solidFill>
              </a:rPr>
              <a:t> - DNR message)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tail-end sends WTR every 5 seconds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when WTR expires both sides enter NR state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Y(J)S APS    Slide </a:t>
            </a:r>
            <a:fld id="{EF33B300-5BC4-46B2-9D05-F571A294C019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Ethernet rings ?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252538"/>
            <a:ext cx="7918450" cy="5326062"/>
          </a:xfrm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Ethernet has become carrier grade :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deterministic connection-oriented forwarding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OAM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synchronization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The only thing missing to completely replace SDH is ring protection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However, Ethernet and ring architectures don’t go together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Ethernet has no TTL, so looped traffic will loop forever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STP builds trees out of any architecture – no loops allowed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There are two ways to make an Ethernet ring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open loop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cut the ring by blocking some link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when protection is required - </a:t>
            </a:r>
            <a:r>
              <a:rPr lang="en-US" sz="2000" i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block the failed link </a:t>
            </a:r>
          </a:p>
          <a:p>
            <a:pPr marL="419100" indent="-419100" eaLnBrk="1" hangingPunct="1"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closed loop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disable STP (but avoid infinite loops in some way !)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when protection is required - </a:t>
            </a:r>
            <a:r>
              <a:rPr lang="en-US" sz="2000" i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steer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 and/or </a:t>
            </a:r>
            <a:r>
              <a:rPr lang="en-US" sz="2000" i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wrap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 traffic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Y(J)S APS    Slide </a:t>
            </a:r>
            <a:fld id="{8B2C5055-AB5F-4E17-B9D1-CFD2BA404085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Ethernet ring protocols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358900"/>
            <a:ext cx="7924800" cy="4953000"/>
          </a:xfrm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Open loop methods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G.8032 (ERPS)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err="1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rSTP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 (ex 802.1w)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RFER (RAD)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ERP (NSN)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RRST (based on RSTP)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REP (Cisco)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RRSTP (Alcatel)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RRPP (</a:t>
            </a:r>
            <a:r>
              <a:rPr lang="en-US" sz="2000" dirty="0" err="1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Huawei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EAPS (Extreme, RFC 3619)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EPSR (Allied Telesis)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PSR (Overture)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Closed loop methods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RPR (IEEE 802.17)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CLEER and NERT (RAD)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Y(J)S APS    Slide </a:t>
            </a:r>
            <a:fld id="{1C156BFB-C492-4BD2-8765-E0E1A7BA7449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G.8032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206500"/>
            <a:ext cx="8172450" cy="5305425"/>
          </a:xfrm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Q9 of SG15 produced G.8032 between 2006 and 2008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G.8032 is similar to G.8031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strives for 50 ms protection </a:t>
            </a:r>
            <a:r>
              <a:rPr lang="en-US" sz="18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(&lt; 1200 km, &lt; 16 nodes)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but here this number is deceiving as MAC table is flushed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standard Ethernet format but incompatible with STP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uses Y.1731 CCM for failure detection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employs Y.1731 extension for R-APS signaling (</a:t>
            </a:r>
            <a:r>
              <a:rPr lang="en-US" sz="2000" dirty="0" err="1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opcode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=40)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R-APS message format similar to APS of G.8031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18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(but between every 2 nodes and to MAC address </a:t>
            </a:r>
            <a:r>
              <a:rPr lang="en-US" sz="1800" dirty="0" smtClean="0">
                <a:solidFill>
                  <a:schemeClr val="accent6"/>
                </a:solidFill>
              </a:rPr>
              <a:t>01-19-A7-00-00-01)</a:t>
            </a:r>
            <a:endParaRPr lang="en-US" sz="1800" dirty="0" smtClean="0">
              <a:solidFill>
                <a:schemeClr val="accent6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err="1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revertive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2000" dirty="0" err="1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nonrevertive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 operation defined</a:t>
            </a:r>
          </a:p>
          <a:p>
            <a:pPr marL="419100" indent="-419100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However, G.8032 is more complex due to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requirement to avoid loop creation under any circumstances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need to localize failures 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need to maintain consistency between all nodes on ring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existence of a special node (RPL owner)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 smtClean="0">
              <a:solidFill>
                <a:schemeClr val="accent6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19100" indent="-419100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Y(J)S APS    Slide </a:t>
            </a:r>
            <a:fld id="{435085A3-1A26-461D-8BC0-DF332AE349A5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RPL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358900"/>
            <a:ext cx="8559800" cy="4953000"/>
          </a:xfrm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G.8032 defines the </a:t>
            </a:r>
            <a:r>
              <a:rPr lang="en-US" sz="2000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ing </a:t>
            </a:r>
            <a:r>
              <a:rPr lang="en-US" sz="2000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rotection </a:t>
            </a:r>
            <a:r>
              <a:rPr lang="en-US" sz="2000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ink (RPL)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	as the link to be blocked (to avoid closing the loop) in NR state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One of the 2 nodes connected to the RPL 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	is designated the </a:t>
            </a:r>
            <a:r>
              <a:rPr lang="en-US" sz="2000" i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RPL owner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Unlike RAD’s RFER 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there is only one RPL owner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the RPL and owner are designated before setup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operation is usually </a:t>
            </a:r>
            <a:r>
              <a:rPr lang="en-US" sz="1600" dirty="0" err="1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revertive</a:t>
            </a:r>
            <a:endParaRPr lang="en-US" sz="1600" dirty="0" smtClean="0">
              <a:solidFill>
                <a:schemeClr val="accent6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All ring nodes are simultaneously in 1 of 2 modes – idle or protecting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in idle mode the RPL is blocked 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in protecting mode the failed link is blocked and RPL is unblocked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2000" dirty="0" err="1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revertive</a:t>
            </a: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 operation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	once the failure is cleared the block link is unblocked 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	and the RPL is blocked again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 smtClean="0">
              <a:solidFill>
                <a:schemeClr val="accent6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19100" indent="-419100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Y(J)S APS     Slide </a:t>
            </a:r>
            <a:fld id="{E274E761-4C3D-417F-A9CA-7FFEED2CC5CE}" type="slidenum">
              <a:rPr lang="en-US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165100"/>
            <a:ext cx="6897688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G.8032 </a:t>
            </a:r>
            <a:r>
              <a:rPr lang="en-US" dirty="0" err="1" smtClean="0"/>
              <a:t>revertive</a:t>
            </a:r>
            <a:r>
              <a:rPr lang="en-US" dirty="0" smtClean="0"/>
              <a:t> operation</a:t>
            </a:r>
            <a:endParaRPr lang="en-US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0613"/>
            <a:ext cx="8783638" cy="55641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In the idle state 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adjacent nodes exchange CCM at 300 per second rate </a:t>
            </a:r>
            <a:r>
              <a:rPr lang="en-US" sz="1600" dirty="0" smtClean="0">
                <a:solidFill>
                  <a:schemeClr val="accent6"/>
                </a:solidFill>
              </a:rPr>
              <a:t>(including over RPL)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exchange NR RB (RPL Blocked) messages in dedicated VLAN every 5 seconds </a:t>
            </a:r>
            <a:r>
              <a:rPr lang="en-US" sz="1600" dirty="0" smtClean="0">
                <a:solidFill>
                  <a:schemeClr val="accent6"/>
                </a:solidFill>
              </a:rPr>
              <a:t>(but </a:t>
            </a:r>
            <a:r>
              <a:rPr lang="en-US" sz="1600" i="1" dirty="0" smtClean="0">
                <a:solidFill>
                  <a:schemeClr val="accent6"/>
                </a:solidFill>
              </a:rPr>
              <a:t>not</a:t>
            </a:r>
            <a:r>
              <a:rPr lang="en-US" sz="1600" dirty="0" smtClean="0">
                <a:solidFill>
                  <a:schemeClr val="accent6"/>
                </a:solidFill>
              </a:rPr>
              <a:t> over RPL)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R-APS messages are never forwarded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When a failure appears between 2 nodes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node(s) missing CCM messages </a:t>
            </a:r>
            <a:r>
              <a:rPr lang="en-US" sz="1800" i="1" dirty="0" smtClean="0">
                <a:solidFill>
                  <a:schemeClr val="accent6"/>
                </a:solidFill>
              </a:rPr>
              <a:t>peek twice </a:t>
            </a:r>
            <a:r>
              <a:rPr lang="en-US" sz="1800" dirty="0" smtClean="0">
                <a:solidFill>
                  <a:schemeClr val="accent6"/>
                </a:solidFill>
              </a:rPr>
              <a:t>with </a:t>
            </a:r>
            <a:r>
              <a:rPr lang="en-US" sz="1800" dirty="0" err="1" smtClean="0">
                <a:solidFill>
                  <a:schemeClr val="accent6"/>
                </a:solidFill>
              </a:rPr>
              <a:t>holdoff</a:t>
            </a:r>
            <a:r>
              <a:rPr lang="en-US" sz="1800" dirty="0" smtClean="0">
                <a:solidFill>
                  <a:schemeClr val="accent6"/>
                </a:solidFill>
              </a:rPr>
              <a:t> time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node(s) block failed link and flush MAC table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node(s) send SF message </a:t>
            </a:r>
            <a:r>
              <a:rPr lang="en-US" sz="1600" dirty="0" smtClean="0">
                <a:solidFill>
                  <a:schemeClr val="accent6"/>
                </a:solidFill>
              </a:rPr>
              <a:t>(3 times @ max rate, then every 5 sec)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node receiving SF message will check priority and unblock any blocked link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node receiving SF message will send SF message to its other neighbor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in stable protecting state SF messages over every unblocked link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When the failure is cleared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node(s) detect CCM and start guard timer </a:t>
            </a:r>
            <a:r>
              <a:rPr lang="en-US" sz="1600" dirty="0" smtClean="0">
                <a:solidFill>
                  <a:schemeClr val="accent6"/>
                </a:solidFill>
              </a:rPr>
              <a:t>(blocks acting on R-APS messages)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node(s) send NR messages to neighbors </a:t>
            </a:r>
            <a:r>
              <a:rPr lang="en-US" sz="1600" dirty="0" smtClean="0">
                <a:solidFill>
                  <a:schemeClr val="accent6"/>
                </a:solidFill>
              </a:rPr>
              <a:t>(3 times @ max rate, then every 5 sec)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RPL owner receiving NR starts WTR timer</a:t>
            </a:r>
            <a:endParaRPr lang="en-US" sz="1600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when WTR expires RPL owner blocks RPL, flushes table, and sends NR RB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node receiving NR RB flushes table, unblocks any blocked ports, sends NR RB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86550" cy="939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G.8032-2010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3300"/>
            <a:ext cx="8724900" cy="5765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After coming out with G.8032 in 2008 (</a:t>
            </a:r>
            <a:r>
              <a:rPr lang="en-US" sz="2000" i="1" dirty="0" smtClean="0">
                <a:solidFill>
                  <a:schemeClr val="accent6"/>
                </a:solidFill>
              </a:rPr>
              <a:t>G.8032v1</a:t>
            </a:r>
            <a:r>
              <a:rPr lang="en-US" sz="2000" dirty="0" smtClean="0">
                <a:solidFill>
                  <a:schemeClr val="accent6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	the ITU came out with G.8032-2010 (G.8032v2) in 2010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This new version is not </a:t>
            </a:r>
            <a:r>
              <a:rPr lang="en-US" sz="2000" i="1" dirty="0" smtClean="0">
                <a:solidFill>
                  <a:schemeClr val="accent6"/>
                </a:solidFill>
              </a:rPr>
              <a:t>backwards-compatible</a:t>
            </a:r>
            <a:r>
              <a:rPr lang="en-US" sz="2000" dirty="0" smtClean="0">
                <a:solidFill>
                  <a:schemeClr val="accent6"/>
                </a:solidFill>
              </a:rPr>
              <a:t> with v1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	but a v2 node must support v1 as well </a:t>
            </a:r>
            <a:r>
              <a:rPr lang="en-US" sz="1800" dirty="0" smtClean="0">
                <a:solidFill>
                  <a:schemeClr val="accent6"/>
                </a:solidFill>
              </a:rPr>
              <a:t>(but then operation is according to v1)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Major differences :</a:t>
            </a: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2 designated nodes – </a:t>
            </a:r>
            <a:r>
              <a:rPr lang="en-US" sz="1800" i="1" dirty="0" smtClean="0">
                <a:solidFill>
                  <a:schemeClr val="accent6"/>
                </a:solidFill>
              </a:rPr>
              <a:t>RPL owner </a:t>
            </a:r>
            <a:r>
              <a:rPr lang="en-US" sz="1800" dirty="0" smtClean="0">
                <a:solidFill>
                  <a:schemeClr val="accent6"/>
                </a:solidFill>
              </a:rPr>
              <a:t>and </a:t>
            </a:r>
            <a:r>
              <a:rPr lang="en-US" sz="1800" i="1" dirty="0" smtClean="0">
                <a:solidFill>
                  <a:schemeClr val="accent6"/>
                </a:solidFill>
              </a:rPr>
              <a:t>RPL node</a:t>
            </a: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significant changes to 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state machine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priority logic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commands (forced/manual/clear) and protocol</a:t>
            </a: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new </a:t>
            </a:r>
            <a:r>
              <a:rPr lang="en-US" sz="1800" b="1" dirty="0" smtClean="0">
                <a:solidFill>
                  <a:schemeClr val="accent6"/>
                </a:solidFill>
              </a:rPr>
              <a:t>W</a:t>
            </a:r>
            <a:r>
              <a:rPr lang="en-US" sz="1800" dirty="0" smtClean="0">
                <a:solidFill>
                  <a:schemeClr val="accent6"/>
                </a:solidFill>
              </a:rPr>
              <a:t>ait </a:t>
            </a:r>
            <a:r>
              <a:rPr lang="en-US" sz="1800" b="1" dirty="0" smtClean="0">
                <a:solidFill>
                  <a:schemeClr val="accent6"/>
                </a:solidFill>
              </a:rPr>
              <a:t>T</a:t>
            </a:r>
            <a:r>
              <a:rPr lang="en-US" sz="1800" dirty="0" smtClean="0">
                <a:solidFill>
                  <a:schemeClr val="accent6"/>
                </a:solidFill>
              </a:rPr>
              <a:t>o </a:t>
            </a:r>
            <a:r>
              <a:rPr lang="en-US" sz="1800" b="1" dirty="0" smtClean="0">
                <a:solidFill>
                  <a:schemeClr val="accent6"/>
                </a:solidFill>
              </a:rPr>
              <a:t>B</a:t>
            </a:r>
            <a:r>
              <a:rPr lang="en-US" sz="1800" dirty="0" smtClean="0">
                <a:solidFill>
                  <a:schemeClr val="accent6"/>
                </a:solidFill>
              </a:rPr>
              <a:t>lock timer</a:t>
            </a: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supports more general topologies (sub-rings)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ladders </a:t>
            </a:r>
            <a:r>
              <a:rPr lang="en-US" sz="1600" dirty="0" smtClean="0">
                <a:solidFill>
                  <a:schemeClr val="accent6"/>
                </a:solidFill>
              </a:rPr>
              <a:t>(</a:t>
            </a:r>
            <a:r>
              <a:rPr lang="en-US" sz="1600" i="1" dirty="0" smtClean="0">
                <a:solidFill>
                  <a:schemeClr val="accent6"/>
                </a:solidFill>
              </a:rPr>
              <a:t>For Further Study </a:t>
            </a:r>
            <a:r>
              <a:rPr lang="en-US" sz="1600" dirty="0" smtClean="0">
                <a:solidFill>
                  <a:schemeClr val="accent6"/>
                </a:solidFill>
              </a:rPr>
              <a:t>in v1)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multi-ring</a:t>
            </a: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ring topology discovery</a:t>
            </a: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virtual channel based on VLAN or MAC address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Y(J)S APS    Slide </a:t>
            </a:r>
            <a:fld id="{EBE6CED0-65EF-4124-80EF-80802783AF6D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664200" y="4876800"/>
            <a:ext cx="3200400" cy="1613932"/>
            <a:chOff x="5664200" y="4876800"/>
            <a:chExt cx="3200400" cy="1613932"/>
          </a:xfrm>
        </p:grpSpPr>
        <p:sp>
          <p:nvSpPr>
            <p:cNvPr id="5" name="Oval 4"/>
            <p:cNvSpPr/>
            <p:nvPr/>
          </p:nvSpPr>
          <p:spPr bwMode="auto">
            <a:xfrm>
              <a:off x="7239000" y="4953000"/>
              <a:ext cx="889000" cy="8636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578600" y="5080000"/>
              <a:ext cx="673100" cy="6223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15300" y="5080000"/>
              <a:ext cx="673100" cy="6223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150100" y="5130800"/>
              <a:ext cx="190500" cy="215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162800" y="5461000"/>
              <a:ext cx="190500" cy="215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607300" y="5727700"/>
              <a:ext cx="190500" cy="215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594600" y="4876800"/>
              <a:ext cx="190500" cy="215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001000" y="5448300"/>
              <a:ext cx="190500" cy="215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001000" y="5143500"/>
              <a:ext cx="190500" cy="215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728" name="TextBox 14"/>
            <p:cNvSpPr txBox="1">
              <a:spLocks noChangeArrowheads="1"/>
            </p:cNvSpPr>
            <p:nvPr/>
          </p:nvSpPr>
          <p:spPr bwMode="auto">
            <a:xfrm>
              <a:off x="7366000" y="5194300"/>
              <a:ext cx="635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ring</a:t>
              </a:r>
            </a:p>
          </p:txBody>
        </p:sp>
        <p:sp>
          <p:nvSpPr>
            <p:cNvPr id="72729" name="TextBox 15"/>
            <p:cNvSpPr txBox="1">
              <a:spLocks noChangeArrowheads="1"/>
            </p:cNvSpPr>
            <p:nvPr/>
          </p:nvSpPr>
          <p:spPr bwMode="auto">
            <a:xfrm>
              <a:off x="8077200" y="5232400"/>
              <a:ext cx="787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subring</a:t>
              </a:r>
            </a:p>
          </p:txBody>
        </p:sp>
        <p:sp>
          <p:nvSpPr>
            <p:cNvPr id="72730" name="TextBox 16"/>
            <p:cNvSpPr txBox="1">
              <a:spLocks noChangeArrowheads="1"/>
            </p:cNvSpPr>
            <p:nvPr/>
          </p:nvSpPr>
          <p:spPr bwMode="auto">
            <a:xfrm>
              <a:off x="6527800" y="5232400"/>
              <a:ext cx="787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subring</a:t>
              </a:r>
            </a:p>
          </p:txBody>
        </p: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5765800" y="4953000"/>
              <a:ext cx="649288" cy="1208088"/>
              <a:chOff x="4051300" y="4343400"/>
              <a:chExt cx="648494" cy="120729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3468270" y="4940702"/>
                <a:ext cx="1193015" cy="158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4102493" y="4953393"/>
                <a:ext cx="1193015" cy="158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063984" y="4343400"/>
                <a:ext cx="634223" cy="1269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051300" y="4609925"/>
                <a:ext cx="634223" cy="1269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063984" y="4901833"/>
                <a:ext cx="634223" cy="1269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051300" y="5219124"/>
                <a:ext cx="634223" cy="1269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051300" y="5536415"/>
                <a:ext cx="634223" cy="1269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711" name="TextBox 27"/>
            <p:cNvSpPr txBox="1">
              <a:spLocks noChangeArrowheads="1"/>
            </p:cNvSpPr>
            <p:nvPr/>
          </p:nvSpPr>
          <p:spPr bwMode="auto">
            <a:xfrm>
              <a:off x="5664200" y="6121400"/>
              <a:ext cx="86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</a:rPr>
                <a:t>ladder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4CBF612-8357-4B4B-8388-40C7B2018684}" type="slidenum">
              <a:rPr lang="en-US"/>
              <a:pPr/>
              <a:t>107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228600"/>
            <a:ext cx="6686550" cy="1143000"/>
          </a:xfrm>
        </p:spPr>
        <p:txBody>
          <a:bodyPr/>
          <a:lstStyle/>
          <a:p>
            <a:r>
              <a:rPr lang="en-US"/>
              <a:t>EFM  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4400" y="1839913"/>
            <a:ext cx="5232400" cy="315880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cs typeface="Times New Roman" pitchFamily="18" charset="0"/>
              </a:rPr>
              <a:t>Ethernet in the First Mile </a:t>
            </a:r>
            <a:r>
              <a:rPr lang="en-US" sz="1800" dirty="0">
                <a:cs typeface="Times New Roman" pitchFamily="18" charset="0"/>
              </a:rPr>
              <a:t>(ex-802.3ah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EFM bonding</a:t>
            </a:r>
            <a:endParaRPr lang="en-US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err="1">
                <a:cs typeface="Times New Roman" pitchFamily="18" charset="0"/>
              </a:rPr>
              <a:t>xDSL</a:t>
            </a:r>
            <a:r>
              <a:rPr lang="en-US" sz="2400" dirty="0">
                <a:cs typeface="Times New Roman" pitchFamily="18" charset="0"/>
              </a:rPr>
              <a:t> (2M and 10M)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cs typeface="Times New Roman" pitchFamily="18" charset="0"/>
              </a:rPr>
              <a:t>P2P optics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cs typeface="Times New Roman" pitchFamily="18" charset="0"/>
              </a:rPr>
              <a:t>P2MP optics (EPON)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cs typeface="Times New Roman" pitchFamily="18" charset="0"/>
              </a:rPr>
              <a:t>EFM OAM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85FF32B5-0CBF-4B5D-A10B-550B6F217648}" type="slidenum">
              <a:rPr lang="en-US"/>
              <a:pPr/>
              <a:t>108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EFM task force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052513"/>
            <a:ext cx="8191500" cy="5054600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in IEEE new works starts with a </a:t>
            </a:r>
            <a:r>
              <a:rPr lang="en-US" sz="2000"/>
              <a:t>C</a:t>
            </a:r>
            <a:r>
              <a:rPr lang="en-US" sz="2000">
                <a:solidFill>
                  <a:schemeClr val="accent2"/>
                </a:solidFill>
              </a:rPr>
              <a:t>all </a:t>
            </a:r>
            <a:r>
              <a:rPr lang="en-US" sz="2000"/>
              <a:t>F</a:t>
            </a:r>
            <a:r>
              <a:rPr lang="en-US" sz="2000">
                <a:solidFill>
                  <a:schemeClr val="accent2"/>
                </a:solidFill>
              </a:rPr>
              <a:t>or </a:t>
            </a:r>
            <a:r>
              <a:rPr lang="en-US" sz="2000"/>
              <a:t>I</a:t>
            </a:r>
            <a:r>
              <a:rPr lang="en-US" sz="2000">
                <a:solidFill>
                  <a:schemeClr val="accent2"/>
                </a:solidFill>
              </a:rPr>
              <a:t>nterest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after which a </a:t>
            </a:r>
            <a:r>
              <a:rPr lang="en-US" sz="2000"/>
              <a:t>S</a:t>
            </a:r>
            <a:r>
              <a:rPr lang="en-US" sz="2000">
                <a:solidFill>
                  <a:schemeClr val="accent2"/>
                </a:solidFill>
              </a:rPr>
              <a:t>tudy </a:t>
            </a:r>
            <a:r>
              <a:rPr lang="en-US" sz="2000"/>
              <a:t>G</a:t>
            </a:r>
            <a:r>
              <a:rPr lang="en-US" sz="2000">
                <a:solidFill>
                  <a:schemeClr val="accent2"/>
                </a:solidFill>
              </a:rPr>
              <a:t>roup is formed to consider a new project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SG was formed in Nov. 2000 to think about </a:t>
            </a:r>
            <a:r>
              <a:rPr lang="en-US" sz="2000"/>
              <a:t>E</a:t>
            </a:r>
            <a:r>
              <a:rPr lang="en-US" sz="2000">
                <a:solidFill>
                  <a:schemeClr val="accent2"/>
                </a:solidFill>
              </a:rPr>
              <a:t>thernet in the </a:t>
            </a:r>
            <a:r>
              <a:rPr lang="en-US" sz="2000"/>
              <a:t>F</a:t>
            </a:r>
            <a:r>
              <a:rPr lang="en-US" sz="2000">
                <a:solidFill>
                  <a:schemeClr val="accent2"/>
                </a:solidFill>
              </a:rPr>
              <a:t>irst </a:t>
            </a:r>
            <a:r>
              <a:rPr lang="en-US" sz="2000"/>
              <a:t>M</a:t>
            </a:r>
            <a:r>
              <a:rPr lang="en-US" sz="2000">
                <a:solidFill>
                  <a:schemeClr val="accent2"/>
                </a:solidFill>
              </a:rPr>
              <a:t>ile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next step is defining a </a:t>
            </a:r>
            <a:r>
              <a:rPr lang="en-US" sz="2000"/>
              <a:t>P</a:t>
            </a:r>
            <a:r>
              <a:rPr lang="en-US" sz="2000">
                <a:solidFill>
                  <a:schemeClr val="accent2"/>
                </a:solidFill>
              </a:rPr>
              <a:t>roject </a:t>
            </a:r>
            <a:r>
              <a:rPr lang="en-US" sz="2000"/>
              <a:t>A</a:t>
            </a:r>
            <a:r>
              <a:rPr lang="en-US" sz="2000">
                <a:solidFill>
                  <a:schemeClr val="accent2"/>
                </a:solidFill>
              </a:rPr>
              <a:t>uthorization </a:t>
            </a:r>
            <a:r>
              <a:rPr lang="en-US" sz="2000"/>
              <a:t>R</a:t>
            </a:r>
            <a:r>
              <a:rPr lang="en-US" sz="2000">
                <a:solidFill>
                  <a:schemeClr val="accent2"/>
                </a:solidFill>
              </a:rPr>
              <a:t>equest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PAR is approved if it passes the </a:t>
            </a:r>
            <a:r>
              <a:rPr lang="en-US" sz="2000" b="1">
                <a:solidFill>
                  <a:schemeClr val="accent2"/>
                </a:solidFill>
              </a:rPr>
              <a:t>5 criteria</a:t>
            </a:r>
          </a:p>
          <a:p>
            <a:pPr marL="381000" indent="-381000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Broad market potential</a:t>
            </a:r>
          </a:p>
          <a:p>
            <a:pPr marL="381000" indent="-381000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Compatibility</a:t>
            </a:r>
          </a:p>
          <a:p>
            <a:pPr marL="381000" indent="-381000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Distinct identity</a:t>
            </a:r>
          </a:p>
          <a:p>
            <a:pPr marL="381000" indent="-381000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Technical feasibility</a:t>
            </a:r>
          </a:p>
          <a:p>
            <a:pPr marL="381000" indent="-381000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sz="2000" b="1">
                <a:solidFill>
                  <a:schemeClr val="accent2"/>
                </a:solidFill>
              </a:rPr>
              <a:t>Economic feasibility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EFM PAR was approved in Sept 2001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 task force or task group in a WG works on a specific project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it receives a name of the form WG.unique_chars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EFM task force was called </a:t>
            </a:r>
            <a:r>
              <a:rPr lang="en-US" sz="2000"/>
              <a:t>802.3ah</a:t>
            </a: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742286E3-1A4A-4E49-B64F-5AE30F48B39E}" type="slidenum">
              <a:rPr lang="en-US"/>
              <a:pPr/>
              <a:t>109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EFM task force </a:t>
            </a:r>
            <a:r>
              <a:rPr lang="en-US" sz="2400"/>
              <a:t>(cont.)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95413"/>
            <a:ext cx="7835900" cy="4902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 task force reviews proposals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and then produces and refines drafts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when complete the draft goes to WG ballot (need 75%)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EFM went to WG ballot in July 2003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after WG ballot, sponsor ballot (75%)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and then LMSC Standards Body approval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EFM became full standard in June 2004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after approval the standard is published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1 year later available free of charge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it is usually combined with the WG standard at its next revision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EFM was folded into 802.3-2005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E895326-EFA0-448D-8AEB-5493AA59833D}" type="slidenum">
              <a:rPr lang="en-US"/>
              <a:pPr/>
              <a:t>11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EUI-48 and EUI-64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154113"/>
            <a:ext cx="8229600" cy="541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EUI-48 used by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Ethernet (802.3)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Token ring (802.5)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WiFi (802.11)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Bluetooth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FDDI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SCSI/fiber-channel</a:t>
            </a:r>
          </a:p>
          <a:p>
            <a:pPr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/>
              <a:t>IEEE defined a “next generation” 8-byte address called EUI-64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/>
              <a:t>EUI-64 used for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IEEE 1394 (firewire)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802.15.4 (personal area networks)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IPv6 (LSBs of non-temporary unicast address)</a:t>
            </a:r>
          </a:p>
          <a:p>
            <a:pPr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/>
              <a:t>EUI addresses usually expressed in hex-hex format</a:t>
            </a:r>
          </a:p>
          <a:p>
            <a:pPr>
              <a:lnSpc>
                <a:spcPct val="14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/>
              <a:t>Broadcast address is FF-FF-FF-FF-FF-FF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DD6B626A-5C5E-457D-B13C-8F83FEAA1AAE}" type="slidenum">
              <a:rPr lang="en-US"/>
              <a:pPr/>
              <a:t>110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EFM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408113"/>
            <a:ext cx="7099300" cy="4724400"/>
          </a:xfrm>
        </p:spPr>
        <p:txBody>
          <a:bodyPr/>
          <a:lstStyle/>
          <a:p>
            <a:pPr marL="381000" indent="-381000">
              <a:buFont typeface="Wingdings" pitchFamily="2" charset="2"/>
              <a:buNone/>
            </a:pPr>
            <a:r>
              <a:rPr lang="en-US" sz="2000" dirty="0"/>
              <a:t>the 802.3ah task force had 4 tracks:   </a:t>
            </a:r>
          </a:p>
          <a:p>
            <a:pPr marL="381000" indent="-381000"/>
            <a:r>
              <a:rPr lang="en-US" sz="2000" dirty="0"/>
              <a:t>Copper (now in clause 61)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sz="2000" dirty="0" smtClean="0"/>
              <a:t>10PASS-TS </a:t>
            </a:r>
            <a:r>
              <a:rPr lang="en-US" sz="2000" dirty="0"/>
              <a:t>(10M, 750m)  (now in clause 62)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sz="2000" dirty="0" smtClean="0"/>
              <a:t>2BASE-TL   </a:t>
            </a:r>
            <a:r>
              <a:rPr lang="en-US" sz="2000" dirty="0"/>
              <a:t>(2M, 2.7km)    (now in clause 63</a:t>
            </a:r>
            <a:r>
              <a:rPr lang="en-US" sz="2000" dirty="0" smtClean="0"/>
              <a:t>)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sz="2000" dirty="0" smtClean="0"/>
              <a:t>PME aggregation (now in </a:t>
            </a:r>
            <a:r>
              <a:rPr lang="en-US" sz="2000" dirty="0" err="1" smtClean="0"/>
              <a:t>subclause</a:t>
            </a:r>
            <a:r>
              <a:rPr lang="en-US" sz="2000" dirty="0" smtClean="0"/>
              <a:t> 61.2.2)</a:t>
            </a:r>
            <a:endParaRPr lang="en-US" sz="2000" dirty="0"/>
          </a:p>
          <a:p>
            <a:pPr marL="381000" indent="-381000"/>
            <a:r>
              <a:rPr lang="en-US" sz="2000" dirty="0"/>
              <a:t>Optics 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sz="2000" dirty="0"/>
              <a:t>100M  (now in clause 58)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sz="2000" dirty="0"/>
              <a:t>1G       (now in clauses 59, 60)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sz="2000" dirty="0"/>
              <a:t>EPON  (now in clause 65 </a:t>
            </a:r>
            <a:r>
              <a:rPr lang="en-US" sz="2000" dirty="0">
                <a:solidFill>
                  <a:schemeClr val="accent1"/>
                </a:solidFill>
              </a:rPr>
              <a:t>see GPON/GEPON course</a:t>
            </a:r>
            <a:r>
              <a:rPr lang="en-US" sz="2000" dirty="0"/>
              <a:t>)</a:t>
            </a:r>
          </a:p>
          <a:p>
            <a:pPr marL="381000" indent="-381000"/>
            <a:r>
              <a:rPr lang="en-US" sz="2000" dirty="0"/>
              <a:t>P2MP  clause 64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sz="2000" dirty="0"/>
              <a:t>logic to enable EPON  (</a:t>
            </a:r>
            <a:r>
              <a:rPr lang="en-US" sz="2000" dirty="0">
                <a:solidFill>
                  <a:schemeClr val="accent1"/>
                </a:solidFill>
              </a:rPr>
              <a:t>see GPON/GEPON course</a:t>
            </a:r>
            <a:r>
              <a:rPr lang="en-US" sz="2000" dirty="0"/>
              <a:t>)</a:t>
            </a:r>
          </a:p>
          <a:p>
            <a:pPr marL="381000" indent="-381000"/>
            <a:r>
              <a:rPr lang="en-US" sz="2000" dirty="0"/>
              <a:t>OAM (see OAM section below) clause 57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289800" y="673100"/>
            <a:ext cx="1752600" cy="5207000"/>
            <a:chOff x="7289800" y="673100"/>
            <a:chExt cx="1752600" cy="5207000"/>
          </a:xfrm>
        </p:grpSpPr>
        <p:sp>
          <p:nvSpPr>
            <p:cNvPr id="5" name="TextBox 4"/>
            <p:cNvSpPr txBox="1"/>
            <p:nvPr/>
          </p:nvSpPr>
          <p:spPr>
            <a:xfrm>
              <a:off x="7289800" y="2768600"/>
              <a:ext cx="1752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reconciliation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89800" y="3594100"/>
              <a:ext cx="1752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PCS </a:t>
              </a:r>
              <a:r>
                <a:rPr lang="en-US" sz="1600" dirty="0" smtClean="0">
                  <a:latin typeface="+mn-lt"/>
                </a:rPr>
                <a:t>(61)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89800" y="4000500"/>
              <a:ext cx="1752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TC </a:t>
              </a:r>
              <a:r>
                <a:rPr lang="en-US" sz="1600" dirty="0" smtClean="0">
                  <a:latin typeface="+mn-lt"/>
                </a:rPr>
                <a:t>(G.993.1)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89800" y="4406900"/>
              <a:ext cx="1752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PMA </a:t>
              </a:r>
              <a:r>
                <a:rPr lang="en-US" sz="1600" dirty="0" smtClean="0">
                  <a:latin typeface="+mn-lt"/>
                </a:rPr>
                <a:t>(62/63)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89800" y="4800600"/>
              <a:ext cx="1752600" cy="6155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PMD </a:t>
              </a:r>
              <a:r>
                <a:rPr lang="en-US" sz="1600" dirty="0" smtClean="0">
                  <a:latin typeface="+mn-lt"/>
                </a:rPr>
                <a:t>(58/59/60/62/63)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9800" y="2349500"/>
              <a:ext cx="1752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MAC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8178494" y="3131066"/>
              <a:ext cx="306" cy="463034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89800" y="673100"/>
              <a:ext cx="1752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+mn-lt"/>
                </a:rPr>
                <a:t>…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83500" y="3263900"/>
              <a:ext cx="596900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MII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8178494" y="5417066"/>
              <a:ext cx="306" cy="463034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289800" y="1930400"/>
              <a:ext cx="1752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MP MAC </a:t>
              </a:r>
              <a:r>
                <a:rPr lang="en-US" sz="1600" dirty="0" smtClean="0">
                  <a:latin typeface="+mn-lt"/>
                </a:rPr>
                <a:t>(64)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89800" y="1511300"/>
              <a:ext cx="1752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OAM </a:t>
              </a:r>
              <a:r>
                <a:rPr lang="en-US" sz="1600" dirty="0" smtClean="0">
                  <a:latin typeface="+mn-lt"/>
                </a:rPr>
                <a:t>(57)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89800" y="1092200"/>
              <a:ext cx="1752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LLC </a:t>
              </a:r>
              <a:r>
                <a:rPr lang="en-US" sz="1600" dirty="0" smtClean="0">
                  <a:latin typeface="+mn-lt"/>
                </a:rPr>
                <a:t>(802.2)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24500" y="6088559"/>
            <a:ext cx="25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PCS = Physical Coding </a:t>
            </a:r>
            <a:r>
              <a:rPr lang="en-US" sz="1100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Sublayer</a:t>
            </a:r>
            <a:endParaRPr lang="en-US" sz="11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TC = Transmission Convergence</a:t>
            </a:r>
          </a:p>
          <a:p>
            <a:r>
              <a:rPr lang="en-US" sz="11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PMA = Physical Medium Attachment</a:t>
            </a:r>
          </a:p>
          <a:p>
            <a:r>
              <a:rPr lang="en-US" sz="11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PMD = Physical Medium Dependent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EFM bonding </a:t>
            </a:r>
            <a:r>
              <a:rPr lang="en-US" sz="1800" dirty="0" smtClean="0"/>
              <a:t>(PME Aggregation)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143000"/>
            <a:ext cx="8648700" cy="554990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2000" dirty="0" smtClean="0"/>
              <a:t>Physical Medium Entity inverse MUX (</a:t>
            </a:r>
            <a:r>
              <a:rPr lang="en-US" sz="2000" i="1" dirty="0" smtClean="0"/>
              <a:t>EFM bonding</a:t>
            </a:r>
            <a:r>
              <a:rPr lang="en-US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Defined in 802.3-2005 61.2.2 and ITU-T G.998.2 </a:t>
            </a:r>
            <a:r>
              <a:rPr lang="en-US" sz="1600" dirty="0" smtClean="0"/>
              <a:t>(ITU-T allows for ADSL as well)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Optional feature applicable </a:t>
            </a:r>
            <a:r>
              <a:rPr lang="en-US" sz="2000" b="1" dirty="0" smtClean="0"/>
              <a:t>only</a:t>
            </a:r>
            <a:r>
              <a:rPr lang="en-US" sz="2000" dirty="0" smtClean="0"/>
              <a:t> to copper EFM (DSL) links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PME Aggregation Function (PAF) is part of PCS </a:t>
            </a:r>
            <a:r>
              <a:rPr lang="en-US" sz="1800" dirty="0" smtClean="0"/>
              <a:t>(between MII and TC)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fragments Ethernet frame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forms non-Ethernet fragments (16b header + fragment)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Divides fragments over physical links </a:t>
            </a:r>
            <a:r>
              <a:rPr lang="en-US" sz="1600" dirty="0" smtClean="0"/>
              <a:t>(mechanism is implementation dependent) 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Uses 14-bit sequence number to recover order of fragments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Fragments can be from 64 to 512 bytes in length </a:t>
            </a:r>
            <a:r>
              <a:rPr lang="en-US" sz="1600" dirty="0" smtClean="0"/>
              <a:t>(all multiple of 4 except EOP)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Fragments delineated by TC layer framing </a:t>
            </a:r>
            <a:r>
              <a:rPr lang="en-US" sz="1800" dirty="0" smtClean="0"/>
              <a:t>(64/65 octet coding – </a:t>
            </a:r>
            <a:r>
              <a:rPr lang="en-US" sz="1800" b="1" i="1" dirty="0" smtClean="0"/>
              <a:t>not</a:t>
            </a:r>
            <a:r>
              <a:rPr lang="en-US" sz="1800" dirty="0" smtClean="0"/>
              <a:t> HDLC)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Can compensate for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rate ratios up to 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differential delay up to 15,000 bit times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 </a:t>
            </a:r>
            <a:r>
              <a:rPr lang="en-US" sz="1600" dirty="0" smtClean="0"/>
              <a:t>(delay is due to modem interleaving and rate differences)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AdvEth     Slide </a:t>
            </a:r>
            <a:fld id="{5C6DC534-A6C8-47FB-8B4D-0BC6DDDF4CD7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PME Aggregation </a:t>
            </a:r>
            <a:r>
              <a:rPr lang="en-US" sz="2800" dirty="0" smtClean="0"/>
              <a:t>(cont.)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AdvEth     Slide </a:t>
            </a:r>
            <a:fld id="{5C6DC534-A6C8-47FB-8B4D-0BC6DDDF4CD7}" type="slidenum">
              <a:rPr lang="en-US" smtClean="0"/>
              <a:pPr/>
              <a:t>112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889000" y="1384300"/>
            <a:ext cx="7353300" cy="461665"/>
            <a:chOff x="889000" y="1828800"/>
            <a:chExt cx="735330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889000" y="1828800"/>
              <a:ext cx="81280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IPG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1800" y="1828800"/>
              <a:ext cx="149860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preamble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1828800"/>
              <a:ext cx="80010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SFD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00500" y="1828800"/>
              <a:ext cx="3429000" cy="461665"/>
            </a:xfrm>
            <a:prstGeom prst="rect">
              <a:avLst/>
            </a:prstGeom>
            <a:noFill/>
            <a:ln>
              <a:solidFill>
                <a:srgbClr val="FF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66FF"/>
                  </a:solidFill>
                  <a:latin typeface="+mn-lt"/>
                </a:rPr>
                <a:t>Ethernet frame</a:t>
              </a:r>
              <a:endParaRPr lang="en-US" sz="2400" dirty="0">
                <a:solidFill>
                  <a:srgbClr val="FF66FF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29500" y="1828800"/>
              <a:ext cx="81280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IPG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228600" y="1854201"/>
            <a:ext cx="7645400" cy="4953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Ethernet frame from DA SA to FCS is fragmented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254000" y="4711700"/>
            <a:ext cx="85979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mechanism for choosing fragment size and order is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 dependent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CRC is  16 bits for VDSL  32 bits for SHDSL  with polynomials defined in 802.3 61.3.3.3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44500" y="5448300"/>
            <a:ext cx="2946400" cy="50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Fragmentation header 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04900" y="5918200"/>
            <a:ext cx="6197600" cy="830997"/>
            <a:chOff x="1104900" y="5918200"/>
            <a:chExt cx="6197600" cy="830997"/>
          </a:xfrm>
        </p:grpSpPr>
        <p:sp>
          <p:nvSpPr>
            <p:cNvPr id="55" name="TextBox 54"/>
            <p:cNvSpPr txBox="1"/>
            <p:nvPr/>
          </p:nvSpPr>
          <p:spPr>
            <a:xfrm>
              <a:off x="1104900" y="5918200"/>
              <a:ext cx="4495800" cy="83099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sequence number                   (14b)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77000" y="5918200"/>
              <a:ext cx="825500" cy="83099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EOP (1b)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00700" y="5918200"/>
              <a:ext cx="876300" cy="83099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SOP (1b)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38200" y="2336800"/>
            <a:ext cx="8039100" cy="2341265"/>
            <a:chOff x="838200" y="2540000"/>
            <a:chExt cx="8039100" cy="2341265"/>
          </a:xfrm>
        </p:grpSpPr>
        <p:sp>
          <p:nvSpPr>
            <p:cNvPr id="10" name="TextBox 9"/>
            <p:cNvSpPr txBox="1"/>
            <p:nvPr/>
          </p:nvSpPr>
          <p:spPr>
            <a:xfrm>
              <a:off x="838200" y="2616200"/>
              <a:ext cx="11557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header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6600" y="2616200"/>
              <a:ext cx="2171700" cy="461665"/>
            </a:xfrm>
            <a:prstGeom prst="rect">
              <a:avLst/>
            </a:prstGeom>
            <a:noFill/>
            <a:ln>
              <a:solidFill>
                <a:srgbClr val="FF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66FF"/>
                  </a:solidFill>
                  <a:latin typeface="+mn-lt"/>
                </a:rPr>
                <a:t>fragment 1</a:t>
              </a:r>
              <a:endParaRPr lang="en-US" sz="2400" dirty="0">
                <a:solidFill>
                  <a:srgbClr val="FF66FF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67300" y="2616200"/>
              <a:ext cx="11557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header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35700" y="2616200"/>
              <a:ext cx="2171700" cy="461665"/>
            </a:xfrm>
            <a:prstGeom prst="rect">
              <a:avLst/>
            </a:prstGeom>
            <a:noFill/>
            <a:ln>
              <a:solidFill>
                <a:srgbClr val="FF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66FF"/>
                  </a:solidFill>
                  <a:latin typeface="+mn-lt"/>
                </a:rPr>
                <a:t>fragment 5</a:t>
              </a:r>
              <a:endParaRPr lang="en-US" sz="2400" dirty="0">
                <a:solidFill>
                  <a:srgbClr val="FF66FF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56600" y="254000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…</a:t>
              </a:r>
              <a:endParaRPr lang="en-US" sz="24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" y="3225800"/>
              <a:ext cx="11557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header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06600" y="3225800"/>
              <a:ext cx="2171700" cy="461665"/>
            </a:xfrm>
            <a:prstGeom prst="rect">
              <a:avLst/>
            </a:prstGeom>
            <a:noFill/>
            <a:ln>
              <a:solidFill>
                <a:srgbClr val="FF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66FF"/>
                  </a:solidFill>
                  <a:latin typeface="+mn-lt"/>
                </a:rPr>
                <a:t>fragment 2</a:t>
              </a:r>
              <a:endParaRPr lang="en-US" sz="2400" dirty="0">
                <a:solidFill>
                  <a:srgbClr val="FF66FF"/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67300" y="3225800"/>
              <a:ext cx="11557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header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35700" y="3225800"/>
              <a:ext cx="2171700" cy="461665"/>
            </a:xfrm>
            <a:prstGeom prst="rect">
              <a:avLst/>
            </a:prstGeom>
            <a:noFill/>
            <a:ln>
              <a:solidFill>
                <a:srgbClr val="FF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66FF"/>
                  </a:solidFill>
                  <a:latin typeface="+mn-lt"/>
                </a:rPr>
                <a:t>fragment 6</a:t>
              </a:r>
              <a:endParaRPr lang="en-US" sz="2400" dirty="0">
                <a:solidFill>
                  <a:srgbClr val="FF66FF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56600" y="314960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…</a:t>
              </a:r>
              <a:endParaRPr lang="en-US" sz="24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0" y="3835400"/>
              <a:ext cx="11557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header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06600" y="3835400"/>
              <a:ext cx="2171700" cy="461665"/>
            </a:xfrm>
            <a:prstGeom prst="rect">
              <a:avLst/>
            </a:prstGeom>
            <a:noFill/>
            <a:ln>
              <a:solidFill>
                <a:srgbClr val="FF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66FF"/>
                  </a:solidFill>
                  <a:latin typeface="+mn-lt"/>
                </a:rPr>
                <a:t>fragment 3</a:t>
              </a:r>
              <a:endParaRPr lang="en-US" sz="2400" dirty="0">
                <a:solidFill>
                  <a:srgbClr val="FF66FF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67300" y="3835400"/>
              <a:ext cx="11557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header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35700" y="3835400"/>
              <a:ext cx="2171700" cy="461665"/>
            </a:xfrm>
            <a:prstGeom prst="rect">
              <a:avLst/>
            </a:prstGeom>
            <a:noFill/>
            <a:ln>
              <a:solidFill>
                <a:srgbClr val="FF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66FF"/>
                  </a:solidFill>
                  <a:latin typeface="+mn-lt"/>
                </a:rPr>
                <a:t>fragment 7</a:t>
              </a:r>
              <a:endParaRPr lang="en-US" sz="2400" dirty="0">
                <a:solidFill>
                  <a:srgbClr val="FF66FF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56600" y="375920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…</a:t>
              </a:r>
              <a:endParaRPr lang="en-US" sz="24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0" y="4419600"/>
              <a:ext cx="11557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header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06600" y="4419600"/>
              <a:ext cx="2171700" cy="461665"/>
            </a:xfrm>
            <a:prstGeom prst="rect">
              <a:avLst/>
            </a:prstGeom>
            <a:noFill/>
            <a:ln>
              <a:solidFill>
                <a:srgbClr val="FF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66FF"/>
                  </a:solidFill>
                  <a:latin typeface="+mn-lt"/>
                </a:rPr>
                <a:t>fragment 4</a:t>
              </a:r>
              <a:endParaRPr lang="en-US" sz="2400" dirty="0">
                <a:solidFill>
                  <a:srgbClr val="FF66FF"/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67300" y="4419600"/>
              <a:ext cx="11557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header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35700" y="4419600"/>
              <a:ext cx="2171700" cy="461665"/>
            </a:xfrm>
            <a:prstGeom prst="rect">
              <a:avLst/>
            </a:prstGeom>
            <a:noFill/>
            <a:ln>
              <a:solidFill>
                <a:srgbClr val="FF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66FF"/>
                  </a:solidFill>
                  <a:latin typeface="+mn-lt"/>
                </a:rPr>
                <a:t>fragment 8</a:t>
              </a:r>
              <a:endParaRPr lang="en-US" sz="2400" dirty="0">
                <a:solidFill>
                  <a:srgbClr val="FF66FF"/>
                </a:solidFill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56600" y="4343400"/>
              <a:ext cx="520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…</a:t>
              </a:r>
              <a:endParaRPr lang="en-US" sz="24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91000" y="2616200"/>
              <a:ext cx="8763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CRC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91000" y="3225800"/>
              <a:ext cx="8763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CRC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91000" y="3835400"/>
              <a:ext cx="8763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CRC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91000" y="4419600"/>
              <a:ext cx="876300" cy="4616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CRC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9700" y="2489200"/>
            <a:ext cx="63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PME 1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3098800"/>
            <a:ext cx="63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PME 2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152400" y="3708400"/>
            <a:ext cx="63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PME 3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52400" y="4343400"/>
            <a:ext cx="63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PME n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60525E33-DCC2-4C0E-BDDD-E80D099FC1FE}" type="slidenum">
              <a:rPr lang="en-US"/>
              <a:pPr/>
              <a:t>113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RPR – 802.17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0" y="2030413"/>
            <a:ext cx="5765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Resilient Packet Rings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resilience and fairness requirements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MAC operation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topology discovery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15527BF-5203-4111-A89B-A704F0349700}" type="slidenum">
              <a:rPr lang="en-US"/>
              <a:pPr/>
              <a:t>114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RPR – 802.17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1413"/>
            <a:ext cx="8623300" cy="5295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R</a:t>
            </a:r>
            <a:r>
              <a:rPr lang="en-US">
                <a:solidFill>
                  <a:schemeClr val="accent2"/>
                </a:solidFill>
              </a:rPr>
              <a:t>esilient </a:t>
            </a:r>
            <a:r>
              <a:rPr lang="en-US"/>
              <a:t>P</a:t>
            </a:r>
            <a:r>
              <a:rPr lang="en-US">
                <a:solidFill>
                  <a:schemeClr val="accent2"/>
                </a:solidFill>
              </a:rPr>
              <a:t>acket </a:t>
            </a:r>
            <a:r>
              <a:rPr lang="en-US"/>
              <a:t>R</a:t>
            </a:r>
            <a:r>
              <a:rPr lang="en-US">
                <a:solidFill>
                  <a:schemeClr val="accent2"/>
                </a:solidFill>
              </a:rPr>
              <a:t>ings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are compatible with standard Ethernet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are robust </a:t>
            </a:r>
            <a:r>
              <a:rPr lang="en-US" sz="1800">
                <a:solidFill>
                  <a:schemeClr val="accent2"/>
                </a:solidFill>
              </a:rPr>
              <a:t>(lossless, &lt;50ms protection, OAM)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are fair </a:t>
            </a:r>
            <a:r>
              <a:rPr lang="en-US" sz="1800">
                <a:solidFill>
                  <a:schemeClr val="accent2"/>
                </a:solidFill>
              </a:rPr>
              <a:t>(based on client throttling)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support QoS </a:t>
            </a:r>
            <a:r>
              <a:rPr lang="en-US" sz="1800">
                <a:solidFill>
                  <a:schemeClr val="accent2"/>
                </a:solidFill>
              </a:rPr>
              <a:t>(3 classes – A, B, C)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are efficient </a:t>
            </a:r>
            <a:r>
              <a:rPr lang="en-US" sz="1800">
                <a:solidFill>
                  <a:schemeClr val="accent2"/>
                </a:solidFill>
              </a:rPr>
              <a:t>(full spatial reuse)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are plug and play </a:t>
            </a:r>
            <a:r>
              <a:rPr lang="en-US" sz="1800">
                <a:solidFill>
                  <a:schemeClr val="accent2"/>
                </a:solidFill>
              </a:rPr>
              <a:t>(automatic station autodiscovery)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extend use of existing fiber rings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/>
              <a:t>counter-rotating add/drop ringlets, running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SONET/SDH (any rate, PoS, GFP or LAPS)   or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“packetPHY” (1 or 10 Gb/s ETH PHY)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>
                <a:solidFill>
                  <a:srgbClr val="FF33CC"/>
                </a:solidFill>
              </a:rPr>
              <a:t>developed by 802.17 WG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CC"/>
                </a:solidFill>
              </a:rPr>
              <a:t>based on Cisco’s </a:t>
            </a:r>
            <a:r>
              <a:rPr lang="en-US" sz="2000"/>
              <a:t>S</a:t>
            </a:r>
            <a:r>
              <a:rPr lang="en-US" sz="2000">
                <a:solidFill>
                  <a:srgbClr val="FF33CC"/>
                </a:solidFill>
              </a:rPr>
              <a:t>patial </a:t>
            </a:r>
            <a:r>
              <a:rPr lang="en-US" sz="2000"/>
              <a:t>R</a:t>
            </a:r>
            <a:r>
              <a:rPr lang="en-US" sz="2000">
                <a:solidFill>
                  <a:srgbClr val="FF33CC"/>
                </a:solidFill>
              </a:rPr>
              <a:t>euse </a:t>
            </a:r>
            <a:r>
              <a:rPr lang="en-US" sz="2000"/>
              <a:t>P</a:t>
            </a:r>
            <a:r>
              <a:rPr lang="en-US" sz="2000">
                <a:solidFill>
                  <a:srgbClr val="FF33CC"/>
                </a:solidFill>
              </a:rPr>
              <a:t>rotocol (RFC 2892)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grpSp>
        <p:nvGrpSpPr>
          <p:cNvPr id="383034" name="Group 58"/>
          <p:cNvGrpSpPr>
            <a:grpSpLocks/>
          </p:cNvGrpSpPr>
          <p:nvPr/>
        </p:nvGrpSpPr>
        <p:grpSpPr bwMode="auto">
          <a:xfrm>
            <a:off x="6654800" y="2933700"/>
            <a:ext cx="2298700" cy="2616200"/>
            <a:chOff x="4192" y="1848"/>
            <a:chExt cx="1448" cy="1648"/>
          </a:xfrm>
        </p:grpSpPr>
        <p:sp>
          <p:nvSpPr>
            <p:cNvPr id="383028" name="Line 52"/>
            <p:cNvSpPr>
              <a:spLocks noChangeShapeType="1"/>
            </p:cNvSpPr>
            <p:nvPr/>
          </p:nvSpPr>
          <p:spPr bwMode="auto">
            <a:xfrm flipH="1" flipV="1">
              <a:off x="5304" y="3168"/>
              <a:ext cx="328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29" name="Line 53"/>
            <p:cNvSpPr>
              <a:spLocks noChangeShapeType="1"/>
            </p:cNvSpPr>
            <p:nvPr/>
          </p:nvSpPr>
          <p:spPr bwMode="auto">
            <a:xfrm flipH="1" flipV="1">
              <a:off x="4192" y="1888"/>
              <a:ext cx="328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27" name="Line 51"/>
            <p:cNvSpPr>
              <a:spLocks noChangeShapeType="1"/>
            </p:cNvSpPr>
            <p:nvPr/>
          </p:nvSpPr>
          <p:spPr bwMode="auto">
            <a:xfrm flipV="1">
              <a:off x="4192" y="3168"/>
              <a:ext cx="328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026" name="Line 50"/>
            <p:cNvSpPr>
              <a:spLocks noChangeShapeType="1"/>
            </p:cNvSpPr>
            <p:nvPr/>
          </p:nvSpPr>
          <p:spPr bwMode="auto">
            <a:xfrm flipV="1">
              <a:off x="5312" y="1880"/>
              <a:ext cx="328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1" name="Oval 5"/>
            <p:cNvSpPr>
              <a:spLocks noChangeArrowheads="1"/>
            </p:cNvSpPr>
            <p:nvPr/>
          </p:nvSpPr>
          <p:spPr bwMode="auto">
            <a:xfrm>
              <a:off x="4288" y="2104"/>
              <a:ext cx="1240" cy="11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0" name="Oval 4"/>
            <p:cNvSpPr>
              <a:spLocks noChangeArrowheads="1"/>
            </p:cNvSpPr>
            <p:nvPr/>
          </p:nvSpPr>
          <p:spPr bwMode="auto">
            <a:xfrm>
              <a:off x="4448" y="2232"/>
              <a:ext cx="928" cy="9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>
              <a:off x="4928" y="2096"/>
              <a:ext cx="48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3" name="Line 7"/>
            <p:cNvSpPr>
              <a:spLocks noChangeShapeType="1"/>
            </p:cNvSpPr>
            <p:nvPr/>
          </p:nvSpPr>
          <p:spPr bwMode="auto">
            <a:xfrm flipH="1">
              <a:off x="4816" y="3272"/>
              <a:ext cx="48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4" name="Line 8"/>
            <p:cNvSpPr>
              <a:spLocks noChangeShapeType="1"/>
            </p:cNvSpPr>
            <p:nvPr/>
          </p:nvSpPr>
          <p:spPr bwMode="auto">
            <a:xfrm rot="5400000">
              <a:off x="5504" y="2712"/>
              <a:ext cx="48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5" name="Line 9"/>
            <p:cNvSpPr>
              <a:spLocks noChangeShapeType="1"/>
            </p:cNvSpPr>
            <p:nvPr/>
          </p:nvSpPr>
          <p:spPr bwMode="auto">
            <a:xfrm rot="-5400000">
              <a:off x="4264" y="2624"/>
              <a:ext cx="48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6" name="Line 10"/>
            <p:cNvSpPr>
              <a:spLocks noChangeShapeType="1"/>
            </p:cNvSpPr>
            <p:nvPr/>
          </p:nvSpPr>
          <p:spPr bwMode="auto">
            <a:xfrm>
              <a:off x="4928" y="3128"/>
              <a:ext cx="48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8" name="Line 12"/>
            <p:cNvSpPr>
              <a:spLocks noChangeShapeType="1"/>
            </p:cNvSpPr>
            <p:nvPr/>
          </p:nvSpPr>
          <p:spPr bwMode="auto">
            <a:xfrm rot="5400000">
              <a:off x="4424" y="2744"/>
              <a:ext cx="48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9" name="Line 13"/>
            <p:cNvSpPr>
              <a:spLocks noChangeShapeType="1"/>
            </p:cNvSpPr>
            <p:nvPr/>
          </p:nvSpPr>
          <p:spPr bwMode="auto">
            <a:xfrm rot="-5400000">
              <a:off x="5344" y="2600"/>
              <a:ext cx="48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3005" name="Group 29"/>
            <p:cNvGrpSpPr>
              <a:grpSpLocks/>
            </p:cNvGrpSpPr>
            <p:nvPr/>
          </p:nvGrpSpPr>
          <p:grpSpPr bwMode="auto">
            <a:xfrm>
              <a:off x="5147" y="2926"/>
              <a:ext cx="227" cy="338"/>
              <a:chOff x="2147" y="1758"/>
              <a:chExt cx="251" cy="330"/>
            </a:xfrm>
          </p:grpSpPr>
          <p:sp>
            <p:nvSpPr>
              <p:cNvPr id="383006" name="Oval 30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7" name="Rectangle 31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8" name="Rectangle 32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9" name="Oval 33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010" name="Group 34"/>
            <p:cNvGrpSpPr>
              <a:grpSpLocks/>
            </p:cNvGrpSpPr>
            <p:nvPr/>
          </p:nvGrpSpPr>
          <p:grpSpPr bwMode="auto">
            <a:xfrm>
              <a:off x="4443" y="2126"/>
              <a:ext cx="227" cy="338"/>
              <a:chOff x="2147" y="1758"/>
              <a:chExt cx="251" cy="330"/>
            </a:xfrm>
          </p:grpSpPr>
          <p:sp>
            <p:nvSpPr>
              <p:cNvPr id="383011" name="Oval 35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2" name="Rectangle 36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3" name="Rectangle 37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4" name="Oval 38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015" name="Group 39"/>
            <p:cNvGrpSpPr>
              <a:grpSpLocks/>
            </p:cNvGrpSpPr>
            <p:nvPr/>
          </p:nvGrpSpPr>
          <p:grpSpPr bwMode="auto">
            <a:xfrm>
              <a:off x="5155" y="2126"/>
              <a:ext cx="227" cy="338"/>
              <a:chOff x="2147" y="1758"/>
              <a:chExt cx="251" cy="330"/>
            </a:xfrm>
          </p:grpSpPr>
          <p:sp>
            <p:nvSpPr>
              <p:cNvPr id="383016" name="Oval 40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7" name="Rectangle 41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8" name="Rectangle 42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9" name="Oval 43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020" name="Group 44"/>
            <p:cNvGrpSpPr>
              <a:grpSpLocks/>
            </p:cNvGrpSpPr>
            <p:nvPr/>
          </p:nvGrpSpPr>
          <p:grpSpPr bwMode="auto">
            <a:xfrm>
              <a:off x="4443" y="2926"/>
              <a:ext cx="227" cy="338"/>
              <a:chOff x="2147" y="1758"/>
              <a:chExt cx="251" cy="330"/>
            </a:xfrm>
          </p:grpSpPr>
          <p:sp>
            <p:nvSpPr>
              <p:cNvPr id="383021" name="Oval 45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2" name="Rectangle 46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3" name="Rectangle 47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4" name="Oval 48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3032" name="Text Box 56"/>
            <p:cNvSpPr txBox="1">
              <a:spLocks noChangeArrowheads="1"/>
            </p:cNvSpPr>
            <p:nvPr/>
          </p:nvSpPr>
          <p:spPr bwMode="auto">
            <a:xfrm>
              <a:off x="4488" y="2552"/>
              <a:ext cx="5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ringlet1</a:t>
              </a:r>
            </a:p>
          </p:txBody>
        </p:sp>
        <p:sp>
          <p:nvSpPr>
            <p:cNvPr id="383033" name="Text Box 57"/>
            <p:cNvSpPr txBox="1">
              <a:spLocks noChangeArrowheads="1"/>
            </p:cNvSpPr>
            <p:nvPr/>
          </p:nvSpPr>
          <p:spPr bwMode="auto">
            <a:xfrm>
              <a:off x="4608" y="1848"/>
              <a:ext cx="5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33CC"/>
                  </a:solidFill>
                </a:rPr>
                <a:t>ringlet0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84D6C81-D3B3-4764-A86E-5579D1BE3BCC}" type="slidenum">
              <a:rPr lang="en-US"/>
              <a:pPr/>
              <a:t>115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rings?</a:t>
            </a:r>
            <a:endParaRPr lang="en-US" sz="280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3"/>
            <a:ext cx="7315200" cy="5372100"/>
          </a:xfrm>
          <a:ln/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0000FF"/>
                </a:solidFill>
              </a:rPr>
              <a:t>conventional Ethernet topologies are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point-to-point                bus                    star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00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00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0000FF"/>
                </a:solidFill>
              </a:rPr>
              <a:t>while conventional SONET/SDH topologies are rings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66FF"/>
                </a:solidFill>
              </a:rPr>
              <a:t>advantages of ring topologies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66FF"/>
                </a:solidFill>
              </a:rPr>
              <a:t>protection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66FF"/>
                </a:solidFill>
              </a:rPr>
              <a:t>fairness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66FF"/>
                </a:solidFill>
              </a:rPr>
              <a:t>simple multicast support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</a:rPr>
              <a:t>RPR mechanisms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rgbClr val="FF0000"/>
                </a:solidFill>
              </a:rPr>
              <a:t>input shaping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rgbClr val="FF0000"/>
                </a:solidFill>
              </a:rPr>
              <a:t>ringlet selection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rgbClr val="FF0000"/>
                </a:solidFill>
              </a:rPr>
              <a:t>buffer insertion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rgbClr val="FF0000"/>
                </a:solidFill>
              </a:rPr>
              <a:t>transit buffer(s)</a:t>
            </a:r>
          </a:p>
        </p:txBody>
      </p:sp>
      <p:grpSp>
        <p:nvGrpSpPr>
          <p:cNvPr id="212506" name="Group 538"/>
          <p:cNvGrpSpPr>
            <a:grpSpLocks/>
          </p:cNvGrpSpPr>
          <p:nvPr/>
        </p:nvGrpSpPr>
        <p:grpSpPr bwMode="auto">
          <a:xfrm>
            <a:off x="2935288" y="2157413"/>
            <a:ext cx="1843087" cy="604837"/>
            <a:chOff x="2689" y="1175"/>
            <a:chExt cx="1161" cy="381"/>
          </a:xfrm>
        </p:grpSpPr>
        <p:sp>
          <p:nvSpPr>
            <p:cNvPr id="212481" name="Rectangle 513"/>
            <p:cNvSpPr>
              <a:spLocks noChangeArrowheads="1"/>
            </p:cNvSpPr>
            <p:nvPr/>
          </p:nvSpPr>
          <p:spPr bwMode="auto">
            <a:xfrm rot="16200000" flipH="1">
              <a:off x="3486" y="1452"/>
              <a:ext cx="177" cy="1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82" name="Rectangle 514"/>
            <p:cNvSpPr>
              <a:spLocks noChangeArrowheads="1"/>
            </p:cNvSpPr>
            <p:nvPr/>
          </p:nvSpPr>
          <p:spPr bwMode="auto">
            <a:xfrm rot="16200000" flipH="1">
              <a:off x="3176" y="1455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83" name="Rectangle 515"/>
            <p:cNvSpPr>
              <a:spLocks noChangeArrowheads="1"/>
            </p:cNvSpPr>
            <p:nvPr/>
          </p:nvSpPr>
          <p:spPr bwMode="auto">
            <a:xfrm rot="16200000" flipH="1">
              <a:off x="2860" y="1461"/>
              <a:ext cx="178" cy="1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84" name="Rectangle 516"/>
            <p:cNvSpPr>
              <a:spLocks noChangeArrowheads="1"/>
            </p:cNvSpPr>
            <p:nvPr/>
          </p:nvSpPr>
          <p:spPr bwMode="auto">
            <a:xfrm rot="16200000" flipH="1">
              <a:off x="3647" y="1261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85" name="Rectangle 517"/>
            <p:cNvSpPr>
              <a:spLocks noChangeArrowheads="1"/>
            </p:cNvSpPr>
            <p:nvPr/>
          </p:nvSpPr>
          <p:spPr bwMode="auto">
            <a:xfrm rot="16200000" flipH="1">
              <a:off x="3325" y="1258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86" name="Rectangle 518"/>
            <p:cNvSpPr>
              <a:spLocks noChangeArrowheads="1"/>
            </p:cNvSpPr>
            <p:nvPr/>
          </p:nvSpPr>
          <p:spPr bwMode="auto">
            <a:xfrm rot="16200000" flipH="1">
              <a:off x="3016" y="1266"/>
              <a:ext cx="178" cy="1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87" name="Rectangle 519"/>
            <p:cNvSpPr>
              <a:spLocks noChangeArrowheads="1"/>
            </p:cNvSpPr>
            <p:nvPr/>
          </p:nvSpPr>
          <p:spPr bwMode="auto">
            <a:xfrm rot="16200000" flipH="1">
              <a:off x="2706" y="1261"/>
              <a:ext cx="179" cy="1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88" name="Rectangle 520"/>
            <p:cNvSpPr>
              <a:spLocks noChangeArrowheads="1"/>
            </p:cNvSpPr>
            <p:nvPr/>
          </p:nvSpPr>
          <p:spPr bwMode="auto">
            <a:xfrm flipH="1">
              <a:off x="2689" y="1349"/>
              <a:ext cx="1161" cy="41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587" name="Group 619"/>
          <p:cNvGrpSpPr>
            <a:grpSpLocks/>
          </p:cNvGrpSpPr>
          <p:nvPr/>
        </p:nvGrpSpPr>
        <p:grpSpPr bwMode="auto">
          <a:xfrm>
            <a:off x="423863" y="2225675"/>
            <a:ext cx="2170112" cy="393700"/>
            <a:chOff x="1019" y="1234"/>
            <a:chExt cx="1367" cy="248"/>
          </a:xfrm>
        </p:grpSpPr>
        <p:sp>
          <p:nvSpPr>
            <p:cNvPr id="212497" name="Rectangle 529"/>
            <p:cNvSpPr>
              <a:spLocks noChangeArrowheads="1"/>
            </p:cNvSpPr>
            <p:nvPr/>
          </p:nvSpPr>
          <p:spPr bwMode="auto">
            <a:xfrm flipH="1">
              <a:off x="1177" y="1357"/>
              <a:ext cx="1049" cy="41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508" name="Group 540"/>
            <p:cNvGrpSpPr>
              <a:grpSpLocks/>
            </p:cNvGrpSpPr>
            <p:nvPr/>
          </p:nvGrpSpPr>
          <p:grpSpPr bwMode="auto">
            <a:xfrm>
              <a:off x="1019" y="1234"/>
              <a:ext cx="263" cy="248"/>
              <a:chOff x="4891" y="2520"/>
              <a:chExt cx="335" cy="333"/>
            </a:xfrm>
          </p:grpSpPr>
          <p:sp>
            <p:nvSpPr>
              <p:cNvPr id="212509" name="Freeform 541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33CC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0" name="Line 542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1" name="Line 543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2" name="Freeform 544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33CC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3" name="Line 545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4" name="Line 546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5" name="Line 547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6" name="Rectangle 548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33CC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7" name="Freeform 549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33CC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8" name="Line 550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9" name="Line 551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0" name="Line 552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521" name="Group 553"/>
            <p:cNvGrpSpPr>
              <a:grpSpLocks/>
            </p:cNvGrpSpPr>
            <p:nvPr/>
          </p:nvGrpSpPr>
          <p:grpSpPr bwMode="auto">
            <a:xfrm>
              <a:off x="2123" y="1234"/>
              <a:ext cx="263" cy="248"/>
              <a:chOff x="4891" y="2520"/>
              <a:chExt cx="335" cy="333"/>
            </a:xfrm>
          </p:grpSpPr>
          <p:sp>
            <p:nvSpPr>
              <p:cNvPr id="212522" name="Freeform 554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33CC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3" name="Line 555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4" name="Line 556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5" name="Freeform 557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33CC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6" name="Line 558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7" name="Line 559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8" name="Line 560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9" name="Rectangle 561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33CC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30" name="Freeform 562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33CC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31" name="Line 563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32" name="Line 564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33" name="Line 565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2498" name="Rectangle 530"/>
          <p:cNvSpPr>
            <a:spLocks noChangeArrowheads="1"/>
          </p:cNvSpPr>
          <p:nvPr/>
        </p:nvSpPr>
        <p:spPr bwMode="auto">
          <a:xfrm flipH="1">
            <a:off x="6186488" y="2027238"/>
            <a:ext cx="1462087" cy="55562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500" name="Rectangle 532"/>
          <p:cNvSpPr>
            <a:spLocks noChangeArrowheads="1"/>
          </p:cNvSpPr>
          <p:nvPr/>
        </p:nvSpPr>
        <p:spPr bwMode="auto">
          <a:xfrm flipH="1" flipV="1">
            <a:off x="6910388" y="1533525"/>
            <a:ext cx="65087" cy="1027113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2501" name="Group 533"/>
          <p:cNvGrpSpPr>
            <a:grpSpLocks/>
          </p:cNvGrpSpPr>
          <p:nvPr/>
        </p:nvGrpSpPr>
        <p:grpSpPr bwMode="auto">
          <a:xfrm>
            <a:off x="6811963" y="1901825"/>
            <a:ext cx="246062" cy="358775"/>
            <a:chOff x="2147" y="1758"/>
            <a:chExt cx="251" cy="330"/>
          </a:xfrm>
        </p:grpSpPr>
        <p:sp>
          <p:nvSpPr>
            <p:cNvPr id="212502" name="Oval 534"/>
            <p:cNvSpPr>
              <a:spLocks noChangeArrowheads="1"/>
            </p:cNvSpPr>
            <p:nvPr/>
          </p:nvSpPr>
          <p:spPr bwMode="auto">
            <a:xfrm>
              <a:off x="2148" y="1983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03" name="Rectangle 535"/>
            <p:cNvSpPr>
              <a:spLocks noChangeArrowheads="1"/>
            </p:cNvSpPr>
            <p:nvPr/>
          </p:nvSpPr>
          <p:spPr bwMode="auto">
            <a:xfrm>
              <a:off x="2147" y="1812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04" name="Rectangle 536"/>
            <p:cNvSpPr>
              <a:spLocks noChangeArrowheads="1"/>
            </p:cNvSpPr>
            <p:nvPr/>
          </p:nvSpPr>
          <p:spPr bwMode="auto">
            <a:xfrm>
              <a:off x="2147" y="1812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05" name="Oval 537"/>
            <p:cNvSpPr>
              <a:spLocks noChangeArrowheads="1"/>
            </p:cNvSpPr>
            <p:nvPr/>
          </p:nvSpPr>
          <p:spPr bwMode="auto">
            <a:xfrm>
              <a:off x="2148" y="1758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2534" name="Group 566"/>
          <p:cNvGrpSpPr>
            <a:grpSpLocks/>
          </p:cNvGrpSpPr>
          <p:nvPr/>
        </p:nvGrpSpPr>
        <p:grpSpPr bwMode="auto">
          <a:xfrm>
            <a:off x="6735763" y="1235075"/>
            <a:ext cx="417512" cy="393700"/>
            <a:chOff x="4891" y="2520"/>
            <a:chExt cx="335" cy="333"/>
          </a:xfrm>
        </p:grpSpPr>
        <p:sp>
          <p:nvSpPr>
            <p:cNvPr id="212535" name="Freeform 567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36" name="Line 568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37" name="Line 569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38" name="Freeform 570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39" name="Line 571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40" name="Line 572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41" name="Line 573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42" name="Rectangle 574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43" name="Freeform 575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44" name="Line 576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45" name="Line 577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46" name="Line 578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2547" name="Group 579"/>
          <p:cNvGrpSpPr>
            <a:grpSpLocks/>
          </p:cNvGrpSpPr>
          <p:nvPr/>
        </p:nvGrpSpPr>
        <p:grpSpPr bwMode="auto">
          <a:xfrm>
            <a:off x="6748463" y="2492375"/>
            <a:ext cx="417512" cy="393700"/>
            <a:chOff x="4891" y="2520"/>
            <a:chExt cx="335" cy="333"/>
          </a:xfrm>
        </p:grpSpPr>
        <p:sp>
          <p:nvSpPr>
            <p:cNvPr id="212548" name="Freeform 580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49" name="Line 581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0" name="Line 582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1" name="Freeform 583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2" name="Line 584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3" name="Line 585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4" name="Line 586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5" name="Rectangle 587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6" name="Freeform 588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7" name="Line 589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8" name="Line 590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59" name="Line 591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2560" name="Group 592"/>
          <p:cNvGrpSpPr>
            <a:grpSpLocks/>
          </p:cNvGrpSpPr>
          <p:nvPr/>
        </p:nvGrpSpPr>
        <p:grpSpPr bwMode="auto">
          <a:xfrm>
            <a:off x="6011863" y="1819275"/>
            <a:ext cx="417512" cy="393700"/>
            <a:chOff x="4891" y="2520"/>
            <a:chExt cx="335" cy="333"/>
          </a:xfrm>
        </p:grpSpPr>
        <p:sp>
          <p:nvSpPr>
            <p:cNvPr id="212561" name="Freeform 593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62" name="Line 594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63" name="Line 595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64" name="Freeform 596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65" name="Line 597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66" name="Line 598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67" name="Line 599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68" name="Rectangle 600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69" name="Freeform 601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70" name="Line 602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71" name="Line 603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72" name="Line 604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2573" name="Group 605"/>
          <p:cNvGrpSpPr>
            <a:grpSpLocks/>
          </p:cNvGrpSpPr>
          <p:nvPr/>
        </p:nvGrpSpPr>
        <p:grpSpPr bwMode="auto">
          <a:xfrm>
            <a:off x="7485063" y="1819275"/>
            <a:ext cx="417512" cy="393700"/>
            <a:chOff x="4891" y="2520"/>
            <a:chExt cx="335" cy="333"/>
          </a:xfrm>
        </p:grpSpPr>
        <p:sp>
          <p:nvSpPr>
            <p:cNvPr id="212574" name="Freeform 606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75" name="Line 607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76" name="Line 608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77" name="Freeform 609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78" name="Line 610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79" name="Line 611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80" name="Line 612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81" name="Rectangle 613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82" name="Freeform 614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83" name="Line 615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84" name="Line 616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85" name="Line 617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2598" name="Group 630"/>
          <p:cNvGrpSpPr>
            <a:grpSpLocks/>
          </p:cNvGrpSpPr>
          <p:nvPr/>
        </p:nvGrpSpPr>
        <p:grpSpPr bwMode="auto">
          <a:xfrm>
            <a:off x="3963988" y="3344863"/>
            <a:ext cx="2693987" cy="2452687"/>
            <a:chOff x="3273" y="2027"/>
            <a:chExt cx="1697" cy="1545"/>
          </a:xfrm>
        </p:grpSpPr>
        <p:sp>
          <p:nvSpPr>
            <p:cNvPr id="212596" name="Rectangle 628"/>
            <p:cNvSpPr>
              <a:spLocks noChangeArrowheads="1"/>
            </p:cNvSpPr>
            <p:nvPr/>
          </p:nvSpPr>
          <p:spPr bwMode="auto">
            <a:xfrm rot="5400000" flipH="1" flipV="1">
              <a:off x="3957" y="3398"/>
              <a:ext cx="313" cy="35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595" name="Rectangle 627"/>
            <p:cNvSpPr>
              <a:spLocks noChangeArrowheads="1"/>
            </p:cNvSpPr>
            <p:nvPr/>
          </p:nvSpPr>
          <p:spPr bwMode="auto">
            <a:xfrm flipH="1" flipV="1">
              <a:off x="3273" y="2786"/>
              <a:ext cx="31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594" name="Rectangle 626"/>
            <p:cNvSpPr>
              <a:spLocks noChangeArrowheads="1"/>
            </p:cNvSpPr>
            <p:nvPr/>
          </p:nvSpPr>
          <p:spPr bwMode="auto">
            <a:xfrm flipH="1" flipV="1">
              <a:off x="4657" y="2794"/>
              <a:ext cx="31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589" name="Oval 621"/>
            <p:cNvSpPr>
              <a:spLocks noChangeArrowheads="1"/>
            </p:cNvSpPr>
            <p:nvPr/>
          </p:nvSpPr>
          <p:spPr bwMode="auto">
            <a:xfrm>
              <a:off x="3696" y="2408"/>
              <a:ext cx="840" cy="784"/>
            </a:xfrm>
            <a:prstGeom prst="ellipse">
              <a:avLst/>
            </a:prstGeom>
            <a:noFill/>
            <a:ln w="5715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2590" name="Object 622"/>
            <p:cNvGraphicFramePr>
              <a:graphicFrameLocks noChangeAspect="1"/>
            </p:cNvGraphicFramePr>
            <p:nvPr/>
          </p:nvGraphicFramePr>
          <p:xfrm>
            <a:off x="4416" y="2685"/>
            <a:ext cx="267" cy="230"/>
          </p:xfrm>
          <a:graphic>
            <a:graphicData uri="http://schemas.openxmlformats.org/presentationml/2006/ole">
              <p:oleObj spid="_x0000_s212590" name="Photo Editor Photo" r:id="rId3" imgW="1600000" imgH="1380952" progId="">
                <p:embed/>
              </p:oleObj>
            </a:graphicData>
          </a:graphic>
        </p:graphicFrame>
        <p:graphicFrame>
          <p:nvGraphicFramePr>
            <p:cNvPr id="212591" name="Object 623"/>
            <p:cNvGraphicFramePr>
              <a:graphicFrameLocks noChangeAspect="1"/>
            </p:cNvGraphicFramePr>
            <p:nvPr/>
          </p:nvGraphicFramePr>
          <p:xfrm>
            <a:off x="3984" y="2293"/>
            <a:ext cx="267" cy="230"/>
          </p:xfrm>
          <a:graphic>
            <a:graphicData uri="http://schemas.openxmlformats.org/presentationml/2006/ole">
              <p:oleObj spid="_x0000_s212591" name="Photo Editor Photo" r:id="rId4" imgW="1600000" imgH="1380952" progId="">
                <p:embed/>
              </p:oleObj>
            </a:graphicData>
          </a:graphic>
        </p:graphicFrame>
        <p:graphicFrame>
          <p:nvGraphicFramePr>
            <p:cNvPr id="212592" name="Object 624"/>
            <p:cNvGraphicFramePr>
              <a:graphicFrameLocks noChangeAspect="1"/>
            </p:cNvGraphicFramePr>
            <p:nvPr/>
          </p:nvGraphicFramePr>
          <p:xfrm>
            <a:off x="3984" y="3077"/>
            <a:ext cx="267" cy="230"/>
          </p:xfrm>
          <a:graphic>
            <a:graphicData uri="http://schemas.openxmlformats.org/presentationml/2006/ole">
              <p:oleObj spid="_x0000_s212592" name="Photo Editor Photo" r:id="rId5" imgW="1600000" imgH="1380952" progId="">
                <p:embed/>
              </p:oleObj>
            </a:graphicData>
          </a:graphic>
        </p:graphicFrame>
        <p:graphicFrame>
          <p:nvGraphicFramePr>
            <p:cNvPr id="212593" name="Object 625"/>
            <p:cNvGraphicFramePr>
              <a:graphicFrameLocks noChangeAspect="1"/>
            </p:cNvGraphicFramePr>
            <p:nvPr/>
          </p:nvGraphicFramePr>
          <p:xfrm>
            <a:off x="3552" y="2677"/>
            <a:ext cx="267" cy="230"/>
          </p:xfrm>
          <a:graphic>
            <a:graphicData uri="http://schemas.openxmlformats.org/presentationml/2006/ole">
              <p:oleObj spid="_x0000_s212593" name="Photo Editor Photo" r:id="rId6" imgW="1600000" imgH="1380952" progId="">
                <p:embed/>
              </p:oleObj>
            </a:graphicData>
          </a:graphic>
        </p:graphicFrame>
        <p:sp>
          <p:nvSpPr>
            <p:cNvPr id="212597" name="Rectangle 629"/>
            <p:cNvSpPr>
              <a:spLocks noChangeArrowheads="1"/>
            </p:cNvSpPr>
            <p:nvPr/>
          </p:nvSpPr>
          <p:spPr bwMode="auto">
            <a:xfrm rot="5400000" flipH="1" flipV="1">
              <a:off x="3965" y="2166"/>
              <a:ext cx="313" cy="35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C0CE77D-B9B4-427A-9170-3919671199CD}" type="slidenum">
              <a:rPr lang="en-US"/>
              <a:pPr/>
              <a:t>116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0150" y="139700"/>
            <a:ext cx="4146550" cy="889000"/>
          </a:xfrm>
        </p:spPr>
        <p:txBody>
          <a:bodyPr/>
          <a:lstStyle/>
          <a:p>
            <a:r>
              <a:rPr lang="en-US"/>
              <a:t>Basic queuing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1300" y="5103813"/>
            <a:ext cx="3403600" cy="11049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3000">
                <a:solidFill>
                  <a:schemeClr val="accent2"/>
                </a:solidFill>
              </a:rPr>
              <a:t>traffic from local source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>
                <a:solidFill>
                  <a:schemeClr val="accent2"/>
                </a:solidFill>
              </a:rPr>
              <a:t>sent according to fairness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>
                <a:solidFill>
                  <a:schemeClr val="accent2"/>
                </a:solidFill>
              </a:rPr>
              <a:t>first sent to ringlet selection</a:t>
            </a:r>
          </a:p>
        </p:txBody>
      </p:sp>
      <p:grpSp>
        <p:nvGrpSpPr>
          <p:cNvPr id="384171" name="Group 171"/>
          <p:cNvGrpSpPr>
            <a:grpSpLocks/>
          </p:cNvGrpSpPr>
          <p:nvPr/>
        </p:nvGrpSpPr>
        <p:grpSpPr bwMode="auto">
          <a:xfrm>
            <a:off x="152400" y="1066800"/>
            <a:ext cx="8001000" cy="5689600"/>
            <a:chOff x="456" y="448"/>
            <a:chExt cx="5040" cy="3584"/>
          </a:xfrm>
        </p:grpSpPr>
        <p:sp>
          <p:nvSpPr>
            <p:cNvPr id="384004" name="Arc 4"/>
            <p:cNvSpPr>
              <a:spLocks/>
            </p:cNvSpPr>
            <p:nvPr/>
          </p:nvSpPr>
          <p:spPr bwMode="auto">
            <a:xfrm rot="16200000" flipV="1">
              <a:off x="2708" y="-91"/>
              <a:ext cx="536" cy="50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85"/>
                <a:gd name="T2" fmla="*/ 813 w 21600"/>
                <a:gd name="T3" fmla="*/ 43185 h 43185"/>
                <a:gd name="T4" fmla="*/ 0 w 21600"/>
                <a:gd name="T5" fmla="*/ 21600 h 4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8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13"/>
                    <a:pt x="12417" y="42747"/>
                    <a:pt x="812" y="43184"/>
                  </a:cubicBezTo>
                </a:path>
                <a:path w="21600" h="4318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13"/>
                    <a:pt x="12417" y="42747"/>
                    <a:pt x="812" y="431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84005" name="Line 5"/>
            <p:cNvSpPr>
              <a:spLocks noChangeShapeType="1"/>
            </p:cNvSpPr>
            <p:nvPr/>
          </p:nvSpPr>
          <p:spPr bwMode="auto">
            <a:xfrm flipV="1">
              <a:off x="1280" y="2256"/>
              <a:ext cx="144" cy="48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06" name="Line 6"/>
            <p:cNvSpPr>
              <a:spLocks noChangeShapeType="1"/>
            </p:cNvSpPr>
            <p:nvPr/>
          </p:nvSpPr>
          <p:spPr bwMode="auto">
            <a:xfrm>
              <a:off x="4592" y="2280"/>
              <a:ext cx="152" cy="4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07" name="Rectangle 7"/>
            <p:cNvSpPr>
              <a:spLocks noChangeArrowheads="1"/>
            </p:cNvSpPr>
            <p:nvPr/>
          </p:nvSpPr>
          <p:spPr bwMode="auto">
            <a:xfrm>
              <a:off x="2088" y="1832"/>
              <a:ext cx="1872" cy="8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6" name="Line 36"/>
            <p:cNvSpPr>
              <a:spLocks noChangeShapeType="1"/>
            </p:cNvSpPr>
            <p:nvPr/>
          </p:nvSpPr>
          <p:spPr bwMode="auto">
            <a:xfrm>
              <a:off x="2096" y="2112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37" name="Line 37"/>
            <p:cNvSpPr>
              <a:spLocks noChangeShapeType="1"/>
            </p:cNvSpPr>
            <p:nvPr/>
          </p:nvSpPr>
          <p:spPr bwMode="auto">
            <a:xfrm>
              <a:off x="2232" y="2104"/>
              <a:ext cx="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38" name="Line 38"/>
            <p:cNvSpPr>
              <a:spLocks noChangeShapeType="1"/>
            </p:cNvSpPr>
            <p:nvPr/>
          </p:nvSpPr>
          <p:spPr bwMode="auto">
            <a:xfrm>
              <a:off x="3480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39" name="Line 39"/>
            <p:cNvSpPr>
              <a:spLocks noChangeShapeType="1"/>
            </p:cNvSpPr>
            <p:nvPr/>
          </p:nvSpPr>
          <p:spPr bwMode="auto">
            <a:xfrm>
              <a:off x="3696" y="2104"/>
              <a:ext cx="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40" name="Line 40"/>
            <p:cNvSpPr>
              <a:spLocks noChangeShapeType="1"/>
            </p:cNvSpPr>
            <p:nvPr/>
          </p:nvSpPr>
          <p:spPr bwMode="auto">
            <a:xfrm>
              <a:off x="2080" y="2376"/>
              <a:ext cx="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41" name="Line 41"/>
            <p:cNvSpPr>
              <a:spLocks noChangeShapeType="1"/>
            </p:cNvSpPr>
            <p:nvPr/>
          </p:nvSpPr>
          <p:spPr bwMode="auto">
            <a:xfrm>
              <a:off x="2136" y="2376"/>
              <a:ext cx="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4035" name="Group 35"/>
            <p:cNvGrpSpPr>
              <a:grpSpLocks/>
            </p:cNvGrpSpPr>
            <p:nvPr/>
          </p:nvGrpSpPr>
          <p:grpSpPr bwMode="auto">
            <a:xfrm>
              <a:off x="2256" y="2008"/>
              <a:ext cx="1536" cy="488"/>
              <a:chOff x="2240" y="1912"/>
              <a:chExt cx="1536" cy="488"/>
            </a:xfrm>
          </p:grpSpPr>
          <p:sp>
            <p:nvSpPr>
              <p:cNvPr id="384010" name="Rectangle 10"/>
              <p:cNvSpPr>
                <a:spLocks noChangeArrowheads="1"/>
              </p:cNvSpPr>
              <p:nvPr/>
            </p:nvSpPr>
            <p:spPr bwMode="auto">
              <a:xfrm>
                <a:off x="2504" y="1912"/>
                <a:ext cx="968" cy="2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011" name="Line 11"/>
              <p:cNvSpPr>
                <a:spLocks noChangeShapeType="1"/>
              </p:cNvSpPr>
              <p:nvPr/>
            </p:nvSpPr>
            <p:spPr bwMode="auto">
              <a:xfrm>
                <a:off x="2640" y="191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2" name="Line 12"/>
              <p:cNvSpPr>
                <a:spLocks noChangeShapeType="1"/>
              </p:cNvSpPr>
              <p:nvPr/>
            </p:nvSpPr>
            <p:spPr bwMode="auto">
              <a:xfrm>
                <a:off x="2784" y="1923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3" name="Line 13"/>
              <p:cNvSpPr>
                <a:spLocks noChangeShapeType="1"/>
              </p:cNvSpPr>
              <p:nvPr/>
            </p:nvSpPr>
            <p:spPr bwMode="auto">
              <a:xfrm>
                <a:off x="2920" y="191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4" name="Line 14"/>
              <p:cNvSpPr>
                <a:spLocks noChangeShapeType="1"/>
              </p:cNvSpPr>
              <p:nvPr/>
            </p:nvSpPr>
            <p:spPr bwMode="auto">
              <a:xfrm>
                <a:off x="3064" y="191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5" name="Line 15"/>
              <p:cNvSpPr>
                <a:spLocks noChangeShapeType="1"/>
              </p:cNvSpPr>
              <p:nvPr/>
            </p:nvSpPr>
            <p:spPr bwMode="auto">
              <a:xfrm>
                <a:off x="3208" y="1912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6" name="Line 16"/>
              <p:cNvSpPr>
                <a:spLocks noChangeShapeType="1"/>
              </p:cNvSpPr>
              <p:nvPr/>
            </p:nvSpPr>
            <p:spPr bwMode="auto">
              <a:xfrm>
                <a:off x="3344" y="1923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9" name="Rectangle 19"/>
              <p:cNvSpPr>
                <a:spLocks noChangeArrowheads="1"/>
              </p:cNvSpPr>
              <p:nvPr/>
            </p:nvSpPr>
            <p:spPr bwMode="auto">
              <a:xfrm>
                <a:off x="2240" y="2195"/>
                <a:ext cx="1536" cy="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020" name="Line 20"/>
              <p:cNvSpPr>
                <a:spLocks noChangeShapeType="1"/>
              </p:cNvSpPr>
              <p:nvPr/>
            </p:nvSpPr>
            <p:spPr bwMode="auto">
              <a:xfrm>
                <a:off x="2376" y="2195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1" name="Line 21"/>
              <p:cNvSpPr>
                <a:spLocks noChangeShapeType="1"/>
              </p:cNvSpPr>
              <p:nvPr/>
            </p:nvSpPr>
            <p:spPr bwMode="auto">
              <a:xfrm>
                <a:off x="2520" y="2195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2" name="Line 22"/>
              <p:cNvSpPr>
                <a:spLocks noChangeShapeType="1"/>
              </p:cNvSpPr>
              <p:nvPr/>
            </p:nvSpPr>
            <p:spPr bwMode="auto">
              <a:xfrm>
                <a:off x="2656" y="2195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3" name="Line 23"/>
              <p:cNvSpPr>
                <a:spLocks noChangeShapeType="1"/>
              </p:cNvSpPr>
              <p:nvPr/>
            </p:nvSpPr>
            <p:spPr bwMode="auto">
              <a:xfrm>
                <a:off x="2800" y="2195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4" name="Line 24"/>
              <p:cNvSpPr>
                <a:spLocks noChangeShapeType="1"/>
              </p:cNvSpPr>
              <p:nvPr/>
            </p:nvSpPr>
            <p:spPr bwMode="auto">
              <a:xfrm>
                <a:off x="2944" y="2195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5" name="Line 25"/>
              <p:cNvSpPr>
                <a:spLocks noChangeShapeType="1"/>
              </p:cNvSpPr>
              <p:nvPr/>
            </p:nvSpPr>
            <p:spPr bwMode="auto">
              <a:xfrm>
                <a:off x="3080" y="2195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6" name="Line 26"/>
              <p:cNvSpPr>
                <a:spLocks noChangeShapeType="1"/>
              </p:cNvSpPr>
              <p:nvPr/>
            </p:nvSpPr>
            <p:spPr bwMode="auto">
              <a:xfrm>
                <a:off x="3208" y="2184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7" name="Line 27"/>
              <p:cNvSpPr>
                <a:spLocks noChangeShapeType="1"/>
              </p:cNvSpPr>
              <p:nvPr/>
            </p:nvSpPr>
            <p:spPr bwMode="auto">
              <a:xfrm>
                <a:off x="3352" y="2195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8" name="Line 28"/>
              <p:cNvSpPr>
                <a:spLocks noChangeShapeType="1"/>
              </p:cNvSpPr>
              <p:nvPr/>
            </p:nvSpPr>
            <p:spPr bwMode="auto">
              <a:xfrm>
                <a:off x="3488" y="2184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9" name="Line 29"/>
              <p:cNvSpPr>
                <a:spLocks noChangeShapeType="1"/>
              </p:cNvSpPr>
              <p:nvPr/>
            </p:nvSpPr>
            <p:spPr bwMode="auto">
              <a:xfrm>
                <a:off x="3632" y="2184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3" name="Text Box 33"/>
              <p:cNvSpPr txBox="1">
                <a:spLocks noChangeArrowheads="1"/>
              </p:cNvSpPr>
              <p:nvPr/>
            </p:nvSpPr>
            <p:spPr bwMode="auto">
              <a:xfrm>
                <a:off x="2864" y="1952"/>
                <a:ext cx="272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PTQ</a:t>
                </a:r>
              </a:p>
            </p:txBody>
          </p:sp>
          <p:sp>
            <p:nvSpPr>
              <p:cNvPr id="384034" name="Text Box 34"/>
              <p:cNvSpPr txBox="1">
                <a:spLocks noChangeArrowheads="1"/>
              </p:cNvSpPr>
              <p:nvPr/>
            </p:nvSpPr>
            <p:spPr bwMode="auto">
              <a:xfrm>
                <a:off x="2864" y="2216"/>
                <a:ext cx="272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STQ</a:t>
                </a:r>
              </a:p>
            </p:txBody>
          </p:sp>
        </p:grpSp>
        <p:sp>
          <p:nvSpPr>
            <p:cNvPr id="384008" name="AutoShape 8"/>
            <p:cNvSpPr>
              <a:spLocks noChangeArrowheads="1"/>
            </p:cNvSpPr>
            <p:nvPr/>
          </p:nvSpPr>
          <p:spPr bwMode="auto">
            <a:xfrm rot="5400000">
              <a:off x="1432" y="2112"/>
              <a:ext cx="1056" cy="27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42" name="Line 42"/>
            <p:cNvSpPr>
              <a:spLocks noChangeShapeType="1"/>
            </p:cNvSpPr>
            <p:nvPr/>
          </p:nvSpPr>
          <p:spPr bwMode="auto">
            <a:xfrm>
              <a:off x="3824" y="2384"/>
              <a:ext cx="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43" name="Line 43"/>
            <p:cNvSpPr>
              <a:spLocks noChangeShapeType="1"/>
            </p:cNvSpPr>
            <p:nvPr/>
          </p:nvSpPr>
          <p:spPr bwMode="auto">
            <a:xfrm>
              <a:off x="3800" y="2384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94" name="Line 94"/>
            <p:cNvSpPr>
              <a:spLocks noChangeShapeType="1"/>
            </p:cNvSpPr>
            <p:nvPr/>
          </p:nvSpPr>
          <p:spPr bwMode="auto">
            <a:xfrm>
              <a:off x="3480" y="27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95" name="Line 95"/>
            <p:cNvSpPr>
              <a:spLocks noChangeShapeType="1"/>
            </p:cNvSpPr>
            <p:nvPr/>
          </p:nvSpPr>
          <p:spPr bwMode="auto">
            <a:xfrm>
              <a:off x="3616" y="2720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97" name="Line 97"/>
            <p:cNvSpPr>
              <a:spLocks noChangeShapeType="1"/>
            </p:cNvSpPr>
            <p:nvPr/>
          </p:nvSpPr>
          <p:spPr bwMode="auto">
            <a:xfrm flipV="1">
              <a:off x="3480" y="2720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99" name="Line 99"/>
            <p:cNvSpPr>
              <a:spLocks noChangeShapeType="1"/>
            </p:cNvSpPr>
            <p:nvPr/>
          </p:nvSpPr>
          <p:spPr bwMode="auto">
            <a:xfrm>
              <a:off x="2616" y="2560"/>
              <a:ext cx="1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00" name="Line 100"/>
            <p:cNvSpPr>
              <a:spLocks noChangeShapeType="1"/>
            </p:cNvSpPr>
            <p:nvPr/>
          </p:nvSpPr>
          <p:spPr bwMode="auto">
            <a:xfrm>
              <a:off x="2720" y="2560"/>
              <a:ext cx="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01" name="Line 101"/>
            <p:cNvSpPr>
              <a:spLocks noChangeShapeType="1"/>
            </p:cNvSpPr>
            <p:nvPr/>
          </p:nvSpPr>
          <p:spPr bwMode="auto">
            <a:xfrm flipV="1">
              <a:off x="2616" y="25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02" name="Line 102"/>
            <p:cNvSpPr>
              <a:spLocks noChangeShapeType="1"/>
            </p:cNvSpPr>
            <p:nvPr/>
          </p:nvSpPr>
          <p:spPr bwMode="auto">
            <a:xfrm>
              <a:off x="2896" y="2616"/>
              <a:ext cx="1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03" name="Line 103"/>
            <p:cNvSpPr>
              <a:spLocks noChangeShapeType="1"/>
            </p:cNvSpPr>
            <p:nvPr/>
          </p:nvSpPr>
          <p:spPr bwMode="auto">
            <a:xfrm>
              <a:off x="3000" y="2616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04" name="Line 104"/>
            <p:cNvSpPr>
              <a:spLocks noChangeShapeType="1"/>
            </p:cNvSpPr>
            <p:nvPr/>
          </p:nvSpPr>
          <p:spPr bwMode="auto">
            <a:xfrm flipV="1">
              <a:off x="2896" y="2616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05" name="Line 105"/>
            <p:cNvSpPr>
              <a:spLocks noChangeShapeType="1"/>
            </p:cNvSpPr>
            <p:nvPr/>
          </p:nvSpPr>
          <p:spPr bwMode="auto">
            <a:xfrm>
              <a:off x="3184" y="2656"/>
              <a:ext cx="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06" name="Line 106"/>
            <p:cNvSpPr>
              <a:spLocks noChangeShapeType="1"/>
            </p:cNvSpPr>
            <p:nvPr/>
          </p:nvSpPr>
          <p:spPr bwMode="auto">
            <a:xfrm>
              <a:off x="3296" y="2664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07" name="Line 107"/>
            <p:cNvSpPr>
              <a:spLocks noChangeShapeType="1"/>
            </p:cNvSpPr>
            <p:nvPr/>
          </p:nvSpPr>
          <p:spPr bwMode="auto">
            <a:xfrm flipV="1">
              <a:off x="3184" y="2656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4098" name="Group 98"/>
            <p:cNvGrpSpPr>
              <a:grpSpLocks/>
            </p:cNvGrpSpPr>
            <p:nvPr/>
          </p:nvGrpSpPr>
          <p:grpSpPr bwMode="auto">
            <a:xfrm>
              <a:off x="2520" y="2791"/>
              <a:ext cx="1079" cy="969"/>
              <a:chOff x="2520" y="1943"/>
              <a:chExt cx="1079" cy="969"/>
            </a:xfrm>
          </p:grpSpPr>
          <p:sp>
            <p:nvSpPr>
              <p:cNvPr id="384045" name="Rectangle 45"/>
              <p:cNvSpPr>
                <a:spLocks noChangeArrowheads="1"/>
              </p:cNvSpPr>
              <p:nvPr/>
            </p:nvSpPr>
            <p:spPr bwMode="auto">
              <a:xfrm rot="5400000">
                <a:off x="2704" y="2320"/>
                <a:ext cx="968" cy="2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046" name="Line 46"/>
              <p:cNvSpPr>
                <a:spLocks noChangeShapeType="1"/>
              </p:cNvSpPr>
              <p:nvPr/>
            </p:nvSpPr>
            <p:spPr bwMode="auto">
              <a:xfrm rot="5400000">
                <a:off x="3192" y="1976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7" name="Line 47"/>
              <p:cNvSpPr>
                <a:spLocks noChangeShapeType="1"/>
              </p:cNvSpPr>
              <p:nvPr/>
            </p:nvSpPr>
            <p:spPr bwMode="auto">
              <a:xfrm rot="5400000">
                <a:off x="3189" y="212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8" name="Line 48"/>
              <p:cNvSpPr>
                <a:spLocks noChangeShapeType="1"/>
              </p:cNvSpPr>
              <p:nvPr/>
            </p:nvSpPr>
            <p:spPr bwMode="auto">
              <a:xfrm rot="5400000">
                <a:off x="3192" y="2256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49" name="Line 49"/>
              <p:cNvSpPr>
                <a:spLocks noChangeShapeType="1"/>
              </p:cNvSpPr>
              <p:nvPr/>
            </p:nvSpPr>
            <p:spPr bwMode="auto">
              <a:xfrm rot="5400000">
                <a:off x="3192" y="240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0" name="Line 50"/>
              <p:cNvSpPr>
                <a:spLocks noChangeShapeType="1"/>
              </p:cNvSpPr>
              <p:nvPr/>
            </p:nvSpPr>
            <p:spPr bwMode="auto">
              <a:xfrm rot="5400000">
                <a:off x="3192" y="2544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1" name="Line 51"/>
              <p:cNvSpPr>
                <a:spLocks noChangeShapeType="1"/>
              </p:cNvSpPr>
              <p:nvPr/>
            </p:nvSpPr>
            <p:spPr bwMode="auto">
              <a:xfrm rot="5400000">
                <a:off x="3189" y="268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63" name="Text Box 63"/>
              <p:cNvSpPr txBox="1">
                <a:spLocks noChangeArrowheads="1"/>
              </p:cNvSpPr>
              <p:nvPr/>
            </p:nvSpPr>
            <p:spPr bwMode="auto">
              <a:xfrm rot="5400000">
                <a:off x="3042" y="2362"/>
                <a:ext cx="272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A</a:t>
                </a:r>
              </a:p>
            </p:txBody>
          </p:sp>
          <p:sp>
            <p:nvSpPr>
              <p:cNvPr id="384067" name="Rectangle 67"/>
              <p:cNvSpPr>
                <a:spLocks noChangeArrowheads="1"/>
              </p:cNvSpPr>
              <p:nvPr/>
            </p:nvSpPr>
            <p:spPr bwMode="auto">
              <a:xfrm rot="5400000">
                <a:off x="2144" y="2320"/>
                <a:ext cx="968" cy="2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068" name="Line 68"/>
              <p:cNvSpPr>
                <a:spLocks noChangeShapeType="1"/>
              </p:cNvSpPr>
              <p:nvPr/>
            </p:nvSpPr>
            <p:spPr bwMode="auto">
              <a:xfrm rot="5400000">
                <a:off x="2632" y="1976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69" name="Line 69"/>
              <p:cNvSpPr>
                <a:spLocks noChangeShapeType="1"/>
              </p:cNvSpPr>
              <p:nvPr/>
            </p:nvSpPr>
            <p:spPr bwMode="auto">
              <a:xfrm rot="5400000">
                <a:off x="2629" y="212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0" name="Line 70"/>
              <p:cNvSpPr>
                <a:spLocks noChangeShapeType="1"/>
              </p:cNvSpPr>
              <p:nvPr/>
            </p:nvSpPr>
            <p:spPr bwMode="auto">
              <a:xfrm rot="5400000">
                <a:off x="2632" y="2256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1" name="Line 71"/>
              <p:cNvSpPr>
                <a:spLocks noChangeShapeType="1"/>
              </p:cNvSpPr>
              <p:nvPr/>
            </p:nvSpPr>
            <p:spPr bwMode="auto">
              <a:xfrm rot="5400000">
                <a:off x="2632" y="240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2" name="Line 72"/>
              <p:cNvSpPr>
                <a:spLocks noChangeShapeType="1"/>
              </p:cNvSpPr>
              <p:nvPr/>
            </p:nvSpPr>
            <p:spPr bwMode="auto">
              <a:xfrm rot="5400000">
                <a:off x="2632" y="2544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3" name="Line 73"/>
              <p:cNvSpPr>
                <a:spLocks noChangeShapeType="1"/>
              </p:cNvSpPr>
              <p:nvPr/>
            </p:nvSpPr>
            <p:spPr bwMode="auto">
              <a:xfrm rot="5400000">
                <a:off x="2629" y="268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4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2482" y="2362"/>
                <a:ext cx="272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C</a:t>
                </a:r>
              </a:p>
            </p:txBody>
          </p:sp>
          <p:sp>
            <p:nvSpPr>
              <p:cNvPr id="384076" name="Rectangle 76"/>
              <p:cNvSpPr>
                <a:spLocks noChangeArrowheads="1"/>
              </p:cNvSpPr>
              <p:nvPr/>
            </p:nvSpPr>
            <p:spPr bwMode="auto">
              <a:xfrm rot="5400000">
                <a:off x="2424" y="2320"/>
                <a:ext cx="968" cy="2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077" name="Line 77"/>
              <p:cNvSpPr>
                <a:spLocks noChangeShapeType="1"/>
              </p:cNvSpPr>
              <p:nvPr/>
            </p:nvSpPr>
            <p:spPr bwMode="auto">
              <a:xfrm rot="5400000">
                <a:off x="2912" y="1976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8" name="Line 78"/>
              <p:cNvSpPr>
                <a:spLocks noChangeShapeType="1"/>
              </p:cNvSpPr>
              <p:nvPr/>
            </p:nvSpPr>
            <p:spPr bwMode="auto">
              <a:xfrm rot="5400000">
                <a:off x="2909" y="212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9" name="Line 79"/>
              <p:cNvSpPr>
                <a:spLocks noChangeShapeType="1"/>
              </p:cNvSpPr>
              <p:nvPr/>
            </p:nvSpPr>
            <p:spPr bwMode="auto">
              <a:xfrm rot="5400000">
                <a:off x="2912" y="2256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80" name="Line 80"/>
              <p:cNvSpPr>
                <a:spLocks noChangeShapeType="1"/>
              </p:cNvSpPr>
              <p:nvPr/>
            </p:nvSpPr>
            <p:spPr bwMode="auto">
              <a:xfrm rot="5400000">
                <a:off x="2912" y="240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81" name="Line 81"/>
              <p:cNvSpPr>
                <a:spLocks noChangeShapeType="1"/>
              </p:cNvSpPr>
              <p:nvPr/>
            </p:nvSpPr>
            <p:spPr bwMode="auto">
              <a:xfrm rot="5400000">
                <a:off x="2912" y="2544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82" name="Line 82"/>
              <p:cNvSpPr>
                <a:spLocks noChangeShapeType="1"/>
              </p:cNvSpPr>
              <p:nvPr/>
            </p:nvSpPr>
            <p:spPr bwMode="auto">
              <a:xfrm rot="5400000">
                <a:off x="2909" y="268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83" name="Text Box 83"/>
              <p:cNvSpPr txBox="1">
                <a:spLocks noChangeArrowheads="1"/>
              </p:cNvSpPr>
              <p:nvPr/>
            </p:nvSpPr>
            <p:spPr bwMode="auto">
              <a:xfrm rot="5400000">
                <a:off x="2762" y="2362"/>
                <a:ext cx="272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B</a:t>
                </a:r>
              </a:p>
            </p:txBody>
          </p:sp>
          <p:sp>
            <p:nvSpPr>
              <p:cNvPr id="384085" name="Rectangle 85"/>
              <p:cNvSpPr>
                <a:spLocks noChangeArrowheads="1"/>
              </p:cNvSpPr>
              <p:nvPr/>
            </p:nvSpPr>
            <p:spPr bwMode="auto">
              <a:xfrm rot="5400000">
                <a:off x="3007" y="2319"/>
                <a:ext cx="968" cy="2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086" name="Line 86"/>
              <p:cNvSpPr>
                <a:spLocks noChangeShapeType="1"/>
              </p:cNvSpPr>
              <p:nvPr/>
            </p:nvSpPr>
            <p:spPr bwMode="auto">
              <a:xfrm rot="5400000">
                <a:off x="3496" y="1976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87" name="Line 87"/>
              <p:cNvSpPr>
                <a:spLocks noChangeShapeType="1"/>
              </p:cNvSpPr>
              <p:nvPr/>
            </p:nvSpPr>
            <p:spPr bwMode="auto">
              <a:xfrm rot="5400000">
                <a:off x="3493" y="212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88" name="Line 88"/>
              <p:cNvSpPr>
                <a:spLocks noChangeShapeType="1"/>
              </p:cNvSpPr>
              <p:nvPr/>
            </p:nvSpPr>
            <p:spPr bwMode="auto">
              <a:xfrm rot="5400000">
                <a:off x="3496" y="2256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89" name="Line 89"/>
              <p:cNvSpPr>
                <a:spLocks noChangeShapeType="1"/>
              </p:cNvSpPr>
              <p:nvPr/>
            </p:nvSpPr>
            <p:spPr bwMode="auto">
              <a:xfrm rot="5400000">
                <a:off x="3496" y="240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90" name="Line 90"/>
              <p:cNvSpPr>
                <a:spLocks noChangeShapeType="1"/>
              </p:cNvSpPr>
              <p:nvPr/>
            </p:nvSpPr>
            <p:spPr bwMode="auto">
              <a:xfrm rot="5400000">
                <a:off x="3496" y="2544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91" name="Line 91"/>
              <p:cNvSpPr>
                <a:spLocks noChangeShapeType="1"/>
              </p:cNvSpPr>
              <p:nvPr/>
            </p:nvSpPr>
            <p:spPr bwMode="auto">
              <a:xfrm rot="5400000">
                <a:off x="3493" y="2680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92" name="Text Box 92"/>
              <p:cNvSpPr txBox="1">
                <a:spLocks noChangeArrowheads="1"/>
              </p:cNvSpPr>
              <p:nvPr/>
            </p:nvSpPr>
            <p:spPr bwMode="auto">
              <a:xfrm rot="5400000">
                <a:off x="3279" y="2351"/>
                <a:ext cx="416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fairness</a:t>
                </a:r>
              </a:p>
            </p:txBody>
          </p:sp>
        </p:grpSp>
        <p:sp>
          <p:nvSpPr>
            <p:cNvPr id="384009" name="AutoShape 9"/>
            <p:cNvSpPr>
              <a:spLocks noChangeArrowheads="1"/>
            </p:cNvSpPr>
            <p:nvPr/>
          </p:nvSpPr>
          <p:spPr bwMode="auto">
            <a:xfrm rot="16200000" flipH="1">
              <a:off x="3568" y="2080"/>
              <a:ext cx="1072" cy="27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113" name="Line 113"/>
            <p:cNvSpPr>
              <a:spLocks noChangeShapeType="1"/>
            </p:cNvSpPr>
            <p:nvPr/>
          </p:nvSpPr>
          <p:spPr bwMode="auto">
            <a:xfrm>
              <a:off x="2112" y="1944"/>
              <a:ext cx="1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14" name="Line 114"/>
            <p:cNvSpPr>
              <a:spLocks noChangeShapeType="1"/>
            </p:cNvSpPr>
            <p:nvPr/>
          </p:nvSpPr>
          <p:spPr bwMode="auto">
            <a:xfrm>
              <a:off x="2232" y="1944"/>
              <a:ext cx="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15" name="Line 115"/>
            <p:cNvSpPr>
              <a:spLocks noChangeShapeType="1"/>
            </p:cNvSpPr>
            <p:nvPr/>
          </p:nvSpPr>
          <p:spPr bwMode="auto">
            <a:xfrm flipV="1">
              <a:off x="3344" y="16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16" name="Line 116"/>
            <p:cNvSpPr>
              <a:spLocks noChangeShapeType="1"/>
            </p:cNvSpPr>
            <p:nvPr/>
          </p:nvSpPr>
          <p:spPr bwMode="auto">
            <a:xfrm>
              <a:off x="2120" y="1784"/>
              <a:ext cx="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17" name="Line 117"/>
            <p:cNvSpPr>
              <a:spLocks noChangeShapeType="1"/>
            </p:cNvSpPr>
            <p:nvPr/>
          </p:nvSpPr>
          <p:spPr bwMode="auto">
            <a:xfrm>
              <a:off x="2504" y="1776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18" name="Line 118"/>
            <p:cNvSpPr>
              <a:spLocks noChangeShapeType="1"/>
            </p:cNvSpPr>
            <p:nvPr/>
          </p:nvSpPr>
          <p:spPr bwMode="auto">
            <a:xfrm flipV="1">
              <a:off x="2768" y="1616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19" name="Line 119"/>
            <p:cNvSpPr>
              <a:spLocks noChangeShapeType="1"/>
            </p:cNvSpPr>
            <p:nvPr/>
          </p:nvSpPr>
          <p:spPr bwMode="auto">
            <a:xfrm>
              <a:off x="2120" y="186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20" name="Line 120"/>
            <p:cNvSpPr>
              <a:spLocks noChangeShapeType="1"/>
            </p:cNvSpPr>
            <p:nvPr/>
          </p:nvSpPr>
          <p:spPr bwMode="auto">
            <a:xfrm>
              <a:off x="2360" y="1864"/>
              <a:ext cx="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21" name="Line 121"/>
            <p:cNvSpPr>
              <a:spLocks noChangeShapeType="1"/>
            </p:cNvSpPr>
            <p:nvPr/>
          </p:nvSpPr>
          <p:spPr bwMode="auto">
            <a:xfrm flipV="1">
              <a:off x="3032" y="1696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23" name="Rectangle 123"/>
            <p:cNvSpPr>
              <a:spLocks noChangeArrowheads="1"/>
            </p:cNvSpPr>
            <p:nvPr/>
          </p:nvSpPr>
          <p:spPr bwMode="auto">
            <a:xfrm rot="5400000">
              <a:off x="2840" y="1104"/>
              <a:ext cx="968" cy="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124" name="Line 124"/>
            <p:cNvSpPr>
              <a:spLocks noChangeShapeType="1"/>
            </p:cNvSpPr>
            <p:nvPr/>
          </p:nvSpPr>
          <p:spPr bwMode="auto">
            <a:xfrm rot="5400000">
              <a:off x="3328" y="760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25" name="Line 125"/>
            <p:cNvSpPr>
              <a:spLocks noChangeShapeType="1"/>
            </p:cNvSpPr>
            <p:nvPr/>
          </p:nvSpPr>
          <p:spPr bwMode="auto">
            <a:xfrm rot="5400000">
              <a:off x="3325" y="904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26" name="Line 126"/>
            <p:cNvSpPr>
              <a:spLocks noChangeShapeType="1"/>
            </p:cNvSpPr>
            <p:nvPr/>
          </p:nvSpPr>
          <p:spPr bwMode="auto">
            <a:xfrm rot="5400000">
              <a:off x="3328" y="1040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27" name="Line 127"/>
            <p:cNvSpPr>
              <a:spLocks noChangeShapeType="1"/>
            </p:cNvSpPr>
            <p:nvPr/>
          </p:nvSpPr>
          <p:spPr bwMode="auto">
            <a:xfrm rot="5400000">
              <a:off x="3328" y="1184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28" name="Line 128"/>
            <p:cNvSpPr>
              <a:spLocks noChangeShapeType="1"/>
            </p:cNvSpPr>
            <p:nvPr/>
          </p:nvSpPr>
          <p:spPr bwMode="auto">
            <a:xfrm rot="5400000">
              <a:off x="3328" y="1328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29" name="Line 129"/>
            <p:cNvSpPr>
              <a:spLocks noChangeShapeType="1"/>
            </p:cNvSpPr>
            <p:nvPr/>
          </p:nvSpPr>
          <p:spPr bwMode="auto">
            <a:xfrm rot="5400000">
              <a:off x="3325" y="1464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30" name="Text Box 130"/>
            <p:cNvSpPr txBox="1">
              <a:spLocks noChangeArrowheads="1"/>
            </p:cNvSpPr>
            <p:nvPr/>
          </p:nvSpPr>
          <p:spPr bwMode="auto">
            <a:xfrm rot="5400000">
              <a:off x="3178" y="1146"/>
              <a:ext cx="272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A</a:t>
              </a:r>
            </a:p>
          </p:txBody>
        </p:sp>
        <p:sp>
          <p:nvSpPr>
            <p:cNvPr id="384131" name="Rectangle 131"/>
            <p:cNvSpPr>
              <a:spLocks noChangeArrowheads="1"/>
            </p:cNvSpPr>
            <p:nvPr/>
          </p:nvSpPr>
          <p:spPr bwMode="auto">
            <a:xfrm rot="5400000">
              <a:off x="2280" y="1104"/>
              <a:ext cx="968" cy="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132" name="Line 132"/>
            <p:cNvSpPr>
              <a:spLocks noChangeShapeType="1"/>
            </p:cNvSpPr>
            <p:nvPr/>
          </p:nvSpPr>
          <p:spPr bwMode="auto">
            <a:xfrm rot="5400000">
              <a:off x="2768" y="760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33" name="Line 133"/>
            <p:cNvSpPr>
              <a:spLocks noChangeShapeType="1"/>
            </p:cNvSpPr>
            <p:nvPr/>
          </p:nvSpPr>
          <p:spPr bwMode="auto">
            <a:xfrm rot="5400000">
              <a:off x="2765" y="904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34" name="Line 134"/>
            <p:cNvSpPr>
              <a:spLocks noChangeShapeType="1"/>
            </p:cNvSpPr>
            <p:nvPr/>
          </p:nvSpPr>
          <p:spPr bwMode="auto">
            <a:xfrm rot="5400000">
              <a:off x="2768" y="1040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35" name="Line 135"/>
            <p:cNvSpPr>
              <a:spLocks noChangeShapeType="1"/>
            </p:cNvSpPr>
            <p:nvPr/>
          </p:nvSpPr>
          <p:spPr bwMode="auto">
            <a:xfrm rot="5400000">
              <a:off x="2768" y="1184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36" name="Line 136"/>
            <p:cNvSpPr>
              <a:spLocks noChangeShapeType="1"/>
            </p:cNvSpPr>
            <p:nvPr/>
          </p:nvSpPr>
          <p:spPr bwMode="auto">
            <a:xfrm rot="5400000">
              <a:off x="2768" y="1328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37" name="Line 137"/>
            <p:cNvSpPr>
              <a:spLocks noChangeShapeType="1"/>
            </p:cNvSpPr>
            <p:nvPr/>
          </p:nvSpPr>
          <p:spPr bwMode="auto">
            <a:xfrm rot="5400000">
              <a:off x="2765" y="1464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38" name="Text Box 138"/>
            <p:cNvSpPr txBox="1">
              <a:spLocks noChangeArrowheads="1"/>
            </p:cNvSpPr>
            <p:nvPr/>
          </p:nvSpPr>
          <p:spPr bwMode="auto">
            <a:xfrm rot="5400000">
              <a:off x="2618" y="1146"/>
              <a:ext cx="272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C</a:t>
              </a:r>
            </a:p>
          </p:txBody>
        </p:sp>
        <p:sp>
          <p:nvSpPr>
            <p:cNvPr id="384139" name="Rectangle 139"/>
            <p:cNvSpPr>
              <a:spLocks noChangeArrowheads="1"/>
            </p:cNvSpPr>
            <p:nvPr/>
          </p:nvSpPr>
          <p:spPr bwMode="auto">
            <a:xfrm rot="5400000">
              <a:off x="2560" y="1104"/>
              <a:ext cx="968" cy="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140" name="Line 140"/>
            <p:cNvSpPr>
              <a:spLocks noChangeShapeType="1"/>
            </p:cNvSpPr>
            <p:nvPr/>
          </p:nvSpPr>
          <p:spPr bwMode="auto">
            <a:xfrm rot="5400000">
              <a:off x="3048" y="760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41" name="Line 141"/>
            <p:cNvSpPr>
              <a:spLocks noChangeShapeType="1"/>
            </p:cNvSpPr>
            <p:nvPr/>
          </p:nvSpPr>
          <p:spPr bwMode="auto">
            <a:xfrm rot="5400000">
              <a:off x="3045" y="904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42" name="Line 142"/>
            <p:cNvSpPr>
              <a:spLocks noChangeShapeType="1"/>
            </p:cNvSpPr>
            <p:nvPr/>
          </p:nvSpPr>
          <p:spPr bwMode="auto">
            <a:xfrm rot="5400000">
              <a:off x="3048" y="1040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43" name="Line 143"/>
            <p:cNvSpPr>
              <a:spLocks noChangeShapeType="1"/>
            </p:cNvSpPr>
            <p:nvPr/>
          </p:nvSpPr>
          <p:spPr bwMode="auto">
            <a:xfrm rot="5400000">
              <a:off x="3048" y="1184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44" name="Line 144"/>
            <p:cNvSpPr>
              <a:spLocks noChangeShapeType="1"/>
            </p:cNvSpPr>
            <p:nvPr/>
          </p:nvSpPr>
          <p:spPr bwMode="auto">
            <a:xfrm rot="5400000">
              <a:off x="3048" y="1328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45" name="Line 145"/>
            <p:cNvSpPr>
              <a:spLocks noChangeShapeType="1"/>
            </p:cNvSpPr>
            <p:nvPr/>
          </p:nvSpPr>
          <p:spPr bwMode="auto">
            <a:xfrm rot="5400000">
              <a:off x="3045" y="1464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46" name="Text Box 146"/>
            <p:cNvSpPr txBox="1">
              <a:spLocks noChangeArrowheads="1"/>
            </p:cNvSpPr>
            <p:nvPr/>
          </p:nvSpPr>
          <p:spPr bwMode="auto">
            <a:xfrm rot="5400000">
              <a:off x="2898" y="1146"/>
              <a:ext cx="272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B</a:t>
              </a:r>
            </a:p>
          </p:txBody>
        </p:sp>
        <p:sp>
          <p:nvSpPr>
            <p:cNvPr id="384155" name="Line 155"/>
            <p:cNvSpPr>
              <a:spLocks noChangeShapeType="1"/>
            </p:cNvSpPr>
            <p:nvPr/>
          </p:nvSpPr>
          <p:spPr bwMode="auto">
            <a:xfrm>
              <a:off x="2624" y="376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56" name="Line 156"/>
            <p:cNvSpPr>
              <a:spLocks noChangeShapeType="1"/>
            </p:cNvSpPr>
            <p:nvPr/>
          </p:nvSpPr>
          <p:spPr bwMode="auto">
            <a:xfrm flipV="1">
              <a:off x="2616" y="3848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57" name="Line 157"/>
            <p:cNvSpPr>
              <a:spLocks noChangeShapeType="1"/>
            </p:cNvSpPr>
            <p:nvPr/>
          </p:nvSpPr>
          <p:spPr bwMode="auto">
            <a:xfrm>
              <a:off x="2904" y="376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58" name="Line 158"/>
            <p:cNvSpPr>
              <a:spLocks noChangeShapeType="1"/>
            </p:cNvSpPr>
            <p:nvPr/>
          </p:nvSpPr>
          <p:spPr bwMode="auto">
            <a:xfrm flipV="1">
              <a:off x="2896" y="3848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59" name="Line 159"/>
            <p:cNvSpPr>
              <a:spLocks noChangeShapeType="1"/>
            </p:cNvSpPr>
            <p:nvPr/>
          </p:nvSpPr>
          <p:spPr bwMode="auto">
            <a:xfrm>
              <a:off x="3176" y="375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60" name="Line 160"/>
            <p:cNvSpPr>
              <a:spLocks noChangeShapeType="1"/>
            </p:cNvSpPr>
            <p:nvPr/>
          </p:nvSpPr>
          <p:spPr bwMode="auto">
            <a:xfrm flipV="1">
              <a:off x="3168" y="3840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61" name="Line 161"/>
            <p:cNvSpPr>
              <a:spLocks noChangeShapeType="1"/>
            </p:cNvSpPr>
            <p:nvPr/>
          </p:nvSpPr>
          <p:spPr bwMode="auto">
            <a:xfrm>
              <a:off x="3496" y="376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62" name="Line 162"/>
            <p:cNvSpPr>
              <a:spLocks noChangeShapeType="1"/>
            </p:cNvSpPr>
            <p:nvPr/>
          </p:nvSpPr>
          <p:spPr bwMode="auto">
            <a:xfrm flipV="1">
              <a:off x="3488" y="3848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63" name="Line 163"/>
            <p:cNvSpPr>
              <a:spLocks noChangeShapeType="1"/>
            </p:cNvSpPr>
            <p:nvPr/>
          </p:nvSpPr>
          <p:spPr bwMode="auto">
            <a:xfrm>
              <a:off x="2752" y="45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64" name="Line 164"/>
            <p:cNvSpPr>
              <a:spLocks noChangeShapeType="1"/>
            </p:cNvSpPr>
            <p:nvPr/>
          </p:nvSpPr>
          <p:spPr bwMode="auto">
            <a:xfrm flipV="1">
              <a:off x="2744" y="544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65" name="Line 165"/>
            <p:cNvSpPr>
              <a:spLocks noChangeShapeType="1"/>
            </p:cNvSpPr>
            <p:nvPr/>
          </p:nvSpPr>
          <p:spPr bwMode="auto">
            <a:xfrm>
              <a:off x="3032" y="45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66" name="Line 166"/>
            <p:cNvSpPr>
              <a:spLocks noChangeShapeType="1"/>
            </p:cNvSpPr>
            <p:nvPr/>
          </p:nvSpPr>
          <p:spPr bwMode="auto">
            <a:xfrm flipV="1">
              <a:off x="3024" y="544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67" name="Line 167"/>
            <p:cNvSpPr>
              <a:spLocks noChangeShapeType="1"/>
            </p:cNvSpPr>
            <p:nvPr/>
          </p:nvSpPr>
          <p:spPr bwMode="auto">
            <a:xfrm>
              <a:off x="3320" y="44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168" name="Line 168"/>
            <p:cNvSpPr>
              <a:spLocks noChangeShapeType="1"/>
            </p:cNvSpPr>
            <p:nvPr/>
          </p:nvSpPr>
          <p:spPr bwMode="auto">
            <a:xfrm flipV="1">
              <a:off x="3312" y="536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4172" name="Rectangle 172"/>
          <p:cNvSpPr>
            <a:spLocks noChangeArrowheads="1"/>
          </p:cNvSpPr>
          <p:nvPr/>
        </p:nvSpPr>
        <p:spPr bwMode="auto">
          <a:xfrm>
            <a:off x="139700" y="1357313"/>
            <a:ext cx="31242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traffic going around ring</a:t>
            </a:r>
          </a:p>
          <a:p>
            <a:pPr marL="342900" indent="-342900"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chemeClr val="accent2"/>
                </a:solidFill>
                <a:latin typeface="Arial" charset="0"/>
                <a:cs typeface="Arial" charset="0"/>
              </a:rPr>
              <a:t>placed into internal buffer</a:t>
            </a:r>
          </a:p>
          <a:p>
            <a:pPr marL="342900" indent="-342900"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chemeClr val="accent2"/>
                </a:solidFill>
                <a:latin typeface="Arial" charset="0"/>
                <a:cs typeface="Arial" charset="0"/>
              </a:rPr>
              <a:t>in dual-transit queue mode</a:t>
            </a:r>
          </a:p>
          <a:p>
            <a:pPr marL="742950" lvl="1" indent="-285750"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chemeClr val="accent2"/>
                </a:solidFill>
                <a:latin typeface="Arial" charset="0"/>
                <a:cs typeface="Arial" charset="0"/>
              </a:rPr>
              <a:t>placed into 1 of 2 buffers</a:t>
            </a:r>
          </a:p>
          <a:p>
            <a:pPr marL="742950" lvl="1" indent="-285750"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chemeClr val="accent2"/>
                </a:solidFill>
                <a:latin typeface="Arial" charset="0"/>
                <a:cs typeface="Arial" charset="0"/>
              </a:rPr>
              <a:t>according to service class</a:t>
            </a:r>
          </a:p>
          <a:p>
            <a:pPr marL="342900" indent="-342900"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chemeClr val="accent2"/>
                </a:solidFill>
                <a:latin typeface="Arial" charset="0"/>
                <a:cs typeface="Arial" charset="0"/>
              </a:rPr>
              <a:t>sent according to fairness</a:t>
            </a:r>
          </a:p>
          <a:p>
            <a:pPr marL="342900" indent="-342900"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endParaRPr lang="en-US" sz="16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84173" name="Rectangle 173"/>
          <p:cNvSpPr>
            <a:spLocks noChangeArrowheads="1"/>
          </p:cNvSpPr>
          <p:nvPr/>
        </p:nvSpPr>
        <p:spPr bwMode="auto">
          <a:xfrm>
            <a:off x="5156200" y="1433513"/>
            <a:ext cx="382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traffic for local sink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chemeClr val="accent2"/>
                </a:solidFill>
                <a:latin typeface="Arial" charset="0"/>
                <a:cs typeface="Arial" charset="0"/>
              </a:rPr>
              <a:t>placed in output buffer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600">
                <a:solidFill>
                  <a:schemeClr val="accent2"/>
                </a:solidFill>
                <a:latin typeface="Arial" charset="0"/>
                <a:cs typeface="Arial" charset="0"/>
              </a:rPr>
              <a:t>according to service class</a:t>
            </a:r>
          </a:p>
        </p:txBody>
      </p:sp>
      <p:sp>
        <p:nvSpPr>
          <p:cNvPr id="384174" name="Text Box 174"/>
          <p:cNvSpPr txBox="1">
            <a:spLocks noChangeArrowheads="1"/>
          </p:cNvSpPr>
          <p:nvPr/>
        </p:nvSpPr>
        <p:spPr bwMode="auto">
          <a:xfrm>
            <a:off x="190500" y="5575300"/>
            <a:ext cx="306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</a:t>
            </a:r>
            <a:r>
              <a:rPr lang="en-US" sz="1600"/>
              <a:t>rimary/</a:t>
            </a:r>
            <a:r>
              <a:rPr lang="en-US" sz="1600" b="1"/>
              <a:t>S</a:t>
            </a:r>
            <a:r>
              <a:rPr lang="en-US" sz="1600"/>
              <a:t>econdary </a:t>
            </a:r>
            <a:r>
              <a:rPr lang="en-US" sz="1600" b="1"/>
              <a:t>T</a:t>
            </a:r>
            <a:r>
              <a:rPr lang="en-US" sz="1600"/>
              <a:t>ransit </a:t>
            </a:r>
            <a:r>
              <a:rPr lang="en-US" sz="1600" b="1"/>
              <a:t>Q</a:t>
            </a:r>
            <a:r>
              <a:rPr lang="en-US" sz="1600"/>
              <a:t>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417A640-7AF9-4182-81E5-A60B34205ED8}" type="slidenum">
              <a:rPr lang="en-US"/>
              <a:pPr/>
              <a:t>117</a:t>
            </a:fld>
            <a:endParaRPr lang="en-US"/>
          </a:p>
        </p:txBody>
      </p:sp>
      <p:sp>
        <p:nvSpPr>
          <p:cNvPr id="41369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RPR service classes</a:t>
            </a:r>
          </a:p>
        </p:txBody>
      </p:sp>
      <p:graphicFrame>
        <p:nvGraphicFramePr>
          <p:cNvPr id="413874" name="Group 2226"/>
          <p:cNvGraphicFramePr>
            <a:graphicFrameLocks noGrp="1"/>
          </p:cNvGraphicFramePr>
          <p:nvPr/>
        </p:nvGraphicFramePr>
        <p:xfrm>
          <a:off x="1447800" y="2971800"/>
          <a:ext cx="6121400" cy="3727070"/>
        </p:xfrm>
        <a:graphic>
          <a:graphicData uri="http://schemas.openxmlformats.org/drawingml/2006/table">
            <a:tbl>
              <a:tblPr/>
              <a:tblGrid>
                <a:gridCol w="942975"/>
                <a:gridCol w="1163638"/>
                <a:gridCol w="1514475"/>
                <a:gridCol w="1352550"/>
                <a:gridCol w="1147762"/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D/FDV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allocated,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reclaimable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B-CIR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near 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allocated,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reclaimable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B-EIR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near 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opportunistic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unbounded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opportunistic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unbounded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878" name="Rectangle 2230"/>
          <p:cNvSpPr>
            <a:spLocks noChangeArrowheads="1"/>
          </p:cNvSpPr>
          <p:nvPr/>
        </p:nvSpPr>
        <p:spPr bwMode="auto">
          <a:xfrm>
            <a:off x="342900" y="1204913"/>
            <a:ext cx="8128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Arial" charset="0"/>
                <a:cs typeface="Arial" charset="0"/>
              </a:rPr>
              <a:t>RPR defines 3 main classes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latin typeface="Arial" charset="0"/>
                <a:cs typeface="Arial" charset="0"/>
              </a:rPr>
              <a:t>class A : real time (low latency/FDV)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latin typeface="Arial" charset="0"/>
                <a:cs typeface="Arial" charset="0"/>
              </a:rPr>
              <a:t>class B : near real time (bounded predictable latency/FDV)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latin typeface="Arial" charset="0"/>
                <a:cs typeface="Arial" charset="0"/>
              </a:rPr>
              <a:t>class C : best effort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endParaRPr lang="en-US" sz="2000">
              <a:latin typeface="Arial" charset="0"/>
              <a:cs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endParaRPr lang="en-US" sz="2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E974B95-9B7B-4921-8127-0686C3B601C3}" type="slidenum">
              <a:rPr lang="en-US"/>
              <a:pPr/>
              <a:t>118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use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5713"/>
            <a:ext cx="8115300" cy="4851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/>
              <a:t>A0 ring BW is reserved – not reclaimed even if no traffic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in dual-transit queue mode:</a:t>
            </a:r>
          </a:p>
          <a:p>
            <a:pPr>
              <a:lnSpc>
                <a:spcPct val="80000"/>
              </a:lnSpc>
            </a:pPr>
            <a:r>
              <a:rPr lang="en-US" sz="1800"/>
              <a:t>class A frames from the ring are queued in PTQ</a:t>
            </a:r>
          </a:p>
          <a:p>
            <a:pPr>
              <a:lnSpc>
                <a:spcPct val="80000"/>
              </a:lnSpc>
            </a:pPr>
            <a:r>
              <a:rPr lang="en-US" sz="1800"/>
              <a:t>class B, C in STQ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1800"/>
              <a:t>priority for egress</a:t>
            </a:r>
          </a:p>
          <a:p>
            <a:pPr>
              <a:lnSpc>
                <a:spcPct val="80000"/>
              </a:lnSpc>
            </a:pPr>
            <a:r>
              <a:rPr lang="en-US" sz="1800"/>
              <a:t>frames in PTQ </a:t>
            </a:r>
          </a:p>
          <a:p>
            <a:pPr>
              <a:lnSpc>
                <a:spcPct val="80000"/>
              </a:lnSpc>
            </a:pPr>
            <a:r>
              <a:rPr lang="en-US" sz="1800"/>
              <a:t>local class A frames</a:t>
            </a:r>
          </a:p>
          <a:p>
            <a:pPr>
              <a:lnSpc>
                <a:spcPct val="80000"/>
              </a:lnSpc>
            </a:pPr>
            <a:r>
              <a:rPr lang="en-US" sz="1800"/>
              <a:t>local class B (when no frames in PTQ)</a:t>
            </a:r>
          </a:p>
          <a:p>
            <a:pPr>
              <a:lnSpc>
                <a:spcPct val="80000"/>
              </a:lnSpc>
            </a:pPr>
            <a:r>
              <a:rPr lang="en-US" sz="1800"/>
              <a:t>frames in STQ</a:t>
            </a:r>
          </a:p>
          <a:p>
            <a:pPr>
              <a:lnSpc>
                <a:spcPct val="80000"/>
              </a:lnSpc>
            </a:pPr>
            <a:r>
              <a:rPr lang="en-US" sz="1800"/>
              <a:t>local class C (when no PTQ, STQ, local A or B)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3300"/>
                </a:solidFill>
              </a:rPr>
              <a:t>Notes: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FF3300"/>
                </a:solidFill>
              </a:rPr>
              <a:t>class A have minimal delay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FF3300"/>
                </a:solidFill>
              </a:rPr>
              <a:t>class B have higher priority than STQ transit frames, so bounded delay/FDV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FF3300"/>
                </a:solidFill>
              </a:rPr>
              <a:t>classes B and C share STQ, so once in ring have similar delay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6C93481-2915-4CAE-88B1-1A96E48AD9B0}" type="slidenum">
              <a:rPr lang="en-US"/>
              <a:pPr/>
              <a:t>119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RPR - fairness</a:t>
            </a:r>
            <a:endParaRPr lang="en-US" sz="280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3605213"/>
            <a:ext cx="8610600" cy="2959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regular Ethernet is inherently unfair!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RPR never discards packets to resolve congestion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instead uses ingress policing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</a:rPr>
              <a:t>an upstream node can potentially starve a downstream node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</a:rPr>
              <a:t>when a downstream node experiences BW starvation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it sends a </a:t>
            </a:r>
            <a:r>
              <a:rPr lang="en-US" sz="2000" i="1">
                <a:solidFill>
                  <a:srgbClr val="FF0000"/>
                </a:solidFill>
              </a:rPr>
              <a:t>fairness request</a:t>
            </a:r>
            <a:r>
              <a:rPr lang="en-US" sz="2000">
                <a:solidFill>
                  <a:srgbClr val="FF0000"/>
                </a:solidFill>
              </a:rPr>
              <a:t> upstream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</a:rPr>
              <a:t>upstream node MUST reduce its traffic injection rate</a:t>
            </a: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5245100" y="1993900"/>
            <a:ext cx="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>
            <a:off x="3454400" y="1993900"/>
            <a:ext cx="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894" name="Line 6"/>
          <p:cNvSpPr>
            <a:spLocks noChangeShapeType="1"/>
          </p:cNvSpPr>
          <p:nvPr/>
        </p:nvSpPr>
        <p:spPr bwMode="auto">
          <a:xfrm>
            <a:off x="4356100" y="1993900"/>
            <a:ext cx="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>
            <a:off x="2616200" y="1993900"/>
            <a:ext cx="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>
            <a:off x="1549400" y="19939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3897" name="Group 9"/>
          <p:cNvGrpSpPr>
            <a:grpSpLocks/>
          </p:cNvGrpSpPr>
          <p:nvPr/>
        </p:nvGrpSpPr>
        <p:grpSpPr bwMode="auto">
          <a:xfrm>
            <a:off x="2430463" y="1698625"/>
            <a:ext cx="398462" cy="523875"/>
            <a:chOff x="2147" y="1758"/>
            <a:chExt cx="251" cy="330"/>
          </a:xfrm>
        </p:grpSpPr>
        <p:sp>
          <p:nvSpPr>
            <p:cNvPr id="293898" name="Oval 10"/>
            <p:cNvSpPr>
              <a:spLocks noChangeArrowheads="1"/>
            </p:cNvSpPr>
            <p:nvPr/>
          </p:nvSpPr>
          <p:spPr bwMode="auto">
            <a:xfrm>
              <a:off x="2148" y="1983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99" name="Rectangle 11"/>
            <p:cNvSpPr>
              <a:spLocks noChangeArrowheads="1"/>
            </p:cNvSpPr>
            <p:nvPr/>
          </p:nvSpPr>
          <p:spPr bwMode="auto">
            <a:xfrm>
              <a:off x="2147" y="1812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00" name="Rectangle 12"/>
            <p:cNvSpPr>
              <a:spLocks noChangeArrowheads="1"/>
            </p:cNvSpPr>
            <p:nvPr/>
          </p:nvSpPr>
          <p:spPr bwMode="auto">
            <a:xfrm>
              <a:off x="2147" y="1812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01" name="Oval 13"/>
            <p:cNvSpPr>
              <a:spLocks noChangeArrowheads="1"/>
            </p:cNvSpPr>
            <p:nvPr/>
          </p:nvSpPr>
          <p:spPr bwMode="auto">
            <a:xfrm>
              <a:off x="2148" y="1758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02" name="Group 14"/>
          <p:cNvGrpSpPr>
            <a:grpSpLocks/>
          </p:cNvGrpSpPr>
          <p:nvPr/>
        </p:nvGrpSpPr>
        <p:grpSpPr bwMode="auto">
          <a:xfrm>
            <a:off x="3268663" y="1698625"/>
            <a:ext cx="398462" cy="523875"/>
            <a:chOff x="2147" y="1758"/>
            <a:chExt cx="251" cy="330"/>
          </a:xfrm>
        </p:grpSpPr>
        <p:sp>
          <p:nvSpPr>
            <p:cNvPr id="293903" name="Oval 15"/>
            <p:cNvSpPr>
              <a:spLocks noChangeArrowheads="1"/>
            </p:cNvSpPr>
            <p:nvPr/>
          </p:nvSpPr>
          <p:spPr bwMode="auto">
            <a:xfrm>
              <a:off x="2148" y="1983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04" name="Rectangle 16"/>
            <p:cNvSpPr>
              <a:spLocks noChangeArrowheads="1"/>
            </p:cNvSpPr>
            <p:nvPr/>
          </p:nvSpPr>
          <p:spPr bwMode="auto">
            <a:xfrm>
              <a:off x="2147" y="1812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05" name="Rectangle 17"/>
            <p:cNvSpPr>
              <a:spLocks noChangeArrowheads="1"/>
            </p:cNvSpPr>
            <p:nvPr/>
          </p:nvSpPr>
          <p:spPr bwMode="auto">
            <a:xfrm>
              <a:off x="2147" y="1812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06" name="Oval 18"/>
            <p:cNvSpPr>
              <a:spLocks noChangeArrowheads="1"/>
            </p:cNvSpPr>
            <p:nvPr/>
          </p:nvSpPr>
          <p:spPr bwMode="auto">
            <a:xfrm>
              <a:off x="2148" y="1758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07" name="Group 19"/>
          <p:cNvGrpSpPr>
            <a:grpSpLocks/>
          </p:cNvGrpSpPr>
          <p:nvPr/>
        </p:nvGrpSpPr>
        <p:grpSpPr bwMode="auto">
          <a:xfrm>
            <a:off x="4157663" y="1698625"/>
            <a:ext cx="398462" cy="523875"/>
            <a:chOff x="2147" y="1758"/>
            <a:chExt cx="251" cy="330"/>
          </a:xfrm>
        </p:grpSpPr>
        <p:sp>
          <p:nvSpPr>
            <p:cNvPr id="293908" name="Oval 20"/>
            <p:cNvSpPr>
              <a:spLocks noChangeArrowheads="1"/>
            </p:cNvSpPr>
            <p:nvPr/>
          </p:nvSpPr>
          <p:spPr bwMode="auto">
            <a:xfrm>
              <a:off x="2148" y="1983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09" name="Rectangle 21"/>
            <p:cNvSpPr>
              <a:spLocks noChangeArrowheads="1"/>
            </p:cNvSpPr>
            <p:nvPr/>
          </p:nvSpPr>
          <p:spPr bwMode="auto">
            <a:xfrm>
              <a:off x="2147" y="1812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10" name="Rectangle 22"/>
            <p:cNvSpPr>
              <a:spLocks noChangeArrowheads="1"/>
            </p:cNvSpPr>
            <p:nvPr/>
          </p:nvSpPr>
          <p:spPr bwMode="auto">
            <a:xfrm>
              <a:off x="2147" y="1812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11" name="Oval 23"/>
            <p:cNvSpPr>
              <a:spLocks noChangeArrowheads="1"/>
            </p:cNvSpPr>
            <p:nvPr/>
          </p:nvSpPr>
          <p:spPr bwMode="auto">
            <a:xfrm>
              <a:off x="2148" y="1758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12" name="Group 24"/>
          <p:cNvGrpSpPr>
            <a:grpSpLocks/>
          </p:cNvGrpSpPr>
          <p:nvPr/>
        </p:nvGrpSpPr>
        <p:grpSpPr bwMode="auto">
          <a:xfrm>
            <a:off x="5046663" y="1698625"/>
            <a:ext cx="398462" cy="523875"/>
            <a:chOff x="2147" y="1758"/>
            <a:chExt cx="251" cy="330"/>
          </a:xfrm>
        </p:grpSpPr>
        <p:sp>
          <p:nvSpPr>
            <p:cNvPr id="293913" name="Oval 25"/>
            <p:cNvSpPr>
              <a:spLocks noChangeArrowheads="1"/>
            </p:cNvSpPr>
            <p:nvPr/>
          </p:nvSpPr>
          <p:spPr bwMode="auto">
            <a:xfrm>
              <a:off x="2148" y="1983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14" name="Rectangle 26"/>
            <p:cNvSpPr>
              <a:spLocks noChangeArrowheads="1"/>
            </p:cNvSpPr>
            <p:nvPr/>
          </p:nvSpPr>
          <p:spPr bwMode="auto">
            <a:xfrm>
              <a:off x="2147" y="1812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15" name="Rectangle 27"/>
            <p:cNvSpPr>
              <a:spLocks noChangeArrowheads="1"/>
            </p:cNvSpPr>
            <p:nvPr/>
          </p:nvSpPr>
          <p:spPr bwMode="auto">
            <a:xfrm>
              <a:off x="2147" y="1812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16" name="Oval 28"/>
            <p:cNvSpPr>
              <a:spLocks noChangeArrowheads="1"/>
            </p:cNvSpPr>
            <p:nvPr/>
          </p:nvSpPr>
          <p:spPr bwMode="auto">
            <a:xfrm>
              <a:off x="2148" y="1758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917" name="Freeform 29"/>
          <p:cNvSpPr>
            <a:spLocks/>
          </p:cNvSpPr>
          <p:nvPr/>
        </p:nvSpPr>
        <p:spPr bwMode="auto">
          <a:xfrm rot="64793">
            <a:off x="6048375" y="1516063"/>
            <a:ext cx="1649413" cy="969962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669900">
                  <a:gamma/>
                  <a:tint val="40000"/>
                  <a:invGamma/>
                </a:srgbClr>
              </a:gs>
              <a:gs pos="100000">
                <a:srgbClr val="669900"/>
              </a:gs>
            </a:gsLst>
            <a:lin ang="27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293918" name="Group 30"/>
          <p:cNvGrpSpPr>
            <a:grpSpLocks/>
          </p:cNvGrpSpPr>
          <p:nvPr/>
        </p:nvGrpSpPr>
        <p:grpSpPr bwMode="auto">
          <a:xfrm flipH="1">
            <a:off x="1163638" y="1692275"/>
            <a:ext cx="762000" cy="609600"/>
            <a:chOff x="3492" y="1509"/>
            <a:chExt cx="541" cy="421"/>
          </a:xfrm>
        </p:grpSpPr>
        <p:sp>
          <p:nvSpPr>
            <p:cNvPr id="293919" name="Freeform 31"/>
            <p:cNvSpPr>
              <a:spLocks/>
            </p:cNvSpPr>
            <p:nvPr/>
          </p:nvSpPr>
          <p:spPr bwMode="auto">
            <a:xfrm>
              <a:off x="3875" y="1736"/>
              <a:ext cx="130" cy="66"/>
            </a:xfrm>
            <a:custGeom>
              <a:avLst/>
              <a:gdLst/>
              <a:ahLst/>
              <a:cxnLst>
                <a:cxn ang="0">
                  <a:pos x="133" y="66"/>
                </a:cxn>
                <a:cxn ang="0">
                  <a:pos x="130" y="37"/>
                </a:cxn>
                <a:cxn ang="0">
                  <a:pos x="94" y="7"/>
                </a:cxn>
                <a:cxn ang="0">
                  <a:pos x="46" y="1"/>
                </a:cxn>
                <a:cxn ang="0">
                  <a:pos x="0" y="1"/>
                </a:cxn>
              </a:cxnLst>
              <a:rect l="0" t="0" r="r" b="b"/>
              <a:pathLst>
                <a:path w="136" h="66">
                  <a:moveTo>
                    <a:pt x="133" y="66"/>
                  </a:moveTo>
                  <a:cubicBezTo>
                    <a:pt x="134" y="56"/>
                    <a:pt x="136" y="47"/>
                    <a:pt x="130" y="37"/>
                  </a:cubicBezTo>
                  <a:cubicBezTo>
                    <a:pt x="124" y="27"/>
                    <a:pt x="108" y="13"/>
                    <a:pt x="94" y="7"/>
                  </a:cubicBezTo>
                  <a:cubicBezTo>
                    <a:pt x="80" y="1"/>
                    <a:pt x="62" y="2"/>
                    <a:pt x="46" y="1"/>
                  </a:cubicBezTo>
                  <a:cubicBezTo>
                    <a:pt x="30" y="0"/>
                    <a:pt x="15" y="0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20" name="Freeform 32"/>
            <p:cNvSpPr>
              <a:spLocks/>
            </p:cNvSpPr>
            <p:nvPr/>
          </p:nvSpPr>
          <p:spPr bwMode="auto">
            <a:xfrm>
              <a:off x="3492" y="1597"/>
              <a:ext cx="281" cy="139"/>
            </a:xfrm>
            <a:custGeom>
              <a:avLst/>
              <a:gdLst/>
              <a:ahLst/>
              <a:cxnLst>
                <a:cxn ang="0">
                  <a:pos x="83" y="139"/>
                </a:cxn>
                <a:cxn ang="0">
                  <a:pos x="281" y="84"/>
                </a:cxn>
                <a:cxn ang="0">
                  <a:pos x="275" y="75"/>
                </a:cxn>
                <a:cxn ang="0">
                  <a:pos x="281" y="75"/>
                </a:cxn>
                <a:cxn ang="0">
                  <a:pos x="243" y="39"/>
                </a:cxn>
                <a:cxn ang="0">
                  <a:pos x="161" y="0"/>
                </a:cxn>
                <a:cxn ang="0">
                  <a:pos x="24" y="43"/>
                </a:cxn>
                <a:cxn ang="0">
                  <a:pos x="66" y="66"/>
                </a:cxn>
                <a:cxn ang="0">
                  <a:pos x="0" y="88"/>
                </a:cxn>
                <a:cxn ang="0">
                  <a:pos x="83" y="139"/>
                </a:cxn>
              </a:cxnLst>
              <a:rect l="0" t="0" r="r" b="b"/>
              <a:pathLst>
                <a:path w="281" h="139">
                  <a:moveTo>
                    <a:pt x="83" y="139"/>
                  </a:moveTo>
                  <a:lnTo>
                    <a:pt x="281" y="84"/>
                  </a:lnTo>
                  <a:lnTo>
                    <a:pt x="275" y="75"/>
                  </a:lnTo>
                  <a:lnTo>
                    <a:pt x="281" y="75"/>
                  </a:lnTo>
                  <a:lnTo>
                    <a:pt x="243" y="39"/>
                  </a:lnTo>
                  <a:lnTo>
                    <a:pt x="161" y="0"/>
                  </a:lnTo>
                  <a:lnTo>
                    <a:pt x="24" y="43"/>
                  </a:lnTo>
                  <a:lnTo>
                    <a:pt x="66" y="66"/>
                  </a:lnTo>
                  <a:lnTo>
                    <a:pt x="0" y="88"/>
                  </a:lnTo>
                  <a:lnTo>
                    <a:pt x="83" y="139"/>
                  </a:lnTo>
                  <a:close/>
                </a:path>
              </a:pathLst>
            </a:custGeom>
            <a:solidFill>
              <a:srgbClr val="827761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1" name="Freeform 33"/>
            <p:cNvSpPr>
              <a:spLocks/>
            </p:cNvSpPr>
            <p:nvPr/>
          </p:nvSpPr>
          <p:spPr bwMode="auto">
            <a:xfrm flipH="1">
              <a:off x="3759" y="1802"/>
              <a:ext cx="229" cy="115"/>
            </a:xfrm>
            <a:custGeom>
              <a:avLst/>
              <a:gdLst/>
              <a:ahLst/>
              <a:cxnLst>
                <a:cxn ang="0">
                  <a:pos x="469" y="236"/>
                </a:cxn>
                <a:cxn ang="0">
                  <a:pos x="0" y="61"/>
                </a:cxn>
                <a:cxn ang="0">
                  <a:pos x="98" y="0"/>
                </a:cxn>
                <a:cxn ang="0">
                  <a:pos x="469" y="236"/>
                </a:cxn>
              </a:cxnLst>
              <a:rect l="0" t="0" r="r" b="b"/>
              <a:pathLst>
                <a:path w="469" h="236">
                  <a:moveTo>
                    <a:pt x="469" y="236"/>
                  </a:moveTo>
                  <a:lnTo>
                    <a:pt x="0" y="61"/>
                  </a:lnTo>
                  <a:lnTo>
                    <a:pt x="98" y="0"/>
                  </a:lnTo>
                  <a:lnTo>
                    <a:pt x="469" y="236"/>
                  </a:lnTo>
                  <a:close/>
                </a:path>
              </a:pathLst>
            </a:custGeom>
            <a:solidFill>
              <a:srgbClr val="8277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2" name="Freeform 34"/>
            <p:cNvSpPr>
              <a:spLocks/>
            </p:cNvSpPr>
            <p:nvPr/>
          </p:nvSpPr>
          <p:spPr bwMode="auto">
            <a:xfrm flipH="1">
              <a:off x="3575" y="1647"/>
              <a:ext cx="326" cy="116"/>
            </a:xfrm>
            <a:custGeom>
              <a:avLst/>
              <a:gdLst/>
              <a:ahLst/>
              <a:cxnLst>
                <a:cxn ang="0">
                  <a:pos x="120" y="64"/>
                </a:cxn>
                <a:cxn ang="0">
                  <a:pos x="0" y="140"/>
                </a:cxn>
                <a:cxn ang="0">
                  <a:pos x="478" y="238"/>
                </a:cxn>
                <a:cxn ang="0">
                  <a:pos x="668" y="47"/>
                </a:cxn>
                <a:cxn ang="0">
                  <a:pos x="220" y="0"/>
                </a:cxn>
                <a:cxn ang="0">
                  <a:pos x="120" y="64"/>
                </a:cxn>
              </a:cxnLst>
              <a:rect l="0" t="0" r="r" b="b"/>
              <a:pathLst>
                <a:path w="668" h="238">
                  <a:moveTo>
                    <a:pt x="120" y="64"/>
                  </a:moveTo>
                  <a:lnTo>
                    <a:pt x="0" y="140"/>
                  </a:lnTo>
                  <a:lnTo>
                    <a:pt x="478" y="238"/>
                  </a:lnTo>
                  <a:lnTo>
                    <a:pt x="668" y="47"/>
                  </a:lnTo>
                  <a:lnTo>
                    <a:pt x="220" y="0"/>
                  </a:lnTo>
                  <a:lnTo>
                    <a:pt x="120" y="6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3" name="Freeform 35"/>
            <p:cNvSpPr>
              <a:spLocks/>
            </p:cNvSpPr>
            <p:nvPr/>
          </p:nvSpPr>
          <p:spPr bwMode="auto">
            <a:xfrm flipH="1">
              <a:off x="3586" y="1653"/>
              <a:ext cx="300" cy="103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0" y="123"/>
                </a:cxn>
                <a:cxn ang="0">
                  <a:pos x="440" y="212"/>
                </a:cxn>
                <a:cxn ang="0">
                  <a:pos x="616" y="42"/>
                </a:cxn>
                <a:cxn ang="0">
                  <a:pos x="193" y="0"/>
                </a:cxn>
              </a:cxnLst>
              <a:rect l="0" t="0" r="r" b="b"/>
              <a:pathLst>
                <a:path w="616" h="212">
                  <a:moveTo>
                    <a:pt x="193" y="0"/>
                  </a:moveTo>
                  <a:lnTo>
                    <a:pt x="0" y="123"/>
                  </a:lnTo>
                  <a:lnTo>
                    <a:pt x="440" y="212"/>
                  </a:lnTo>
                  <a:lnTo>
                    <a:pt x="616" y="4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B0B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4" name="Freeform 36"/>
            <p:cNvSpPr>
              <a:spLocks/>
            </p:cNvSpPr>
            <p:nvPr/>
          </p:nvSpPr>
          <p:spPr bwMode="auto">
            <a:xfrm flipH="1">
              <a:off x="3679" y="1682"/>
              <a:ext cx="148" cy="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41"/>
                </a:cxn>
                <a:cxn ang="0">
                  <a:pos x="0" y="67"/>
                </a:cxn>
                <a:cxn ang="0">
                  <a:pos x="208" y="102"/>
                </a:cxn>
                <a:cxn ang="0">
                  <a:pos x="303" y="36"/>
                </a:cxn>
                <a:cxn ang="0">
                  <a:pos x="56" y="0"/>
                </a:cxn>
              </a:cxnLst>
              <a:rect l="0" t="0" r="r" b="b"/>
              <a:pathLst>
                <a:path w="303" h="102">
                  <a:moveTo>
                    <a:pt x="56" y="0"/>
                  </a:moveTo>
                  <a:lnTo>
                    <a:pt x="0" y="41"/>
                  </a:lnTo>
                  <a:lnTo>
                    <a:pt x="0" y="67"/>
                  </a:lnTo>
                  <a:lnTo>
                    <a:pt x="208" y="102"/>
                  </a:lnTo>
                  <a:lnTo>
                    <a:pt x="303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5" name="Freeform 37"/>
            <p:cNvSpPr>
              <a:spLocks/>
            </p:cNvSpPr>
            <p:nvPr/>
          </p:nvSpPr>
          <p:spPr bwMode="auto">
            <a:xfrm flipH="1">
              <a:off x="3697" y="1687"/>
              <a:ext cx="123" cy="3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32"/>
                </a:cxn>
                <a:cxn ang="0">
                  <a:pos x="196" y="63"/>
                </a:cxn>
                <a:cxn ang="0">
                  <a:pos x="252" y="23"/>
                </a:cxn>
                <a:cxn ang="0">
                  <a:pos x="44" y="0"/>
                </a:cxn>
              </a:cxnLst>
              <a:rect l="0" t="0" r="r" b="b"/>
              <a:pathLst>
                <a:path w="252" h="63">
                  <a:moveTo>
                    <a:pt x="44" y="0"/>
                  </a:moveTo>
                  <a:lnTo>
                    <a:pt x="0" y="32"/>
                  </a:lnTo>
                  <a:lnTo>
                    <a:pt x="196" y="63"/>
                  </a:lnTo>
                  <a:lnTo>
                    <a:pt x="252" y="2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75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6" name="Freeform 38"/>
            <p:cNvSpPr>
              <a:spLocks/>
            </p:cNvSpPr>
            <p:nvPr/>
          </p:nvSpPr>
          <p:spPr bwMode="auto">
            <a:xfrm flipH="1">
              <a:off x="3664" y="1509"/>
              <a:ext cx="198" cy="20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338"/>
                </a:cxn>
                <a:cxn ang="0">
                  <a:pos x="9" y="341"/>
                </a:cxn>
                <a:cxn ang="0">
                  <a:pos x="32" y="348"/>
                </a:cxn>
                <a:cxn ang="0">
                  <a:pos x="67" y="357"/>
                </a:cxn>
                <a:cxn ang="0">
                  <a:pos x="116" y="370"/>
                </a:cxn>
                <a:cxn ang="0">
                  <a:pos x="175" y="382"/>
                </a:cxn>
                <a:cxn ang="0">
                  <a:pos x="244" y="392"/>
                </a:cxn>
                <a:cxn ang="0">
                  <a:pos x="280" y="398"/>
                </a:cxn>
                <a:cxn ang="0">
                  <a:pos x="321" y="403"/>
                </a:cxn>
                <a:cxn ang="0">
                  <a:pos x="361" y="406"/>
                </a:cxn>
                <a:cxn ang="0">
                  <a:pos x="403" y="408"/>
                </a:cxn>
                <a:cxn ang="0">
                  <a:pos x="406" y="3"/>
                </a:cxn>
                <a:cxn ang="0">
                  <a:pos x="398" y="3"/>
                </a:cxn>
                <a:cxn ang="0">
                  <a:pos x="375" y="2"/>
                </a:cxn>
                <a:cxn ang="0">
                  <a:pos x="340" y="0"/>
                </a:cxn>
                <a:cxn ang="0">
                  <a:pos x="291" y="0"/>
                </a:cxn>
                <a:cxn ang="0">
                  <a:pos x="231" y="0"/>
                </a:cxn>
                <a:cxn ang="0">
                  <a:pos x="163" y="0"/>
                </a:cxn>
                <a:cxn ang="0">
                  <a:pos x="86" y="3"/>
                </a:cxn>
                <a:cxn ang="0">
                  <a:pos x="0" y="9"/>
                </a:cxn>
              </a:cxnLst>
              <a:rect l="0" t="0" r="r" b="b"/>
              <a:pathLst>
                <a:path w="406" h="408">
                  <a:moveTo>
                    <a:pt x="0" y="9"/>
                  </a:moveTo>
                  <a:lnTo>
                    <a:pt x="0" y="338"/>
                  </a:lnTo>
                  <a:lnTo>
                    <a:pt x="9" y="341"/>
                  </a:lnTo>
                  <a:lnTo>
                    <a:pt x="32" y="348"/>
                  </a:lnTo>
                  <a:lnTo>
                    <a:pt x="67" y="357"/>
                  </a:lnTo>
                  <a:lnTo>
                    <a:pt x="116" y="370"/>
                  </a:lnTo>
                  <a:lnTo>
                    <a:pt x="175" y="382"/>
                  </a:lnTo>
                  <a:lnTo>
                    <a:pt x="244" y="392"/>
                  </a:lnTo>
                  <a:lnTo>
                    <a:pt x="280" y="398"/>
                  </a:lnTo>
                  <a:lnTo>
                    <a:pt x="321" y="403"/>
                  </a:lnTo>
                  <a:lnTo>
                    <a:pt x="361" y="406"/>
                  </a:lnTo>
                  <a:lnTo>
                    <a:pt x="403" y="408"/>
                  </a:lnTo>
                  <a:lnTo>
                    <a:pt x="406" y="3"/>
                  </a:lnTo>
                  <a:lnTo>
                    <a:pt x="398" y="3"/>
                  </a:lnTo>
                  <a:lnTo>
                    <a:pt x="375" y="2"/>
                  </a:lnTo>
                  <a:lnTo>
                    <a:pt x="340" y="0"/>
                  </a:lnTo>
                  <a:lnTo>
                    <a:pt x="291" y="0"/>
                  </a:lnTo>
                  <a:lnTo>
                    <a:pt x="231" y="0"/>
                  </a:lnTo>
                  <a:lnTo>
                    <a:pt x="163" y="0"/>
                  </a:lnTo>
                  <a:lnTo>
                    <a:pt x="86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7" name="Freeform 39"/>
            <p:cNvSpPr>
              <a:spLocks/>
            </p:cNvSpPr>
            <p:nvPr/>
          </p:nvSpPr>
          <p:spPr bwMode="auto">
            <a:xfrm flipH="1">
              <a:off x="3629" y="1511"/>
              <a:ext cx="37" cy="1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7" y="41"/>
                </a:cxn>
                <a:cxn ang="0">
                  <a:pos x="73" y="356"/>
                </a:cxn>
                <a:cxn ang="0">
                  <a:pos x="0" y="405"/>
                </a:cxn>
                <a:cxn ang="0">
                  <a:pos x="3" y="0"/>
                </a:cxn>
              </a:cxnLst>
              <a:rect l="0" t="0" r="r" b="b"/>
              <a:pathLst>
                <a:path w="77" h="405">
                  <a:moveTo>
                    <a:pt x="3" y="0"/>
                  </a:moveTo>
                  <a:lnTo>
                    <a:pt x="77" y="41"/>
                  </a:lnTo>
                  <a:lnTo>
                    <a:pt x="73" y="356"/>
                  </a:lnTo>
                  <a:lnTo>
                    <a:pt x="0" y="40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8" name="Freeform 40"/>
            <p:cNvSpPr>
              <a:spLocks/>
            </p:cNvSpPr>
            <p:nvPr/>
          </p:nvSpPr>
          <p:spPr bwMode="auto">
            <a:xfrm flipH="1">
              <a:off x="3594" y="1550"/>
              <a:ext cx="39" cy="10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9" y="35"/>
                </a:cxn>
                <a:cxn ang="0">
                  <a:pos x="81" y="177"/>
                </a:cxn>
                <a:cxn ang="0">
                  <a:pos x="0" y="221"/>
                </a:cxn>
                <a:cxn ang="0">
                  <a:pos x="4" y="0"/>
                </a:cxn>
              </a:cxnLst>
              <a:rect l="0" t="0" r="r" b="b"/>
              <a:pathLst>
                <a:path w="81" h="221">
                  <a:moveTo>
                    <a:pt x="4" y="0"/>
                  </a:moveTo>
                  <a:lnTo>
                    <a:pt x="79" y="35"/>
                  </a:lnTo>
                  <a:lnTo>
                    <a:pt x="81" y="177"/>
                  </a:lnTo>
                  <a:lnTo>
                    <a:pt x="0" y="2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29" name="Freeform 41"/>
            <p:cNvSpPr>
              <a:spLocks/>
            </p:cNvSpPr>
            <p:nvPr/>
          </p:nvSpPr>
          <p:spPr bwMode="auto">
            <a:xfrm flipH="1">
              <a:off x="3670" y="1518"/>
              <a:ext cx="185" cy="180"/>
            </a:xfrm>
            <a:custGeom>
              <a:avLst/>
              <a:gdLst/>
              <a:ahLst/>
              <a:cxnLst>
                <a:cxn ang="0">
                  <a:pos x="378" y="2"/>
                </a:cxn>
                <a:cxn ang="0">
                  <a:pos x="375" y="370"/>
                </a:cxn>
                <a:cxn ang="0">
                  <a:pos x="363" y="368"/>
                </a:cxn>
                <a:cxn ang="0">
                  <a:pos x="329" y="365"/>
                </a:cxn>
                <a:cxn ang="0">
                  <a:pos x="280" y="360"/>
                </a:cxn>
                <a:cxn ang="0">
                  <a:pos x="223" y="353"/>
                </a:cxn>
                <a:cxn ang="0">
                  <a:pos x="160" y="344"/>
                </a:cxn>
                <a:cxn ang="0">
                  <a:pos x="98" y="333"/>
                </a:cxn>
                <a:cxn ang="0">
                  <a:pos x="44" y="323"/>
                </a:cxn>
                <a:cxn ang="0">
                  <a:pos x="0" y="310"/>
                </a:cxn>
                <a:cxn ang="0">
                  <a:pos x="0" y="7"/>
                </a:cxn>
                <a:cxn ang="0">
                  <a:pos x="11" y="7"/>
                </a:cxn>
                <a:cxn ang="0">
                  <a:pos x="37" y="6"/>
                </a:cxn>
                <a:cxn ang="0">
                  <a:pos x="77" y="4"/>
                </a:cxn>
                <a:cxn ang="0">
                  <a:pos x="128" y="2"/>
                </a:cxn>
                <a:cxn ang="0">
                  <a:pos x="188" y="0"/>
                </a:cxn>
                <a:cxn ang="0">
                  <a:pos x="251" y="0"/>
                </a:cxn>
                <a:cxn ang="0">
                  <a:pos x="315" y="0"/>
                </a:cxn>
                <a:cxn ang="0">
                  <a:pos x="378" y="2"/>
                </a:cxn>
              </a:cxnLst>
              <a:rect l="0" t="0" r="r" b="b"/>
              <a:pathLst>
                <a:path w="378" h="370">
                  <a:moveTo>
                    <a:pt x="378" y="2"/>
                  </a:moveTo>
                  <a:lnTo>
                    <a:pt x="375" y="370"/>
                  </a:lnTo>
                  <a:lnTo>
                    <a:pt x="363" y="368"/>
                  </a:lnTo>
                  <a:lnTo>
                    <a:pt x="329" y="365"/>
                  </a:lnTo>
                  <a:lnTo>
                    <a:pt x="280" y="360"/>
                  </a:lnTo>
                  <a:lnTo>
                    <a:pt x="223" y="353"/>
                  </a:lnTo>
                  <a:lnTo>
                    <a:pt x="160" y="344"/>
                  </a:lnTo>
                  <a:lnTo>
                    <a:pt x="98" y="333"/>
                  </a:lnTo>
                  <a:lnTo>
                    <a:pt x="44" y="323"/>
                  </a:lnTo>
                  <a:lnTo>
                    <a:pt x="0" y="31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37" y="6"/>
                  </a:lnTo>
                  <a:lnTo>
                    <a:pt x="77" y="4"/>
                  </a:lnTo>
                  <a:lnTo>
                    <a:pt x="128" y="2"/>
                  </a:lnTo>
                  <a:lnTo>
                    <a:pt x="188" y="0"/>
                  </a:lnTo>
                  <a:lnTo>
                    <a:pt x="251" y="0"/>
                  </a:lnTo>
                  <a:lnTo>
                    <a:pt x="315" y="0"/>
                  </a:lnTo>
                  <a:lnTo>
                    <a:pt x="37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0" name="Freeform 42"/>
            <p:cNvSpPr>
              <a:spLocks/>
            </p:cNvSpPr>
            <p:nvPr/>
          </p:nvSpPr>
          <p:spPr bwMode="auto">
            <a:xfrm flipH="1">
              <a:off x="3633" y="1525"/>
              <a:ext cx="30" cy="167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2" y="0"/>
                </a:cxn>
                <a:cxn ang="0">
                  <a:pos x="56" y="41"/>
                </a:cxn>
                <a:cxn ang="0">
                  <a:pos x="2" y="27"/>
                </a:cxn>
                <a:cxn ang="0">
                  <a:pos x="56" y="60"/>
                </a:cxn>
                <a:cxn ang="0">
                  <a:pos x="0" y="49"/>
                </a:cxn>
                <a:cxn ang="0">
                  <a:pos x="56" y="84"/>
                </a:cxn>
                <a:cxn ang="0">
                  <a:pos x="2" y="74"/>
                </a:cxn>
                <a:cxn ang="0">
                  <a:pos x="54" y="107"/>
                </a:cxn>
                <a:cxn ang="0">
                  <a:pos x="3" y="102"/>
                </a:cxn>
                <a:cxn ang="0">
                  <a:pos x="54" y="126"/>
                </a:cxn>
                <a:cxn ang="0">
                  <a:pos x="3" y="128"/>
                </a:cxn>
                <a:cxn ang="0">
                  <a:pos x="54" y="149"/>
                </a:cxn>
                <a:cxn ang="0">
                  <a:pos x="2" y="155"/>
                </a:cxn>
                <a:cxn ang="0">
                  <a:pos x="54" y="170"/>
                </a:cxn>
                <a:cxn ang="0">
                  <a:pos x="3" y="179"/>
                </a:cxn>
                <a:cxn ang="0">
                  <a:pos x="54" y="193"/>
                </a:cxn>
                <a:cxn ang="0">
                  <a:pos x="3" y="204"/>
                </a:cxn>
                <a:cxn ang="0">
                  <a:pos x="54" y="214"/>
                </a:cxn>
                <a:cxn ang="0">
                  <a:pos x="3" y="226"/>
                </a:cxn>
                <a:cxn ang="0">
                  <a:pos x="54" y="235"/>
                </a:cxn>
                <a:cxn ang="0">
                  <a:pos x="3" y="253"/>
                </a:cxn>
                <a:cxn ang="0">
                  <a:pos x="54" y="254"/>
                </a:cxn>
                <a:cxn ang="0">
                  <a:pos x="2" y="279"/>
                </a:cxn>
                <a:cxn ang="0">
                  <a:pos x="54" y="274"/>
                </a:cxn>
                <a:cxn ang="0">
                  <a:pos x="0" y="300"/>
                </a:cxn>
                <a:cxn ang="0">
                  <a:pos x="54" y="293"/>
                </a:cxn>
                <a:cxn ang="0">
                  <a:pos x="0" y="321"/>
                </a:cxn>
                <a:cxn ang="0">
                  <a:pos x="54" y="312"/>
                </a:cxn>
                <a:cxn ang="0">
                  <a:pos x="3" y="344"/>
                </a:cxn>
                <a:cxn ang="0">
                  <a:pos x="56" y="324"/>
                </a:cxn>
                <a:cxn ang="0">
                  <a:pos x="59" y="25"/>
                </a:cxn>
              </a:cxnLst>
              <a:rect l="0" t="0" r="r" b="b"/>
              <a:pathLst>
                <a:path w="59" h="344">
                  <a:moveTo>
                    <a:pt x="59" y="25"/>
                  </a:moveTo>
                  <a:lnTo>
                    <a:pt x="2" y="0"/>
                  </a:lnTo>
                  <a:lnTo>
                    <a:pt x="56" y="41"/>
                  </a:lnTo>
                  <a:lnTo>
                    <a:pt x="2" y="27"/>
                  </a:lnTo>
                  <a:lnTo>
                    <a:pt x="56" y="60"/>
                  </a:lnTo>
                  <a:lnTo>
                    <a:pt x="0" y="49"/>
                  </a:lnTo>
                  <a:lnTo>
                    <a:pt x="56" y="84"/>
                  </a:lnTo>
                  <a:lnTo>
                    <a:pt x="2" y="74"/>
                  </a:lnTo>
                  <a:lnTo>
                    <a:pt x="54" y="107"/>
                  </a:lnTo>
                  <a:lnTo>
                    <a:pt x="3" y="102"/>
                  </a:lnTo>
                  <a:lnTo>
                    <a:pt x="54" y="126"/>
                  </a:lnTo>
                  <a:lnTo>
                    <a:pt x="3" y="128"/>
                  </a:lnTo>
                  <a:lnTo>
                    <a:pt x="54" y="149"/>
                  </a:lnTo>
                  <a:lnTo>
                    <a:pt x="2" y="155"/>
                  </a:lnTo>
                  <a:lnTo>
                    <a:pt x="54" y="170"/>
                  </a:lnTo>
                  <a:lnTo>
                    <a:pt x="3" y="179"/>
                  </a:lnTo>
                  <a:lnTo>
                    <a:pt x="54" y="193"/>
                  </a:lnTo>
                  <a:lnTo>
                    <a:pt x="3" y="204"/>
                  </a:lnTo>
                  <a:lnTo>
                    <a:pt x="54" y="214"/>
                  </a:lnTo>
                  <a:lnTo>
                    <a:pt x="3" y="226"/>
                  </a:lnTo>
                  <a:lnTo>
                    <a:pt x="54" y="235"/>
                  </a:lnTo>
                  <a:lnTo>
                    <a:pt x="3" y="253"/>
                  </a:lnTo>
                  <a:lnTo>
                    <a:pt x="54" y="254"/>
                  </a:lnTo>
                  <a:lnTo>
                    <a:pt x="2" y="279"/>
                  </a:lnTo>
                  <a:lnTo>
                    <a:pt x="54" y="274"/>
                  </a:lnTo>
                  <a:lnTo>
                    <a:pt x="0" y="300"/>
                  </a:lnTo>
                  <a:lnTo>
                    <a:pt x="54" y="293"/>
                  </a:lnTo>
                  <a:lnTo>
                    <a:pt x="0" y="321"/>
                  </a:lnTo>
                  <a:lnTo>
                    <a:pt x="54" y="312"/>
                  </a:lnTo>
                  <a:lnTo>
                    <a:pt x="3" y="344"/>
                  </a:lnTo>
                  <a:lnTo>
                    <a:pt x="56" y="324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1" name="Freeform 43"/>
            <p:cNvSpPr>
              <a:spLocks/>
            </p:cNvSpPr>
            <p:nvPr/>
          </p:nvSpPr>
          <p:spPr bwMode="auto">
            <a:xfrm flipH="1">
              <a:off x="3600" y="1572"/>
              <a:ext cx="30" cy="7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62"/>
                </a:cxn>
                <a:cxn ang="0">
                  <a:pos x="62" y="125"/>
                </a:cxn>
                <a:cxn ang="0">
                  <a:pos x="62" y="0"/>
                </a:cxn>
              </a:cxnLst>
              <a:rect l="0" t="0" r="r" b="b"/>
              <a:pathLst>
                <a:path w="62" h="162">
                  <a:moveTo>
                    <a:pt x="62" y="0"/>
                  </a:moveTo>
                  <a:lnTo>
                    <a:pt x="0" y="162"/>
                  </a:lnTo>
                  <a:lnTo>
                    <a:pt x="62" y="12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2" name="Freeform 44"/>
            <p:cNvSpPr>
              <a:spLocks/>
            </p:cNvSpPr>
            <p:nvPr/>
          </p:nvSpPr>
          <p:spPr bwMode="auto">
            <a:xfrm flipH="1">
              <a:off x="3669" y="1715"/>
              <a:ext cx="232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35"/>
                </a:cxn>
                <a:cxn ang="0">
                  <a:pos x="472" y="250"/>
                </a:cxn>
                <a:cxn ang="0">
                  <a:pos x="478" y="98"/>
                </a:cxn>
                <a:cxn ang="0">
                  <a:pos x="0" y="0"/>
                </a:cxn>
              </a:cxnLst>
              <a:rect l="0" t="0" r="r" b="b"/>
              <a:pathLst>
                <a:path w="478" h="250">
                  <a:moveTo>
                    <a:pt x="0" y="0"/>
                  </a:moveTo>
                  <a:lnTo>
                    <a:pt x="3" y="135"/>
                  </a:lnTo>
                  <a:lnTo>
                    <a:pt x="472" y="250"/>
                  </a:lnTo>
                  <a:lnTo>
                    <a:pt x="478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3" name="Freeform 45"/>
            <p:cNvSpPr>
              <a:spLocks/>
            </p:cNvSpPr>
            <p:nvPr/>
          </p:nvSpPr>
          <p:spPr bwMode="auto">
            <a:xfrm flipH="1">
              <a:off x="3574" y="1671"/>
              <a:ext cx="96" cy="167"/>
            </a:xfrm>
            <a:custGeom>
              <a:avLst/>
              <a:gdLst/>
              <a:ahLst/>
              <a:cxnLst>
                <a:cxn ang="0">
                  <a:pos x="6" y="191"/>
                </a:cxn>
                <a:cxn ang="0">
                  <a:pos x="0" y="343"/>
                </a:cxn>
                <a:cxn ang="0">
                  <a:pos x="198" y="140"/>
                </a:cxn>
                <a:cxn ang="0">
                  <a:pos x="196" y="0"/>
                </a:cxn>
                <a:cxn ang="0">
                  <a:pos x="6" y="191"/>
                </a:cxn>
              </a:cxnLst>
              <a:rect l="0" t="0" r="r" b="b"/>
              <a:pathLst>
                <a:path w="198" h="343">
                  <a:moveTo>
                    <a:pt x="6" y="191"/>
                  </a:moveTo>
                  <a:lnTo>
                    <a:pt x="0" y="343"/>
                  </a:lnTo>
                  <a:lnTo>
                    <a:pt x="198" y="140"/>
                  </a:lnTo>
                  <a:lnTo>
                    <a:pt x="196" y="0"/>
                  </a:lnTo>
                  <a:lnTo>
                    <a:pt x="6" y="1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4" name="Freeform 46"/>
            <p:cNvSpPr>
              <a:spLocks/>
            </p:cNvSpPr>
            <p:nvPr/>
          </p:nvSpPr>
          <p:spPr bwMode="auto">
            <a:xfrm flipH="1">
              <a:off x="3581" y="1682"/>
              <a:ext cx="86" cy="144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0" y="293"/>
                </a:cxn>
                <a:cxn ang="0">
                  <a:pos x="177" y="113"/>
                </a:cxn>
                <a:cxn ang="0">
                  <a:pos x="177" y="0"/>
                </a:cxn>
                <a:cxn ang="0">
                  <a:pos x="4" y="174"/>
                </a:cxn>
              </a:cxnLst>
              <a:rect l="0" t="0" r="r" b="b"/>
              <a:pathLst>
                <a:path w="177" h="293">
                  <a:moveTo>
                    <a:pt x="4" y="174"/>
                  </a:moveTo>
                  <a:lnTo>
                    <a:pt x="0" y="293"/>
                  </a:lnTo>
                  <a:lnTo>
                    <a:pt x="177" y="113"/>
                  </a:lnTo>
                  <a:lnTo>
                    <a:pt x="177" y="0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5" name="Freeform 47"/>
            <p:cNvSpPr>
              <a:spLocks/>
            </p:cNvSpPr>
            <p:nvPr/>
          </p:nvSpPr>
          <p:spPr bwMode="auto">
            <a:xfrm flipH="1">
              <a:off x="3576" y="1724"/>
              <a:ext cx="93" cy="9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89" y="0"/>
                </a:cxn>
                <a:cxn ang="0">
                  <a:pos x="0" y="184"/>
                </a:cxn>
              </a:cxnLst>
              <a:rect l="0" t="0" r="r" b="b"/>
              <a:pathLst>
                <a:path w="189" h="184">
                  <a:moveTo>
                    <a:pt x="0" y="184"/>
                  </a:moveTo>
                  <a:lnTo>
                    <a:pt x="189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6" name="Freeform 48"/>
            <p:cNvSpPr>
              <a:spLocks/>
            </p:cNvSpPr>
            <p:nvPr/>
          </p:nvSpPr>
          <p:spPr bwMode="auto">
            <a:xfrm flipH="1">
              <a:off x="3574" y="1722"/>
              <a:ext cx="96" cy="9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0" y="184"/>
                </a:cxn>
                <a:cxn ang="0">
                  <a:pos x="11" y="195"/>
                </a:cxn>
                <a:cxn ang="0">
                  <a:pos x="198" y="11"/>
                </a:cxn>
                <a:cxn ang="0">
                  <a:pos x="189" y="0"/>
                </a:cxn>
              </a:cxnLst>
              <a:rect l="0" t="0" r="r" b="b"/>
              <a:pathLst>
                <a:path w="198" h="195">
                  <a:moveTo>
                    <a:pt x="189" y="0"/>
                  </a:moveTo>
                  <a:lnTo>
                    <a:pt x="0" y="184"/>
                  </a:lnTo>
                  <a:lnTo>
                    <a:pt x="11" y="195"/>
                  </a:lnTo>
                  <a:lnTo>
                    <a:pt x="198" y="1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7" name="Freeform 49"/>
            <p:cNvSpPr>
              <a:spLocks/>
            </p:cNvSpPr>
            <p:nvPr/>
          </p:nvSpPr>
          <p:spPr bwMode="auto">
            <a:xfrm flipH="1">
              <a:off x="3676" y="1722"/>
              <a:ext cx="219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12"/>
                </a:cxn>
                <a:cxn ang="0">
                  <a:pos x="446" y="219"/>
                </a:cxn>
                <a:cxn ang="0">
                  <a:pos x="448" y="93"/>
                </a:cxn>
                <a:cxn ang="0">
                  <a:pos x="0" y="0"/>
                </a:cxn>
              </a:cxnLst>
              <a:rect l="0" t="0" r="r" b="b"/>
              <a:pathLst>
                <a:path w="448" h="219">
                  <a:moveTo>
                    <a:pt x="0" y="0"/>
                  </a:moveTo>
                  <a:lnTo>
                    <a:pt x="1" y="112"/>
                  </a:lnTo>
                  <a:lnTo>
                    <a:pt x="446" y="219"/>
                  </a:lnTo>
                  <a:lnTo>
                    <a:pt x="448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8" name="Rectangle 50"/>
            <p:cNvSpPr>
              <a:spLocks noChangeArrowheads="1"/>
            </p:cNvSpPr>
            <p:nvPr/>
          </p:nvSpPr>
          <p:spPr bwMode="auto">
            <a:xfrm flipH="1">
              <a:off x="3780" y="1740"/>
              <a:ext cx="6" cy="6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39" name="Freeform 51"/>
            <p:cNvSpPr>
              <a:spLocks/>
            </p:cNvSpPr>
            <p:nvPr/>
          </p:nvSpPr>
          <p:spPr bwMode="auto">
            <a:xfrm flipH="1">
              <a:off x="3685" y="1765"/>
              <a:ext cx="67" cy="23"/>
            </a:xfrm>
            <a:custGeom>
              <a:avLst/>
              <a:gdLst/>
              <a:ahLst/>
              <a:cxnLst>
                <a:cxn ang="0">
                  <a:pos x="139" y="29"/>
                </a:cxn>
                <a:cxn ang="0">
                  <a:pos x="139" y="4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39" y="29"/>
                </a:cxn>
              </a:cxnLst>
              <a:rect l="0" t="0" r="r" b="b"/>
              <a:pathLst>
                <a:path w="139" h="48">
                  <a:moveTo>
                    <a:pt x="139" y="29"/>
                  </a:moveTo>
                  <a:lnTo>
                    <a:pt x="139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9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0" name="Freeform 52"/>
            <p:cNvSpPr>
              <a:spLocks/>
            </p:cNvSpPr>
            <p:nvPr/>
          </p:nvSpPr>
          <p:spPr bwMode="auto">
            <a:xfrm flipH="1">
              <a:off x="3686" y="1788"/>
              <a:ext cx="67" cy="24"/>
            </a:xfrm>
            <a:custGeom>
              <a:avLst/>
              <a:gdLst/>
              <a:ahLst/>
              <a:cxnLst>
                <a:cxn ang="0">
                  <a:pos x="138" y="30"/>
                </a:cxn>
                <a:cxn ang="0">
                  <a:pos x="138" y="4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138" y="30"/>
                </a:cxn>
              </a:cxnLst>
              <a:rect l="0" t="0" r="r" b="b"/>
              <a:pathLst>
                <a:path w="138" h="49">
                  <a:moveTo>
                    <a:pt x="138" y="30"/>
                  </a:moveTo>
                  <a:lnTo>
                    <a:pt x="138" y="4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8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1" name="Freeform 53"/>
            <p:cNvSpPr>
              <a:spLocks/>
            </p:cNvSpPr>
            <p:nvPr/>
          </p:nvSpPr>
          <p:spPr bwMode="auto">
            <a:xfrm flipH="1">
              <a:off x="3793" y="1751"/>
              <a:ext cx="10" cy="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8" y="3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7" y="15"/>
                </a:cxn>
                <a:cxn ang="0">
                  <a:pos x="9" y="15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lnTo>
                    <a:pt x="11" y="15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2" name="Freeform 54"/>
            <p:cNvSpPr>
              <a:spLocks/>
            </p:cNvSpPr>
            <p:nvPr/>
          </p:nvSpPr>
          <p:spPr bwMode="auto">
            <a:xfrm flipH="1">
              <a:off x="3793" y="1763"/>
              <a:ext cx="10" cy="8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8" y="12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6"/>
                </a:cxn>
              </a:cxnLst>
              <a:rect l="0" t="0" r="r" b="b"/>
              <a:pathLst>
                <a:path w="19" h="16">
                  <a:moveTo>
                    <a:pt x="9" y="16"/>
                  </a:moveTo>
                  <a:lnTo>
                    <a:pt x="11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3" name="Freeform 55"/>
            <p:cNvSpPr>
              <a:spLocks/>
            </p:cNvSpPr>
            <p:nvPr/>
          </p:nvSpPr>
          <p:spPr bwMode="auto">
            <a:xfrm flipH="1">
              <a:off x="3766" y="1754"/>
              <a:ext cx="8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"/>
                </a:cxn>
                <a:cxn ang="0">
                  <a:pos x="15" y="96"/>
                </a:cxn>
                <a:cxn ang="0">
                  <a:pos x="0" y="93"/>
                </a:cxn>
                <a:cxn ang="0">
                  <a:pos x="0" y="0"/>
                </a:cxn>
              </a:cxnLst>
              <a:rect l="0" t="0" r="r" b="b"/>
              <a:pathLst>
                <a:path w="15" h="96">
                  <a:moveTo>
                    <a:pt x="0" y="0"/>
                  </a:moveTo>
                  <a:lnTo>
                    <a:pt x="15" y="3"/>
                  </a:lnTo>
                  <a:lnTo>
                    <a:pt x="15" y="96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4" name="Freeform 56"/>
            <p:cNvSpPr>
              <a:spLocks/>
            </p:cNvSpPr>
            <p:nvPr/>
          </p:nvSpPr>
          <p:spPr bwMode="auto">
            <a:xfrm flipH="1">
              <a:off x="3699" y="1549"/>
              <a:ext cx="132" cy="1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0"/>
                </a:cxn>
                <a:cxn ang="0">
                  <a:pos x="44" y="0"/>
                </a:cxn>
                <a:cxn ang="0">
                  <a:pos x="84" y="0"/>
                </a:cxn>
                <a:cxn ang="0">
                  <a:pos x="133" y="0"/>
                </a:cxn>
                <a:cxn ang="0">
                  <a:pos x="182" y="2"/>
                </a:cxn>
                <a:cxn ang="0">
                  <a:pos x="224" y="4"/>
                </a:cxn>
                <a:cxn ang="0">
                  <a:pos x="258" y="6"/>
                </a:cxn>
                <a:cxn ang="0">
                  <a:pos x="272" y="7"/>
                </a:cxn>
                <a:cxn ang="0">
                  <a:pos x="272" y="242"/>
                </a:cxn>
                <a:cxn ang="0">
                  <a:pos x="265" y="242"/>
                </a:cxn>
                <a:cxn ang="0">
                  <a:pos x="247" y="242"/>
                </a:cxn>
                <a:cxn ang="0">
                  <a:pos x="219" y="240"/>
                </a:cxn>
                <a:cxn ang="0">
                  <a:pos x="184" y="237"/>
                </a:cxn>
                <a:cxn ang="0">
                  <a:pos x="144" y="233"/>
                </a:cxn>
                <a:cxn ang="0">
                  <a:pos x="98" y="228"/>
                </a:cxn>
                <a:cxn ang="0">
                  <a:pos x="49" y="221"/>
                </a:cxn>
                <a:cxn ang="0">
                  <a:pos x="0" y="212"/>
                </a:cxn>
                <a:cxn ang="0">
                  <a:pos x="4" y="0"/>
                </a:cxn>
              </a:cxnLst>
              <a:rect l="0" t="0" r="r" b="b"/>
              <a:pathLst>
                <a:path w="272" h="242">
                  <a:moveTo>
                    <a:pt x="4" y="0"/>
                  </a:moveTo>
                  <a:lnTo>
                    <a:pt x="14" y="0"/>
                  </a:lnTo>
                  <a:lnTo>
                    <a:pt x="44" y="0"/>
                  </a:lnTo>
                  <a:lnTo>
                    <a:pt x="84" y="0"/>
                  </a:lnTo>
                  <a:lnTo>
                    <a:pt x="133" y="0"/>
                  </a:lnTo>
                  <a:lnTo>
                    <a:pt x="182" y="2"/>
                  </a:lnTo>
                  <a:lnTo>
                    <a:pt x="224" y="4"/>
                  </a:lnTo>
                  <a:lnTo>
                    <a:pt x="258" y="6"/>
                  </a:lnTo>
                  <a:lnTo>
                    <a:pt x="272" y="7"/>
                  </a:lnTo>
                  <a:lnTo>
                    <a:pt x="272" y="242"/>
                  </a:lnTo>
                  <a:lnTo>
                    <a:pt x="265" y="242"/>
                  </a:lnTo>
                  <a:lnTo>
                    <a:pt x="247" y="242"/>
                  </a:lnTo>
                  <a:lnTo>
                    <a:pt x="219" y="240"/>
                  </a:lnTo>
                  <a:lnTo>
                    <a:pt x="184" y="237"/>
                  </a:lnTo>
                  <a:lnTo>
                    <a:pt x="144" y="233"/>
                  </a:lnTo>
                  <a:lnTo>
                    <a:pt x="98" y="228"/>
                  </a:lnTo>
                  <a:lnTo>
                    <a:pt x="49" y="221"/>
                  </a:lnTo>
                  <a:lnTo>
                    <a:pt x="0" y="2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86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5" name="Freeform 57"/>
            <p:cNvSpPr>
              <a:spLocks/>
            </p:cNvSpPr>
            <p:nvPr/>
          </p:nvSpPr>
          <p:spPr bwMode="auto">
            <a:xfrm flipH="1">
              <a:off x="3693" y="1543"/>
              <a:ext cx="136" cy="14"/>
            </a:xfrm>
            <a:custGeom>
              <a:avLst/>
              <a:gdLst/>
              <a:ahLst/>
              <a:cxnLst>
                <a:cxn ang="0">
                  <a:pos x="280" y="19"/>
                </a:cxn>
                <a:cxn ang="0">
                  <a:pos x="273" y="9"/>
                </a:cxn>
                <a:cxn ang="0">
                  <a:pos x="254" y="5"/>
                </a:cxn>
                <a:cxn ang="0">
                  <a:pos x="222" y="4"/>
                </a:cxn>
                <a:cxn ang="0">
                  <a:pos x="178" y="4"/>
                </a:cxn>
                <a:cxn ang="0">
                  <a:pos x="129" y="2"/>
                </a:cxn>
                <a:cxn ang="0">
                  <a:pos x="82" y="2"/>
                </a:cxn>
                <a:cxn ang="0">
                  <a:pos x="4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10" y="23"/>
                </a:cxn>
                <a:cxn ang="0">
                  <a:pos x="40" y="23"/>
                </a:cxn>
                <a:cxn ang="0">
                  <a:pos x="80" y="23"/>
                </a:cxn>
                <a:cxn ang="0">
                  <a:pos x="129" y="25"/>
                </a:cxn>
                <a:cxn ang="0">
                  <a:pos x="177" y="25"/>
                </a:cxn>
                <a:cxn ang="0">
                  <a:pos x="220" y="26"/>
                </a:cxn>
                <a:cxn ang="0">
                  <a:pos x="252" y="28"/>
                </a:cxn>
                <a:cxn ang="0">
                  <a:pos x="264" y="28"/>
                </a:cxn>
                <a:cxn ang="0">
                  <a:pos x="257" y="19"/>
                </a:cxn>
                <a:cxn ang="0">
                  <a:pos x="280" y="19"/>
                </a:cxn>
              </a:cxnLst>
              <a:rect l="0" t="0" r="r" b="b"/>
              <a:pathLst>
                <a:path w="280" h="28">
                  <a:moveTo>
                    <a:pt x="280" y="19"/>
                  </a:moveTo>
                  <a:lnTo>
                    <a:pt x="273" y="9"/>
                  </a:lnTo>
                  <a:lnTo>
                    <a:pt x="254" y="5"/>
                  </a:lnTo>
                  <a:lnTo>
                    <a:pt x="222" y="4"/>
                  </a:lnTo>
                  <a:lnTo>
                    <a:pt x="178" y="4"/>
                  </a:lnTo>
                  <a:lnTo>
                    <a:pt x="129" y="2"/>
                  </a:lnTo>
                  <a:lnTo>
                    <a:pt x="82" y="2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40" y="23"/>
                  </a:lnTo>
                  <a:lnTo>
                    <a:pt x="80" y="23"/>
                  </a:lnTo>
                  <a:lnTo>
                    <a:pt x="129" y="25"/>
                  </a:lnTo>
                  <a:lnTo>
                    <a:pt x="177" y="25"/>
                  </a:lnTo>
                  <a:lnTo>
                    <a:pt x="220" y="26"/>
                  </a:lnTo>
                  <a:lnTo>
                    <a:pt x="252" y="28"/>
                  </a:lnTo>
                  <a:lnTo>
                    <a:pt x="264" y="28"/>
                  </a:lnTo>
                  <a:lnTo>
                    <a:pt x="257" y="19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6" name="Freeform 58"/>
            <p:cNvSpPr>
              <a:spLocks/>
            </p:cNvSpPr>
            <p:nvPr/>
          </p:nvSpPr>
          <p:spPr bwMode="auto">
            <a:xfrm flipH="1">
              <a:off x="3693" y="1552"/>
              <a:ext cx="12" cy="121"/>
            </a:xfrm>
            <a:custGeom>
              <a:avLst/>
              <a:gdLst/>
              <a:ahLst/>
              <a:cxnLst>
                <a:cxn ang="0">
                  <a:pos x="11" y="247"/>
                </a:cxn>
                <a:cxn ang="0">
                  <a:pos x="23" y="235"/>
                </a:cxn>
                <a:cxn ang="0">
                  <a:pos x="25" y="0"/>
                </a:cxn>
                <a:cxn ang="0">
                  <a:pos x="2" y="0"/>
                </a:cxn>
                <a:cxn ang="0">
                  <a:pos x="0" y="235"/>
                </a:cxn>
                <a:cxn ang="0">
                  <a:pos x="11" y="247"/>
                </a:cxn>
                <a:cxn ang="0">
                  <a:pos x="11" y="247"/>
                </a:cxn>
                <a:cxn ang="0">
                  <a:pos x="23" y="247"/>
                </a:cxn>
                <a:cxn ang="0">
                  <a:pos x="23" y="235"/>
                </a:cxn>
                <a:cxn ang="0">
                  <a:pos x="11" y="247"/>
                </a:cxn>
              </a:cxnLst>
              <a:rect l="0" t="0" r="r" b="b"/>
              <a:pathLst>
                <a:path w="25" h="247">
                  <a:moveTo>
                    <a:pt x="11" y="247"/>
                  </a:moveTo>
                  <a:lnTo>
                    <a:pt x="23" y="235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235"/>
                  </a:lnTo>
                  <a:lnTo>
                    <a:pt x="11" y="247"/>
                  </a:lnTo>
                  <a:lnTo>
                    <a:pt x="11" y="247"/>
                  </a:lnTo>
                  <a:lnTo>
                    <a:pt x="23" y="247"/>
                  </a:lnTo>
                  <a:lnTo>
                    <a:pt x="23" y="235"/>
                  </a:lnTo>
                  <a:lnTo>
                    <a:pt x="11" y="2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7" name="Freeform 59"/>
            <p:cNvSpPr>
              <a:spLocks/>
            </p:cNvSpPr>
            <p:nvPr/>
          </p:nvSpPr>
          <p:spPr bwMode="auto">
            <a:xfrm flipH="1">
              <a:off x="3699" y="1646"/>
              <a:ext cx="137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21"/>
                </a:cxn>
                <a:cxn ang="0">
                  <a:pos x="58" y="30"/>
                </a:cxn>
                <a:cxn ang="0">
                  <a:pos x="107" y="37"/>
                </a:cxn>
                <a:cxn ang="0">
                  <a:pos x="152" y="42"/>
                </a:cxn>
                <a:cxn ang="0">
                  <a:pos x="194" y="45"/>
                </a:cxn>
                <a:cxn ang="0">
                  <a:pos x="229" y="49"/>
                </a:cxn>
                <a:cxn ang="0">
                  <a:pos x="257" y="51"/>
                </a:cxn>
                <a:cxn ang="0">
                  <a:pos x="275" y="52"/>
                </a:cxn>
                <a:cxn ang="0">
                  <a:pos x="280" y="52"/>
                </a:cxn>
                <a:cxn ang="0">
                  <a:pos x="282" y="30"/>
                </a:cxn>
                <a:cxn ang="0">
                  <a:pos x="275" y="30"/>
                </a:cxn>
                <a:cxn ang="0">
                  <a:pos x="257" y="28"/>
                </a:cxn>
                <a:cxn ang="0">
                  <a:pos x="231" y="26"/>
                </a:cxn>
                <a:cxn ang="0">
                  <a:pos x="196" y="24"/>
                </a:cxn>
                <a:cxn ang="0">
                  <a:pos x="154" y="19"/>
                </a:cxn>
                <a:cxn ang="0">
                  <a:pos x="110" y="14"/>
                </a:cxn>
                <a:cxn ang="0">
                  <a:pos x="61" y="7"/>
                </a:cxn>
                <a:cxn ang="0">
                  <a:pos x="14" y="0"/>
                </a:cxn>
                <a:cxn ang="0">
                  <a:pos x="22" y="10"/>
                </a:cxn>
                <a:cxn ang="0">
                  <a:pos x="0" y="10"/>
                </a:cxn>
              </a:cxnLst>
              <a:rect l="0" t="0" r="r" b="b"/>
              <a:pathLst>
                <a:path w="282" h="52">
                  <a:moveTo>
                    <a:pt x="0" y="10"/>
                  </a:moveTo>
                  <a:lnTo>
                    <a:pt x="8" y="21"/>
                  </a:lnTo>
                  <a:lnTo>
                    <a:pt x="58" y="30"/>
                  </a:lnTo>
                  <a:lnTo>
                    <a:pt x="107" y="37"/>
                  </a:lnTo>
                  <a:lnTo>
                    <a:pt x="152" y="42"/>
                  </a:lnTo>
                  <a:lnTo>
                    <a:pt x="194" y="45"/>
                  </a:lnTo>
                  <a:lnTo>
                    <a:pt x="229" y="49"/>
                  </a:lnTo>
                  <a:lnTo>
                    <a:pt x="257" y="51"/>
                  </a:lnTo>
                  <a:lnTo>
                    <a:pt x="275" y="52"/>
                  </a:lnTo>
                  <a:lnTo>
                    <a:pt x="280" y="52"/>
                  </a:lnTo>
                  <a:lnTo>
                    <a:pt x="282" y="30"/>
                  </a:lnTo>
                  <a:lnTo>
                    <a:pt x="275" y="30"/>
                  </a:lnTo>
                  <a:lnTo>
                    <a:pt x="257" y="28"/>
                  </a:lnTo>
                  <a:lnTo>
                    <a:pt x="231" y="26"/>
                  </a:lnTo>
                  <a:lnTo>
                    <a:pt x="196" y="24"/>
                  </a:lnTo>
                  <a:lnTo>
                    <a:pt x="154" y="19"/>
                  </a:lnTo>
                  <a:lnTo>
                    <a:pt x="110" y="14"/>
                  </a:lnTo>
                  <a:lnTo>
                    <a:pt x="61" y="7"/>
                  </a:lnTo>
                  <a:lnTo>
                    <a:pt x="14" y="0"/>
                  </a:lnTo>
                  <a:lnTo>
                    <a:pt x="2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8" name="Freeform 60"/>
            <p:cNvSpPr>
              <a:spLocks/>
            </p:cNvSpPr>
            <p:nvPr/>
          </p:nvSpPr>
          <p:spPr bwMode="auto">
            <a:xfrm flipH="1">
              <a:off x="3824" y="1543"/>
              <a:ext cx="12" cy="10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" y="11"/>
                </a:cxn>
                <a:cxn ang="0">
                  <a:pos x="0" y="224"/>
                </a:cxn>
                <a:cxn ang="0">
                  <a:pos x="22" y="224"/>
                </a:cxn>
                <a:cxn ang="0">
                  <a:pos x="24" y="1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3" y="11"/>
                </a:cxn>
                <a:cxn ang="0">
                  <a:pos x="14" y="0"/>
                </a:cxn>
              </a:cxnLst>
              <a:rect l="0" t="0" r="r" b="b"/>
              <a:pathLst>
                <a:path w="24" h="224">
                  <a:moveTo>
                    <a:pt x="14" y="0"/>
                  </a:moveTo>
                  <a:lnTo>
                    <a:pt x="3" y="11"/>
                  </a:lnTo>
                  <a:lnTo>
                    <a:pt x="0" y="224"/>
                  </a:lnTo>
                  <a:lnTo>
                    <a:pt x="22" y="224"/>
                  </a:lnTo>
                  <a:lnTo>
                    <a:pt x="24" y="1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3" y="0"/>
                  </a:lnTo>
                  <a:lnTo>
                    <a:pt x="3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49" name="Freeform 61"/>
            <p:cNvSpPr>
              <a:spLocks/>
            </p:cNvSpPr>
            <p:nvPr/>
          </p:nvSpPr>
          <p:spPr bwMode="auto">
            <a:xfrm flipH="1">
              <a:off x="3722" y="1552"/>
              <a:ext cx="107" cy="10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0" y="14"/>
                </a:cxn>
                <a:cxn ang="0">
                  <a:pos x="14" y="21"/>
                </a:cxn>
                <a:cxn ang="0">
                  <a:pos x="212" y="44"/>
                </a:cxn>
                <a:cxn ang="0">
                  <a:pos x="17" y="41"/>
                </a:cxn>
                <a:cxn ang="0">
                  <a:pos x="213" y="67"/>
                </a:cxn>
                <a:cxn ang="0">
                  <a:pos x="19" y="65"/>
                </a:cxn>
                <a:cxn ang="0">
                  <a:pos x="210" y="88"/>
                </a:cxn>
                <a:cxn ang="0">
                  <a:pos x="19" y="84"/>
                </a:cxn>
                <a:cxn ang="0">
                  <a:pos x="208" y="113"/>
                </a:cxn>
                <a:cxn ang="0">
                  <a:pos x="21" y="107"/>
                </a:cxn>
                <a:cxn ang="0">
                  <a:pos x="205" y="132"/>
                </a:cxn>
                <a:cxn ang="0">
                  <a:pos x="21" y="128"/>
                </a:cxn>
                <a:cxn ang="0">
                  <a:pos x="205" y="151"/>
                </a:cxn>
                <a:cxn ang="0">
                  <a:pos x="21" y="148"/>
                </a:cxn>
                <a:cxn ang="0">
                  <a:pos x="201" y="172"/>
                </a:cxn>
                <a:cxn ang="0">
                  <a:pos x="19" y="165"/>
                </a:cxn>
                <a:cxn ang="0">
                  <a:pos x="196" y="195"/>
                </a:cxn>
                <a:cxn ang="0">
                  <a:pos x="19" y="183"/>
                </a:cxn>
                <a:cxn ang="0">
                  <a:pos x="194" y="212"/>
                </a:cxn>
                <a:cxn ang="0">
                  <a:pos x="0" y="200"/>
                </a:cxn>
                <a:cxn ang="0">
                  <a:pos x="7" y="0"/>
                </a:cxn>
              </a:cxnLst>
              <a:rect l="0" t="0" r="r" b="b"/>
              <a:pathLst>
                <a:path w="220" h="212">
                  <a:moveTo>
                    <a:pt x="7" y="0"/>
                  </a:moveTo>
                  <a:lnTo>
                    <a:pt x="220" y="14"/>
                  </a:lnTo>
                  <a:lnTo>
                    <a:pt x="14" y="21"/>
                  </a:lnTo>
                  <a:lnTo>
                    <a:pt x="212" y="44"/>
                  </a:lnTo>
                  <a:lnTo>
                    <a:pt x="17" y="41"/>
                  </a:lnTo>
                  <a:lnTo>
                    <a:pt x="213" y="67"/>
                  </a:lnTo>
                  <a:lnTo>
                    <a:pt x="19" y="65"/>
                  </a:lnTo>
                  <a:lnTo>
                    <a:pt x="210" y="88"/>
                  </a:lnTo>
                  <a:lnTo>
                    <a:pt x="19" y="84"/>
                  </a:lnTo>
                  <a:lnTo>
                    <a:pt x="208" y="113"/>
                  </a:lnTo>
                  <a:lnTo>
                    <a:pt x="21" y="107"/>
                  </a:lnTo>
                  <a:lnTo>
                    <a:pt x="205" y="132"/>
                  </a:lnTo>
                  <a:lnTo>
                    <a:pt x="21" y="128"/>
                  </a:lnTo>
                  <a:lnTo>
                    <a:pt x="205" y="151"/>
                  </a:lnTo>
                  <a:lnTo>
                    <a:pt x="21" y="148"/>
                  </a:lnTo>
                  <a:lnTo>
                    <a:pt x="201" y="172"/>
                  </a:lnTo>
                  <a:lnTo>
                    <a:pt x="19" y="165"/>
                  </a:lnTo>
                  <a:lnTo>
                    <a:pt x="196" y="195"/>
                  </a:lnTo>
                  <a:lnTo>
                    <a:pt x="19" y="183"/>
                  </a:lnTo>
                  <a:lnTo>
                    <a:pt x="194" y="212"/>
                  </a:lnTo>
                  <a:lnTo>
                    <a:pt x="0" y="20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0" name="Freeform 62"/>
            <p:cNvSpPr>
              <a:spLocks/>
            </p:cNvSpPr>
            <p:nvPr/>
          </p:nvSpPr>
          <p:spPr bwMode="auto">
            <a:xfrm flipH="1">
              <a:off x="3705" y="1777"/>
              <a:ext cx="27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56" y="25"/>
                </a:cxn>
                <a:cxn ang="0">
                  <a:pos x="56" y="16"/>
                </a:cxn>
                <a:cxn ang="0">
                  <a:pos x="0" y="0"/>
                </a:cxn>
              </a:cxnLst>
              <a:rect l="0" t="0" r="r" b="b"/>
              <a:pathLst>
                <a:path w="56" h="25">
                  <a:moveTo>
                    <a:pt x="0" y="0"/>
                  </a:moveTo>
                  <a:lnTo>
                    <a:pt x="0" y="13"/>
                  </a:lnTo>
                  <a:lnTo>
                    <a:pt x="56" y="25"/>
                  </a:lnTo>
                  <a:lnTo>
                    <a:pt x="5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1" name="Freeform 63"/>
            <p:cNvSpPr>
              <a:spLocks/>
            </p:cNvSpPr>
            <p:nvPr/>
          </p:nvSpPr>
          <p:spPr bwMode="auto">
            <a:xfrm flipH="1">
              <a:off x="3706" y="1799"/>
              <a:ext cx="2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56" y="26"/>
                </a:cxn>
                <a:cxn ang="0">
                  <a:pos x="56" y="17"/>
                </a:cxn>
                <a:cxn ang="0">
                  <a:pos x="0" y="0"/>
                </a:cxn>
              </a:cxnLst>
              <a:rect l="0" t="0" r="r" b="b"/>
              <a:pathLst>
                <a:path w="56" h="26">
                  <a:moveTo>
                    <a:pt x="0" y="0"/>
                  </a:moveTo>
                  <a:lnTo>
                    <a:pt x="0" y="14"/>
                  </a:lnTo>
                  <a:lnTo>
                    <a:pt x="56" y="26"/>
                  </a:lnTo>
                  <a:lnTo>
                    <a:pt x="5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2" name="Freeform 64"/>
            <p:cNvSpPr>
              <a:spLocks/>
            </p:cNvSpPr>
            <p:nvPr/>
          </p:nvSpPr>
          <p:spPr bwMode="auto">
            <a:xfrm flipH="1">
              <a:off x="3725" y="1680"/>
              <a:ext cx="161" cy="5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67"/>
                </a:cxn>
                <a:cxn ang="0">
                  <a:pos x="133" y="95"/>
                </a:cxn>
                <a:cxn ang="0">
                  <a:pos x="329" y="105"/>
                </a:cxn>
                <a:cxn ang="0">
                  <a:pos x="121" y="70"/>
                </a:cxn>
                <a:cxn ang="0">
                  <a:pos x="121" y="44"/>
                </a:cxn>
                <a:cxn ang="0">
                  <a:pos x="165" y="12"/>
                </a:cxn>
                <a:cxn ang="0">
                  <a:pos x="163" y="12"/>
                </a:cxn>
                <a:cxn ang="0">
                  <a:pos x="158" y="10"/>
                </a:cxn>
                <a:cxn ang="0">
                  <a:pos x="151" y="10"/>
                </a:cxn>
                <a:cxn ang="0">
                  <a:pos x="140" y="9"/>
                </a:cxn>
                <a:cxn ang="0">
                  <a:pos x="132" y="7"/>
                </a:cxn>
                <a:cxn ang="0">
                  <a:pos x="121" y="3"/>
                </a:cxn>
                <a:cxn ang="0">
                  <a:pos x="112" y="2"/>
                </a:cxn>
                <a:cxn ang="0">
                  <a:pos x="105" y="0"/>
                </a:cxn>
              </a:cxnLst>
              <a:rect l="0" t="0" r="r" b="b"/>
              <a:pathLst>
                <a:path w="329" h="105">
                  <a:moveTo>
                    <a:pt x="105" y="0"/>
                  </a:moveTo>
                  <a:lnTo>
                    <a:pt x="0" y="67"/>
                  </a:lnTo>
                  <a:lnTo>
                    <a:pt x="133" y="95"/>
                  </a:lnTo>
                  <a:lnTo>
                    <a:pt x="329" y="105"/>
                  </a:lnTo>
                  <a:lnTo>
                    <a:pt x="121" y="70"/>
                  </a:lnTo>
                  <a:lnTo>
                    <a:pt x="121" y="44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0" y="9"/>
                  </a:lnTo>
                  <a:lnTo>
                    <a:pt x="132" y="7"/>
                  </a:lnTo>
                  <a:lnTo>
                    <a:pt x="121" y="3"/>
                  </a:lnTo>
                  <a:lnTo>
                    <a:pt x="112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3" name="Freeform 65"/>
            <p:cNvSpPr>
              <a:spLocks/>
            </p:cNvSpPr>
            <p:nvPr/>
          </p:nvSpPr>
          <p:spPr bwMode="auto">
            <a:xfrm flipH="1">
              <a:off x="3839" y="1522"/>
              <a:ext cx="16" cy="147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0" y="0"/>
                </a:cxn>
                <a:cxn ang="0">
                  <a:pos x="32" y="7"/>
                </a:cxn>
                <a:cxn ang="0">
                  <a:pos x="5" y="14"/>
                </a:cxn>
                <a:cxn ang="0">
                  <a:pos x="30" y="21"/>
                </a:cxn>
                <a:cxn ang="0">
                  <a:pos x="7" y="30"/>
                </a:cxn>
                <a:cxn ang="0">
                  <a:pos x="30" y="37"/>
                </a:cxn>
                <a:cxn ang="0">
                  <a:pos x="7" y="44"/>
                </a:cxn>
                <a:cxn ang="0">
                  <a:pos x="30" y="55"/>
                </a:cxn>
                <a:cxn ang="0">
                  <a:pos x="5" y="60"/>
                </a:cxn>
                <a:cxn ang="0">
                  <a:pos x="30" y="69"/>
                </a:cxn>
                <a:cxn ang="0">
                  <a:pos x="7" y="77"/>
                </a:cxn>
                <a:cxn ang="0">
                  <a:pos x="30" y="84"/>
                </a:cxn>
                <a:cxn ang="0">
                  <a:pos x="7" y="93"/>
                </a:cxn>
                <a:cxn ang="0">
                  <a:pos x="32" y="102"/>
                </a:cxn>
                <a:cxn ang="0">
                  <a:pos x="5" y="109"/>
                </a:cxn>
                <a:cxn ang="0">
                  <a:pos x="32" y="119"/>
                </a:cxn>
                <a:cxn ang="0">
                  <a:pos x="5" y="125"/>
                </a:cxn>
                <a:cxn ang="0">
                  <a:pos x="30" y="135"/>
                </a:cxn>
                <a:cxn ang="0">
                  <a:pos x="7" y="140"/>
                </a:cxn>
                <a:cxn ang="0">
                  <a:pos x="30" y="151"/>
                </a:cxn>
                <a:cxn ang="0">
                  <a:pos x="7" y="156"/>
                </a:cxn>
                <a:cxn ang="0">
                  <a:pos x="32" y="167"/>
                </a:cxn>
                <a:cxn ang="0">
                  <a:pos x="5" y="174"/>
                </a:cxn>
                <a:cxn ang="0">
                  <a:pos x="32" y="184"/>
                </a:cxn>
                <a:cxn ang="0">
                  <a:pos x="7" y="191"/>
                </a:cxn>
                <a:cxn ang="0">
                  <a:pos x="30" y="200"/>
                </a:cxn>
                <a:cxn ang="0">
                  <a:pos x="9" y="207"/>
                </a:cxn>
                <a:cxn ang="0">
                  <a:pos x="30" y="218"/>
                </a:cxn>
                <a:cxn ang="0">
                  <a:pos x="9" y="223"/>
                </a:cxn>
                <a:cxn ang="0">
                  <a:pos x="32" y="235"/>
                </a:cxn>
                <a:cxn ang="0">
                  <a:pos x="7" y="240"/>
                </a:cxn>
                <a:cxn ang="0">
                  <a:pos x="32" y="251"/>
                </a:cxn>
                <a:cxn ang="0">
                  <a:pos x="9" y="256"/>
                </a:cxn>
                <a:cxn ang="0">
                  <a:pos x="32" y="265"/>
                </a:cxn>
                <a:cxn ang="0">
                  <a:pos x="11" y="270"/>
                </a:cxn>
                <a:cxn ang="0">
                  <a:pos x="32" y="279"/>
                </a:cxn>
                <a:cxn ang="0">
                  <a:pos x="11" y="288"/>
                </a:cxn>
                <a:cxn ang="0">
                  <a:pos x="33" y="293"/>
                </a:cxn>
                <a:cxn ang="0">
                  <a:pos x="4" y="302"/>
                </a:cxn>
                <a:cxn ang="0">
                  <a:pos x="0" y="303"/>
                </a:cxn>
              </a:cxnLst>
              <a:rect l="0" t="0" r="r" b="b"/>
              <a:pathLst>
                <a:path w="33" h="303">
                  <a:moveTo>
                    <a:pt x="0" y="303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5" y="14"/>
                  </a:lnTo>
                  <a:lnTo>
                    <a:pt x="30" y="21"/>
                  </a:lnTo>
                  <a:lnTo>
                    <a:pt x="7" y="30"/>
                  </a:lnTo>
                  <a:lnTo>
                    <a:pt x="30" y="37"/>
                  </a:lnTo>
                  <a:lnTo>
                    <a:pt x="7" y="44"/>
                  </a:lnTo>
                  <a:lnTo>
                    <a:pt x="30" y="55"/>
                  </a:lnTo>
                  <a:lnTo>
                    <a:pt x="5" y="60"/>
                  </a:lnTo>
                  <a:lnTo>
                    <a:pt x="30" y="69"/>
                  </a:lnTo>
                  <a:lnTo>
                    <a:pt x="7" y="77"/>
                  </a:lnTo>
                  <a:lnTo>
                    <a:pt x="30" y="84"/>
                  </a:lnTo>
                  <a:lnTo>
                    <a:pt x="7" y="93"/>
                  </a:lnTo>
                  <a:lnTo>
                    <a:pt x="32" y="102"/>
                  </a:lnTo>
                  <a:lnTo>
                    <a:pt x="5" y="109"/>
                  </a:lnTo>
                  <a:lnTo>
                    <a:pt x="32" y="119"/>
                  </a:lnTo>
                  <a:lnTo>
                    <a:pt x="5" y="125"/>
                  </a:lnTo>
                  <a:lnTo>
                    <a:pt x="30" y="135"/>
                  </a:lnTo>
                  <a:lnTo>
                    <a:pt x="7" y="140"/>
                  </a:lnTo>
                  <a:lnTo>
                    <a:pt x="30" y="151"/>
                  </a:lnTo>
                  <a:lnTo>
                    <a:pt x="7" y="156"/>
                  </a:lnTo>
                  <a:lnTo>
                    <a:pt x="32" y="167"/>
                  </a:lnTo>
                  <a:lnTo>
                    <a:pt x="5" y="174"/>
                  </a:lnTo>
                  <a:lnTo>
                    <a:pt x="32" y="184"/>
                  </a:lnTo>
                  <a:lnTo>
                    <a:pt x="7" y="191"/>
                  </a:lnTo>
                  <a:lnTo>
                    <a:pt x="30" y="200"/>
                  </a:lnTo>
                  <a:lnTo>
                    <a:pt x="9" y="207"/>
                  </a:lnTo>
                  <a:lnTo>
                    <a:pt x="30" y="218"/>
                  </a:lnTo>
                  <a:lnTo>
                    <a:pt x="9" y="223"/>
                  </a:lnTo>
                  <a:lnTo>
                    <a:pt x="32" y="235"/>
                  </a:lnTo>
                  <a:lnTo>
                    <a:pt x="7" y="240"/>
                  </a:lnTo>
                  <a:lnTo>
                    <a:pt x="32" y="251"/>
                  </a:lnTo>
                  <a:lnTo>
                    <a:pt x="9" y="256"/>
                  </a:lnTo>
                  <a:lnTo>
                    <a:pt x="32" y="265"/>
                  </a:lnTo>
                  <a:lnTo>
                    <a:pt x="11" y="270"/>
                  </a:lnTo>
                  <a:lnTo>
                    <a:pt x="32" y="279"/>
                  </a:lnTo>
                  <a:lnTo>
                    <a:pt x="11" y="288"/>
                  </a:lnTo>
                  <a:lnTo>
                    <a:pt x="33" y="293"/>
                  </a:lnTo>
                  <a:lnTo>
                    <a:pt x="4" y="302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B5B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4" name="Freeform 66"/>
            <p:cNvSpPr>
              <a:spLocks/>
            </p:cNvSpPr>
            <p:nvPr/>
          </p:nvSpPr>
          <p:spPr bwMode="auto">
            <a:xfrm flipH="1">
              <a:off x="3809" y="1722"/>
              <a:ext cx="86" cy="62"/>
            </a:xfrm>
            <a:custGeom>
              <a:avLst/>
              <a:gdLst/>
              <a:ahLst/>
              <a:cxnLst>
                <a:cxn ang="0">
                  <a:pos x="175" y="35"/>
                </a:cxn>
                <a:cxn ang="0">
                  <a:pos x="52" y="124"/>
                </a:cxn>
                <a:cxn ang="0">
                  <a:pos x="1" y="112"/>
                </a:cxn>
                <a:cxn ang="0">
                  <a:pos x="0" y="0"/>
                </a:cxn>
                <a:cxn ang="0">
                  <a:pos x="175" y="35"/>
                </a:cxn>
              </a:cxnLst>
              <a:rect l="0" t="0" r="r" b="b"/>
              <a:pathLst>
                <a:path w="175" h="124">
                  <a:moveTo>
                    <a:pt x="175" y="35"/>
                  </a:moveTo>
                  <a:lnTo>
                    <a:pt x="52" y="124"/>
                  </a:lnTo>
                  <a:lnTo>
                    <a:pt x="1" y="112"/>
                  </a:lnTo>
                  <a:lnTo>
                    <a:pt x="0" y="0"/>
                  </a:lnTo>
                  <a:lnTo>
                    <a:pt x="175" y="35"/>
                  </a:lnTo>
                  <a:close/>
                </a:path>
              </a:pathLst>
            </a:custGeom>
            <a:solidFill>
              <a:srgbClr val="79BC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5" name="Freeform 67"/>
            <p:cNvSpPr>
              <a:spLocks/>
            </p:cNvSpPr>
            <p:nvPr/>
          </p:nvSpPr>
          <p:spPr bwMode="auto">
            <a:xfrm flipH="1">
              <a:off x="3816" y="1735"/>
              <a:ext cx="67" cy="21"/>
            </a:xfrm>
            <a:custGeom>
              <a:avLst/>
              <a:gdLst/>
              <a:ahLst/>
              <a:cxnLst>
                <a:cxn ang="0">
                  <a:pos x="139" y="28"/>
                </a:cxn>
                <a:cxn ang="0">
                  <a:pos x="139" y="46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39" y="28"/>
                </a:cxn>
              </a:cxnLst>
              <a:rect l="0" t="0" r="r" b="b"/>
              <a:pathLst>
                <a:path w="139" h="46">
                  <a:moveTo>
                    <a:pt x="139" y="28"/>
                  </a:moveTo>
                  <a:lnTo>
                    <a:pt x="139" y="4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9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6" name="Freeform 68"/>
            <p:cNvSpPr>
              <a:spLocks/>
            </p:cNvSpPr>
            <p:nvPr/>
          </p:nvSpPr>
          <p:spPr bwMode="auto">
            <a:xfrm flipH="1">
              <a:off x="3813" y="1749"/>
              <a:ext cx="6" cy="11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10" y="18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10" y="25"/>
                </a:cxn>
                <a:cxn ang="0">
                  <a:pos x="10" y="18"/>
                </a:cxn>
                <a:cxn ang="0">
                  <a:pos x="3" y="23"/>
                </a:cxn>
              </a:cxnLst>
              <a:rect l="0" t="0" r="r" b="b"/>
              <a:pathLst>
                <a:path w="10" h="25">
                  <a:moveTo>
                    <a:pt x="3" y="23"/>
                  </a:moveTo>
                  <a:lnTo>
                    <a:pt x="10" y="1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7" name="Freeform 69"/>
            <p:cNvSpPr>
              <a:spLocks/>
            </p:cNvSpPr>
            <p:nvPr/>
          </p:nvSpPr>
          <p:spPr bwMode="auto">
            <a:xfrm flipH="1">
              <a:off x="3816" y="1741"/>
              <a:ext cx="71" cy="1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10"/>
                </a:cxn>
                <a:cxn ang="0">
                  <a:pos x="144" y="38"/>
                </a:cxn>
                <a:cxn ang="0">
                  <a:pos x="146" y="28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0" y="5"/>
                </a:cxn>
              </a:cxnLst>
              <a:rect l="0" t="0" r="r" b="b"/>
              <a:pathLst>
                <a:path w="146" h="38">
                  <a:moveTo>
                    <a:pt x="0" y="5"/>
                  </a:moveTo>
                  <a:lnTo>
                    <a:pt x="6" y="10"/>
                  </a:lnTo>
                  <a:lnTo>
                    <a:pt x="144" y="38"/>
                  </a:lnTo>
                  <a:lnTo>
                    <a:pt x="146" y="28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8" name="Freeform 70"/>
            <p:cNvSpPr>
              <a:spLocks/>
            </p:cNvSpPr>
            <p:nvPr/>
          </p:nvSpPr>
          <p:spPr bwMode="auto">
            <a:xfrm flipH="1">
              <a:off x="3881" y="1731"/>
              <a:ext cx="6" cy="1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7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13" y="7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7" y="2"/>
                </a:cxn>
              </a:cxnLst>
              <a:rect l="0" t="0" r="r" b="b"/>
              <a:pathLst>
                <a:path w="13" h="25">
                  <a:moveTo>
                    <a:pt x="7" y="2"/>
                  </a:moveTo>
                  <a:lnTo>
                    <a:pt x="0" y="7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7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59" name="Freeform 71"/>
            <p:cNvSpPr>
              <a:spLocks/>
            </p:cNvSpPr>
            <p:nvPr/>
          </p:nvSpPr>
          <p:spPr bwMode="auto">
            <a:xfrm flipH="1">
              <a:off x="3813" y="1732"/>
              <a:ext cx="71" cy="19"/>
            </a:xfrm>
            <a:custGeom>
              <a:avLst/>
              <a:gdLst/>
              <a:ahLst/>
              <a:cxnLst>
                <a:cxn ang="0">
                  <a:pos x="145" y="35"/>
                </a:cxn>
                <a:cxn ang="0">
                  <a:pos x="142" y="28"/>
                </a:cxn>
                <a:cxn ang="0">
                  <a:pos x="1" y="0"/>
                </a:cxn>
                <a:cxn ang="0">
                  <a:pos x="0" y="11"/>
                </a:cxn>
                <a:cxn ang="0">
                  <a:pos x="138" y="40"/>
                </a:cxn>
                <a:cxn ang="0">
                  <a:pos x="145" y="35"/>
                </a:cxn>
                <a:cxn ang="0">
                  <a:pos x="145" y="35"/>
                </a:cxn>
                <a:cxn ang="0">
                  <a:pos x="145" y="30"/>
                </a:cxn>
                <a:cxn ang="0">
                  <a:pos x="142" y="28"/>
                </a:cxn>
                <a:cxn ang="0">
                  <a:pos x="145" y="35"/>
                </a:cxn>
              </a:cxnLst>
              <a:rect l="0" t="0" r="r" b="b"/>
              <a:pathLst>
                <a:path w="145" h="40">
                  <a:moveTo>
                    <a:pt x="145" y="35"/>
                  </a:moveTo>
                  <a:lnTo>
                    <a:pt x="142" y="28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38" y="40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5" y="30"/>
                  </a:lnTo>
                  <a:lnTo>
                    <a:pt x="142" y="28"/>
                  </a:lnTo>
                  <a:lnTo>
                    <a:pt x="145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0" name="Freeform 72"/>
            <p:cNvSpPr>
              <a:spLocks/>
            </p:cNvSpPr>
            <p:nvPr/>
          </p:nvSpPr>
          <p:spPr bwMode="auto">
            <a:xfrm flipH="1">
              <a:off x="3783" y="1759"/>
              <a:ext cx="113" cy="28"/>
            </a:xfrm>
            <a:custGeom>
              <a:avLst/>
              <a:gdLst/>
              <a:ahLst/>
              <a:cxnLst>
                <a:cxn ang="0">
                  <a:pos x="231" y="49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29" y="56"/>
                </a:cxn>
                <a:cxn ang="0">
                  <a:pos x="231" y="49"/>
                </a:cxn>
              </a:cxnLst>
              <a:rect l="0" t="0" r="r" b="b"/>
              <a:pathLst>
                <a:path w="231" h="56">
                  <a:moveTo>
                    <a:pt x="231" y="49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29" y="56"/>
                  </a:lnTo>
                  <a:lnTo>
                    <a:pt x="231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1" name="Freeform 73"/>
            <p:cNvSpPr>
              <a:spLocks/>
            </p:cNvSpPr>
            <p:nvPr/>
          </p:nvSpPr>
          <p:spPr bwMode="auto">
            <a:xfrm flipH="1">
              <a:off x="3783" y="1764"/>
              <a:ext cx="113" cy="29"/>
            </a:xfrm>
            <a:custGeom>
              <a:avLst/>
              <a:gdLst/>
              <a:ahLst/>
              <a:cxnLst>
                <a:cxn ang="0">
                  <a:pos x="231" y="52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229" y="59"/>
                </a:cxn>
                <a:cxn ang="0">
                  <a:pos x="231" y="52"/>
                </a:cxn>
              </a:cxnLst>
              <a:rect l="0" t="0" r="r" b="b"/>
              <a:pathLst>
                <a:path w="231" h="59">
                  <a:moveTo>
                    <a:pt x="231" y="52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29" y="59"/>
                  </a:lnTo>
                  <a:lnTo>
                    <a:pt x="231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2" name="Freeform 74"/>
            <p:cNvSpPr>
              <a:spLocks/>
            </p:cNvSpPr>
            <p:nvPr/>
          </p:nvSpPr>
          <p:spPr bwMode="auto">
            <a:xfrm flipH="1">
              <a:off x="3784" y="1771"/>
              <a:ext cx="112" cy="28"/>
            </a:xfrm>
            <a:custGeom>
              <a:avLst/>
              <a:gdLst/>
              <a:ahLst/>
              <a:cxnLst>
                <a:cxn ang="0">
                  <a:pos x="229" y="51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28" y="58"/>
                </a:cxn>
                <a:cxn ang="0">
                  <a:pos x="229" y="51"/>
                </a:cxn>
              </a:cxnLst>
              <a:rect l="0" t="0" r="r" b="b"/>
              <a:pathLst>
                <a:path w="229" h="58">
                  <a:moveTo>
                    <a:pt x="229" y="51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28" y="58"/>
                  </a:lnTo>
                  <a:lnTo>
                    <a:pt x="22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3" name="Freeform 75"/>
            <p:cNvSpPr>
              <a:spLocks/>
            </p:cNvSpPr>
            <p:nvPr/>
          </p:nvSpPr>
          <p:spPr bwMode="auto">
            <a:xfrm flipH="1">
              <a:off x="3632" y="1781"/>
              <a:ext cx="318" cy="13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655" y="117"/>
                </a:cxn>
                <a:cxn ang="0">
                  <a:pos x="452" y="277"/>
                </a:cxn>
                <a:cxn ang="0">
                  <a:pos x="0" y="86"/>
                </a:cxn>
                <a:cxn ang="0">
                  <a:pos x="144" y="0"/>
                </a:cxn>
              </a:cxnLst>
              <a:rect l="0" t="0" r="r" b="b"/>
              <a:pathLst>
                <a:path w="655" h="277">
                  <a:moveTo>
                    <a:pt x="144" y="0"/>
                  </a:moveTo>
                  <a:lnTo>
                    <a:pt x="655" y="117"/>
                  </a:lnTo>
                  <a:lnTo>
                    <a:pt x="452" y="277"/>
                  </a:lnTo>
                  <a:lnTo>
                    <a:pt x="0" y="8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4" name="Freeform 76"/>
            <p:cNvSpPr>
              <a:spLocks/>
            </p:cNvSpPr>
            <p:nvPr/>
          </p:nvSpPr>
          <p:spPr bwMode="auto">
            <a:xfrm flipH="1">
              <a:off x="3647" y="1788"/>
              <a:ext cx="292" cy="120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25" y="247"/>
                </a:cxn>
                <a:cxn ang="0">
                  <a:pos x="600" y="112"/>
                </a:cxn>
                <a:cxn ang="0">
                  <a:pos x="128" y="0"/>
                </a:cxn>
                <a:cxn ang="0">
                  <a:pos x="0" y="74"/>
                </a:cxn>
              </a:cxnLst>
              <a:rect l="0" t="0" r="r" b="b"/>
              <a:pathLst>
                <a:path w="600" h="247">
                  <a:moveTo>
                    <a:pt x="0" y="74"/>
                  </a:moveTo>
                  <a:lnTo>
                    <a:pt x="425" y="247"/>
                  </a:lnTo>
                  <a:lnTo>
                    <a:pt x="600" y="112"/>
                  </a:lnTo>
                  <a:lnTo>
                    <a:pt x="1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5" name="Freeform 77"/>
            <p:cNvSpPr>
              <a:spLocks/>
            </p:cNvSpPr>
            <p:nvPr/>
          </p:nvSpPr>
          <p:spPr bwMode="auto">
            <a:xfrm flipH="1">
              <a:off x="3731" y="1824"/>
              <a:ext cx="219" cy="1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"/>
                </a:cxn>
                <a:cxn ang="0">
                  <a:pos x="452" y="219"/>
                </a:cxn>
                <a:cxn ang="0">
                  <a:pos x="452" y="187"/>
                </a:cxn>
                <a:cxn ang="0">
                  <a:pos x="2" y="0"/>
                </a:cxn>
              </a:cxnLst>
              <a:rect l="0" t="0" r="r" b="b"/>
              <a:pathLst>
                <a:path w="452" h="219">
                  <a:moveTo>
                    <a:pt x="2" y="0"/>
                  </a:moveTo>
                  <a:lnTo>
                    <a:pt x="0" y="22"/>
                  </a:lnTo>
                  <a:lnTo>
                    <a:pt x="452" y="219"/>
                  </a:lnTo>
                  <a:lnTo>
                    <a:pt x="452" y="18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6" name="Freeform 78"/>
            <p:cNvSpPr>
              <a:spLocks/>
            </p:cNvSpPr>
            <p:nvPr/>
          </p:nvSpPr>
          <p:spPr bwMode="auto">
            <a:xfrm flipH="1">
              <a:off x="3632" y="1838"/>
              <a:ext cx="99" cy="92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190"/>
                </a:cxn>
                <a:cxn ang="0">
                  <a:pos x="203" y="27"/>
                </a:cxn>
                <a:cxn ang="0">
                  <a:pos x="203" y="0"/>
                </a:cxn>
                <a:cxn ang="0">
                  <a:pos x="0" y="158"/>
                </a:cxn>
              </a:cxnLst>
              <a:rect l="0" t="0" r="r" b="b"/>
              <a:pathLst>
                <a:path w="203" h="190">
                  <a:moveTo>
                    <a:pt x="0" y="158"/>
                  </a:moveTo>
                  <a:lnTo>
                    <a:pt x="0" y="190"/>
                  </a:lnTo>
                  <a:lnTo>
                    <a:pt x="203" y="27"/>
                  </a:lnTo>
                  <a:lnTo>
                    <a:pt x="20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7" name="Freeform 79"/>
            <p:cNvSpPr>
              <a:spLocks/>
            </p:cNvSpPr>
            <p:nvPr/>
          </p:nvSpPr>
          <p:spPr bwMode="auto">
            <a:xfrm flipH="1">
              <a:off x="3635" y="1845"/>
              <a:ext cx="92" cy="77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160"/>
                </a:cxn>
                <a:cxn ang="0">
                  <a:pos x="187" y="11"/>
                </a:cxn>
                <a:cxn ang="0">
                  <a:pos x="187" y="0"/>
                </a:cxn>
                <a:cxn ang="0">
                  <a:pos x="0" y="148"/>
                </a:cxn>
              </a:cxnLst>
              <a:rect l="0" t="0" r="r" b="b"/>
              <a:pathLst>
                <a:path w="187" h="160">
                  <a:moveTo>
                    <a:pt x="0" y="148"/>
                  </a:moveTo>
                  <a:lnTo>
                    <a:pt x="0" y="160"/>
                  </a:lnTo>
                  <a:lnTo>
                    <a:pt x="187" y="11"/>
                  </a:lnTo>
                  <a:lnTo>
                    <a:pt x="18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8" name="Freeform 80"/>
            <p:cNvSpPr>
              <a:spLocks/>
            </p:cNvSpPr>
            <p:nvPr/>
          </p:nvSpPr>
          <p:spPr bwMode="auto">
            <a:xfrm flipH="1">
              <a:off x="3970" y="1794"/>
              <a:ext cx="63" cy="54"/>
            </a:xfrm>
            <a:custGeom>
              <a:avLst/>
              <a:gdLst/>
              <a:ahLst/>
              <a:cxnLst>
                <a:cxn ang="0">
                  <a:pos x="98" y="6"/>
                </a:cxn>
                <a:cxn ang="0">
                  <a:pos x="130" y="107"/>
                </a:cxn>
                <a:cxn ang="0">
                  <a:pos x="0" y="111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5" y="6"/>
                </a:cxn>
                <a:cxn ang="0">
                  <a:pos x="25" y="4"/>
                </a:cxn>
                <a:cxn ang="0">
                  <a:pos x="26" y="4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3" y="2"/>
                </a:cxn>
                <a:cxn ang="0">
                  <a:pos x="86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3" y="0"/>
                </a:cxn>
                <a:cxn ang="0">
                  <a:pos x="95" y="2"/>
                </a:cxn>
                <a:cxn ang="0">
                  <a:pos x="96" y="4"/>
                </a:cxn>
                <a:cxn ang="0">
                  <a:pos x="98" y="6"/>
                </a:cxn>
              </a:cxnLst>
              <a:rect l="0" t="0" r="r" b="b"/>
              <a:pathLst>
                <a:path w="130" h="111">
                  <a:moveTo>
                    <a:pt x="98" y="6"/>
                  </a:moveTo>
                  <a:lnTo>
                    <a:pt x="130" y="107"/>
                  </a:lnTo>
                  <a:lnTo>
                    <a:pt x="0" y="111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2"/>
                  </a:lnTo>
                  <a:lnTo>
                    <a:pt x="96" y="4"/>
                  </a:lnTo>
                  <a:lnTo>
                    <a:pt x="98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69" name="Freeform 81"/>
            <p:cNvSpPr>
              <a:spLocks/>
            </p:cNvSpPr>
            <p:nvPr/>
          </p:nvSpPr>
          <p:spPr bwMode="auto">
            <a:xfrm flipH="1">
              <a:off x="3970" y="1847"/>
              <a:ext cx="63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33"/>
                </a:cxn>
                <a:cxn ang="0">
                  <a:pos x="124" y="30"/>
                </a:cxn>
                <a:cxn ang="0">
                  <a:pos x="130" y="0"/>
                </a:cxn>
                <a:cxn ang="0">
                  <a:pos x="0" y="4"/>
                </a:cxn>
              </a:cxnLst>
              <a:rect l="0" t="0" r="r" b="b"/>
              <a:pathLst>
                <a:path w="130" h="33">
                  <a:moveTo>
                    <a:pt x="0" y="4"/>
                  </a:moveTo>
                  <a:lnTo>
                    <a:pt x="7" y="33"/>
                  </a:lnTo>
                  <a:lnTo>
                    <a:pt x="124" y="30"/>
                  </a:lnTo>
                  <a:lnTo>
                    <a:pt x="13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0" name="Freeform 82"/>
            <p:cNvSpPr>
              <a:spLocks/>
            </p:cNvSpPr>
            <p:nvPr/>
          </p:nvSpPr>
          <p:spPr bwMode="auto">
            <a:xfrm flipH="1">
              <a:off x="3975" y="1799"/>
              <a:ext cx="53" cy="47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79" y="0"/>
                </a:cxn>
                <a:cxn ang="0">
                  <a:pos x="107" y="93"/>
                </a:cxn>
                <a:cxn ang="0">
                  <a:pos x="0" y="96"/>
                </a:cxn>
                <a:cxn ang="0">
                  <a:pos x="18" y="2"/>
                </a:cxn>
              </a:cxnLst>
              <a:rect l="0" t="0" r="r" b="b"/>
              <a:pathLst>
                <a:path w="107" h="96">
                  <a:moveTo>
                    <a:pt x="18" y="2"/>
                  </a:moveTo>
                  <a:lnTo>
                    <a:pt x="79" y="0"/>
                  </a:lnTo>
                  <a:lnTo>
                    <a:pt x="107" y="93"/>
                  </a:lnTo>
                  <a:lnTo>
                    <a:pt x="0" y="96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1" name="Freeform 83"/>
            <p:cNvSpPr>
              <a:spLocks/>
            </p:cNvSpPr>
            <p:nvPr/>
          </p:nvSpPr>
          <p:spPr bwMode="auto">
            <a:xfrm flipH="1">
              <a:off x="4008" y="1799"/>
              <a:ext cx="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2" name="Rectangle 84"/>
            <p:cNvSpPr>
              <a:spLocks noChangeArrowheads="1"/>
            </p:cNvSpPr>
            <p:nvPr/>
          </p:nvSpPr>
          <p:spPr bwMode="auto">
            <a:xfrm flipH="1">
              <a:off x="4007" y="1799"/>
              <a:ext cx="5" cy="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3" name="Freeform 85"/>
            <p:cNvSpPr>
              <a:spLocks/>
            </p:cNvSpPr>
            <p:nvPr/>
          </p:nvSpPr>
          <p:spPr bwMode="auto">
            <a:xfrm flipH="1">
              <a:off x="3996" y="1799"/>
              <a:ext cx="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8"/>
                </a:cxn>
                <a:cxn ang="0">
                  <a:pos x="0" y="0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4" name="Freeform 86"/>
            <p:cNvSpPr>
              <a:spLocks/>
            </p:cNvSpPr>
            <p:nvPr/>
          </p:nvSpPr>
          <p:spPr bwMode="auto">
            <a:xfrm flipH="1">
              <a:off x="3994" y="1799"/>
              <a:ext cx="6" cy="13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8"/>
                </a:cxn>
                <a:cxn ang="0">
                  <a:pos x="13" y="28"/>
                </a:cxn>
              </a:cxnLst>
              <a:rect l="0" t="0" r="r" b="b"/>
              <a:pathLst>
                <a:path w="13" h="28">
                  <a:moveTo>
                    <a:pt x="13" y="28"/>
                  </a:moveTo>
                  <a:lnTo>
                    <a:pt x="11" y="0"/>
                  </a:lnTo>
                  <a:lnTo>
                    <a:pt x="0" y="2"/>
                  </a:lnTo>
                  <a:lnTo>
                    <a:pt x="2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5" name="Freeform 87"/>
            <p:cNvSpPr>
              <a:spLocks/>
            </p:cNvSpPr>
            <p:nvPr/>
          </p:nvSpPr>
          <p:spPr bwMode="auto">
            <a:xfrm flipH="1">
              <a:off x="3984" y="1812"/>
              <a:ext cx="3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0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6" name="Freeform 88"/>
            <p:cNvSpPr>
              <a:spLocks/>
            </p:cNvSpPr>
            <p:nvPr/>
          </p:nvSpPr>
          <p:spPr bwMode="auto">
            <a:xfrm flipH="1">
              <a:off x="3984" y="1810"/>
              <a:ext cx="39" cy="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79" y="12"/>
                </a:cxn>
                <a:cxn ang="0">
                  <a:pos x="79" y="0"/>
                </a:cxn>
              </a:cxnLst>
              <a:rect l="0" t="0" r="r" b="b"/>
              <a:pathLst>
                <a:path w="79" h="12">
                  <a:moveTo>
                    <a:pt x="79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79" y="1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7" name="Freeform 89"/>
            <p:cNvSpPr>
              <a:spLocks/>
            </p:cNvSpPr>
            <p:nvPr/>
          </p:nvSpPr>
          <p:spPr bwMode="auto">
            <a:xfrm flipH="1">
              <a:off x="3998" y="1822"/>
              <a:ext cx="26" cy="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0"/>
                </a:cxn>
                <a:cxn ang="0">
                  <a:pos x="53" y="39"/>
                </a:cxn>
                <a:cxn ang="0">
                  <a:pos x="9" y="35"/>
                </a:cxn>
                <a:cxn ang="0">
                  <a:pos x="44" y="32"/>
                </a:cxn>
                <a:cxn ang="0">
                  <a:pos x="13" y="28"/>
                </a:cxn>
                <a:cxn ang="0">
                  <a:pos x="39" y="25"/>
                </a:cxn>
                <a:cxn ang="0">
                  <a:pos x="13" y="23"/>
                </a:cxn>
                <a:cxn ang="0">
                  <a:pos x="34" y="18"/>
                </a:cxn>
                <a:cxn ang="0">
                  <a:pos x="13" y="18"/>
                </a:cxn>
                <a:cxn ang="0">
                  <a:pos x="30" y="12"/>
                </a:cxn>
                <a:cxn ang="0">
                  <a:pos x="14" y="11"/>
                </a:cxn>
                <a:cxn ang="0">
                  <a:pos x="28" y="7"/>
                </a:cxn>
                <a:cxn ang="0">
                  <a:pos x="14" y="5"/>
                </a:cxn>
                <a:cxn ang="0">
                  <a:pos x="27" y="2"/>
                </a:cxn>
                <a:cxn ang="0">
                  <a:pos x="7" y="0"/>
                </a:cxn>
              </a:cxnLst>
              <a:rect l="0" t="0" r="r" b="b"/>
              <a:pathLst>
                <a:path w="53" h="40">
                  <a:moveTo>
                    <a:pt x="7" y="0"/>
                  </a:moveTo>
                  <a:lnTo>
                    <a:pt x="0" y="40"/>
                  </a:lnTo>
                  <a:lnTo>
                    <a:pt x="53" y="39"/>
                  </a:lnTo>
                  <a:lnTo>
                    <a:pt x="9" y="35"/>
                  </a:lnTo>
                  <a:lnTo>
                    <a:pt x="44" y="32"/>
                  </a:lnTo>
                  <a:lnTo>
                    <a:pt x="13" y="28"/>
                  </a:lnTo>
                  <a:lnTo>
                    <a:pt x="39" y="25"/>
                  </a:lnTo>
                  <a:lnTo>
                    <a:pt x="13" y="23"/>
                  </a:lnTo>
                  <a:lnTo>
                    <a:pt x="34" y="18"/>
                  </a:lnTo>
                  <a:lnTo>
                    <a:pt x="13" y="18"/>
                  </a:lnTo>
                  <a:lnTo>
                    <a:pt x="30" y="12"/>
                  </a:lnTo>
                  <a:lnTo>
                    <a:pt x="14" y="11"/>
                  </a:lnTo>
                  <a:lnTo>
                    <a:pt x="28" y="7"/>
                  </a:lnTo>
                  <a:lnTo>
                    <a:pt x="14" y="5"/>
                  </a:lnTo>
                  <a:lnTo>
                    <a:pt x="2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CB5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8" name="Freeform 90"/>
            <p:cNvSpPr>
              <a:spLocks/>
            </p:cNvSpPr>
            <p:nvPr/>
          </p:nvSpPr>
          <p:spPr bwMode="auto">
            <a:xfrm flipH="1">
              <a:off x="3735" y="1827"/>
              <a:ext cx="212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436" y="198"/>
                </a:cxn>
                <a:cxn ang="0">
                  <a:pos x="436" y="179"/>
                </a:cxn>
                <a:cxn ang="0">
                  <a:pos x="0" y="0"/>
                </a:cxn>
              </a:cxnLst>
              <a:rect l="0" t="0" r="r" b="b"/>
              <a:pathLst>
                <a:path w="436" h="198">
                  <a:moveTo>
                    <a:pt x="0" y="0"/>
                  </a:moveTo>
                  <a:lnTo>
                    <a:pt x="0" y="13"/>
                  </a:lnTo>
                  <a:lnTo>
                    <a:pt x="436" y="198"/>
                  </a:lnTo>
                  <a:lnTo>
                    <a:pt x="436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79" name="Freeform 91"/>
            <p:cNvSpPr>
              <a:spLocks/>
            </p:cNvSpPr>
            <p:nvPr/>
          </p:nvSpPr>
          <p:spPr bwMode="auto">
            <a:xfrm flipH="1">
              <a:off x="3973" y="1847"/>
              <a:ext cx="57" cy="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26"/>
                </a:cxn>
                <a:cxn ang="0">
                  <a:pos x="112" y="24"/>
                </a:cxn>
                <a:cxn ang="0">
                  <a:pos x="117" y="0"/>
                </a:cxn>
                <a:cxn ang="0">
                  <a:pos x="0" y="3"/>
                </a:cxn>
              </a:cxnLst>
              <a:rect l="0" t="0" r="r" b="b"/>
              <a:pathLst>
                <a:path w="117" h="26">
                  <a:moveTo>
                    <a:pt x="0" y="3"/>
                  </a:moveTo>
                  <a:lnTo>
                    <a:pt x="4" y="26"/>
                  </a:lnTo>
                  <a:lnTo>
                    <a:pt x="112" y="24"/>
                  </a:lnTo>
                  <a:lnTo>
                    <a:pt x="11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382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80" name="Freeform 92"/>
            <p:cNvSpPr>
              <a:spLocks/>
            </p:cNvSpPr>
            <p:nvPr/>
          </p:nvSpPr>
          <p:spPr bwMode="auto">
            <a:xfrm flipH="1">
              <a:off x="3975" y="1848"/>
              <a:ext cx="29" cy="1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4"/>
                </a:cxn>
                <a:cxn ang="0">
                  <a:pos x="59" y="6"/>
                </a:cxn>
                <a:cxn ang="0">
                  <a:pos x="1" y="7"/>
                </a:cxn>
                <a:cxn ang="0">
                  <a:pos x="57" y="11"/>
                </a:cxn>
                <a:cxn ang="0">
                  <a:pos x="1" y="13"/>
                </a:cxn>
                <a:cxn ang="0">
                  <a:pos x="56" y="14"/>
                </a:cxn>
                <a:cxn ang="0">
                  <a:pos x="5" y="18"/>
                </a:cxn>
                <a:cxn ang="0">
                  <a:pos x="57" y="20"/>
                </a:cxn>
                <a:cxn ang="0">
                  <a:pos x="61" y="0"/>
                </a:cxn>
              </a:cxnLst>
              <a:rect l="0" t="0" r="r" b="b"/>
              <a:pathLst>
                <a:path w="61" h="20">
                  <a:moveTo>
                    <a:pt x="61" y="0"/>
                  </a:moveTo>
                  <a:lnTo>
                    <a:pt x="0" y="4"/>
                  </a:lnTo>
                  <a:lnTo>
                    <a:pt x="59" y="6"/>
                  </a:lnTo>
                  <a:lnTo>
                    <a:pt x="1" y="7"/>
                  </a:lnTo>
                  <a:lnTo>
                    <a:pt x="57" y="11"/>
                  </a:lnTo>
                  <a:lnTo>
                    <a:pt x="1" y="13"/>
                  </a:lnTo>
                  <a:lnTo>
                    <a:pt x="56" y="14"/>
                  </a:lnTo>
                  <a:lnTo>
                    <a:pt x="5" y="18"/>
                  </a:lnTo>
                  <a:lnTo>
                    <a:pt x="57" y="2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81" name="Freeform 93"/>
            <p:cNvSpPr>
              <a:spLocks/>
            </p:cNvSpPr>
            <p:nvPr/>
          </p:nvSpPr>
          <p:spPr bwMode="auto">
            <a:xfrm flipH="1">
              <a:off x="3708" y="1795"/>
              <a:ext cx="174" cy="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1" y="101"/>
                </a:cxn>
                <a:cxn ang="0">
                  <a:pos x="357" y="79"/>
                </a:cxn>
                <a:cxn ang="0">
                  <a:pos x="322" y="86"/>
                </a:cxn>
                <a:cxn ang="0">
                  <a:pos x="300" y="79"/>
                </a:cxn>
                <a:cxn ang="0">
                  <a:pos x="314" y="68"/>
                </a:cxn>
                <a:cxn ang="0">
                  <a:pos x="279" y="73"/>
                </a:cxn>
                <a:cxn ang="0">
                  <a:pos x="256" y="66"/>
                </a:cxn>
                <a:cxn ang="0">
                  <a:pos x="273" y="58"/>
                </a:cxn>
                <a:cxn ang="0">
                  <a:pos x="235" y="59"/>
                </a:cxn>
                <a:cxn ang="0">
                  <a:pos x="214" y="54"/>
                </a:cxn>
                <a:cxn ang="0">
                  <a:pos x="226" y="47"/>
                </a:cxn>
                <a:cxn ang="0">
                  <a:pos x="191" y="49"/>
                </a:cxn>
                <a:cxn ang="0">
                  <a:pos x="170" y="42"/>
                </a:cxn>
                <a:cxn ang="0">
                  <a:pos x="182" y="35"/>
                </a:cxn>
                <a:cxn ang="0">
                  <a:pos x="149" y="35"/>
                </a:cxn>
                <a:cxn ang="0">
                  <a:pos x="130" y="31"/>
                </a:cxn>
                <a:cxn ang="0">
                  <a:pos x="144" y="26"/>
                </a:cxn>
                <a:cxn ang="0">
                  <a:pos x="110" y="26"/>
                </a:cxn>
                <a:cxn ang="0">
                  <a:pos x="93" y="23"/>
                </a:cxn>
                <a:cxn ang="0">
                  <a:pos x="103" y="17"/>
                </a:cxn>
                <a:cxn ang="0">
                  <a:pos x="75" y="17"/>
                </a:cxn>
                <a:cxn ang="0">
                  <a:pos x="56" y="14"/>
                </a:cxn>
                <a:cxn ang="0">
                  <a:pos x="65" y="7"/>
                </a:cxn>
                <a:cxn ang="0">
                  <a:pos x="40" y="9"/>
                </a:cxn>
                <a:cxn ang="0">
                  <a:pos x="25" y="5"/>
                </a:cxn>
                <a:cxn ang="0">
                  <a:pos x="30" y="0"/>
                </a:cxn>
                <a:cxn ang="0">
                  <a:pos x="0" y="10"/>
                </a:cxn>
              </a:cxnLst>
              <a:rect l="0" t="0" r="r" b="b"/>
              <a:pathLst>
                <a:path w="357" h="101">
                  <a:moveTo>
                    <a:pt x="0" y="10"/>
                  </a:moveTo>
                  <a:lnTo>
                    <a:pt x="321" y="101"/>
                  </a:lnTo>
                  <a:lnTo>
                    <a:pt x="357" y="79"/>
                  </a:lnTo>
                  <a:lnTo>
                    <a:pt x="322" y="86"/>
                  </a:lnTo>
                  <a:lnTo>
                    <a:pt x="300" y="79"/>
                  </a:lnTo>
                  <a:lnTo>
                    <a:pt x="314" y="68"/>
                  </a:lnTo>
                  <a:lnTo>
                    <a:pt x="279" y="73"/>
                  </a:lnTo>
                  <a:lnTo>
                    <a:pt x="256" y="66"/>
                  </a:lnTo>
                  <a:lnTo>
                    <a:pt x="273" y="58"/>
                  </a:lnTo>
                  <a:lnTo>
                    <a:pt x="235" y="59"/>
                  </a:lnTo>
                  <a:lnTo>
                    <a:pt x="214" y="54"/>
                  </a:lnTo>
                  <a:lnTo>
                    <a:pt x="226" y="47"/>
                  </a:lnTo>
                  <a:lnTo>
                    <a:pt x="191" y="49"/>
                  </a:lnTo>
                  <a:lnTo>
                    <a:pt x="170" y="42"/>
                  </a:lnTo>
                  <a:lnTo>
                    <a:pt x="182" y="35"/>
                  </a:lnTo>
                  <a:lnTo>
                    <a:pt x="149" y="35"/>
                  </a:lnTo>
                  <a:lnTo>
                    <a:pt x="130" y="31"/>
                  </a:lnTo>
                  <a:lnTo>
                    <a:pt x="144" y="26"/>
                  </a:lnTo>
                  <a:lnTo>
                    <a:pt x="110" y="26"/>
                  </a:lnTo>
                  <a:lnTo>
                    <a:pt x="93" y="23"/>
                  </a:lnTo>
                  <a:lnTo>
                    <a:pt x="103" y="17"/>
                  </a:lnTo>
                  <a:lnTo>
                    <a:pt x="75" y="17"/>
                  </a:lnTo>
                  <a:lnTo>
                    <a:pt x="56" y="14"/>
                  </a:lnTo>
                  <a:lnTo>
                    <a:pt x="65" y="7"/>
                  </a:lnTo>
                  <a:lnTo>
                    <a:pt x="40" y="9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82" name="Freeform 94"/>
            <p:cNvSpPr>
              <a:spLocks/>
            </p:cNvSpPr>
            <p:nvPr/>
          </p:nvSpPr>
          <p:spPr bwMode="auto">
            <a:xfrm flipH="1">
              <a:off x="3729" y="1807"/>
              <a:ext cx="173" cy="5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19" y="109"/>
                </a:cxn>
                <a:cxn ang="0">
                  <a:pos x="355" y="88"/>
                </a:cxn>
                <a:cxn ang="0">
                  <a:pos x="320" y="95"/>
                </a:cxn>
                <a:cxn ang="0">
                  <a:pos x="298" y="86"/>
                </a:cxn>
                <a:cxn ang="0">
                  <a:pos x="312" y="76"/>
                </a:cxn>
                <a:cxn ang="0">
                  <a:pos x="278" y="79"/>
                </a:cxn>
                <a:cxn ang="0">
                  <a:pos x="254" y="72"/>
                </a:cxn>
                <a:cxn ang="0">
                  <a:pos x="271" y="65"/>
                </a:cxn>
                <a:cxn ang="0">
                  <a:pos x="233" y="65"/>
                </a:cxn>
                <a:cxn ang="0">
                  <a:pos x="212" y="60"/>
                </a:cxn>
                <a:cxn ang="0">
                  <a:pos x="226" y="53"/>
                </a:cxn>
                <a:cxn ang="0">
                  <a:pos x="191" y="53"/>
                </a:cxn>
                <a:cxn ang="0">
                  <a:pos x="170" y="46"/>
                </a:cxn>
                <a:cxn ang="0">
                  <a:pos x="182" y="41"/>
                </a:cxn>
                <a:cxn ang="0">
                  <a:pos x="149" y="39"/>
                </a:cxn>
                <a:cxn ang="0">
                  <a:pos x="129" y="34"/>
                </a:cxn>
                <a:cxn ang="0">
                  <a:pos x="143" y="28"/>
                </a:cxn>
                <a:cxn ang="0">
                  <a:pos x="110" y="28"/>
                </a:cxn>
                <a:cxn ang="0">
                  <a:pos x="93" y="23"/>
                </a:cxn>
                <a:cxn ang="0">
                  <a:pos x="103" y="20"/>
                </a:cxn>
                <a:cxn ang="0">
                  <a:pos x="75" y="20"/>
                </a:cxn>
                <a:cxn ang="0">
                  <a:pos x="56" y="14"/>
                </a:cxn>
                <a:cxn ang="0">
                  <a:pos x="65" y="9"/>
                </a:cxn>
                <a:cxn ang="0">
                  <a:pos x="40" y="9"/>
                </a:cxn>
                <a:cxn ang="0">
                  <a:pos x="26" y="6"/>
                </a:cxn>
                <a:cxn ang="0">
                  <a:pos x="30" y="0"/>
                </a:cxn>
                <a:cxn ang="0">
                  <a:pos x="0" y="9"/>
                </a:cxn>
              </a:cxnLst>
              <a:rect l="0" t="0" r="r" b="b"/>
              <a:pathLst>
                <a:path w="355" h="109">
                  <a:moveTo>
                    <a:pt x="0" y="9"/>
                  </a:moveTo>
                  <a:lnTo>
                    <a:pt x="319" y="109"/>
                  </a:lnTo>
                  <a:lnTo>
                    <a:pt x="355" y="88"/>
                  </a:lnTo>
                  <a:lnTo>
                    <a:pt x="320" y="95"/>
                  </a:lnTo>
                  <a:lnTo>
                    <a:pt x="298" y="86"/>
                  </a:lnTo>
                  <a:lnTo>
                    <a:pt x="312" y="76"/>
                  </a:lnTo>
                  <a:lnTo>
                    <a:pt x="278" y="79"/>
                  </a:lnTo>
                  <a:lnTo>
                    <a:pt x="254" y="72"/>
                  </a:lnTo>
                  <a:lnTo>
                    <a:pt x="271" y="65"/>
                  </a:lnTo>
                  <a:lnTo>
                    <a:pt x="233" y="65"/>
                  </a:lnTo>
                  <a:lnTo>
                    <a:pt x="212" y="60"/>
                  </a:lnTo>
                  <a:lnTo>
                    <a:pt x="226" y="53"/>
                  </a:lnTo>
                  <a:lnTo>
                    <a:pt x="191" y="53"/>
                  </a:lnTo>
                  <a:lnTo>
                    <a:pt x="170" y="46"/>
                  </a:lnTo>
                  <a:lnTo>
                    <a:pt x="182" y="41"/>
                  </a:lnTo>
                  <a:lnTo>
                    <a:pt x="149" y="39"/>
                  </a:lnTo>
                  <a:lnTo>
                    <a:pt x="129" y="34"/>
                  </a:lnTo>
                  <a:lnTo>
                    <a:pt x="143" y="28"/>
                  </a:lnTo>
                  <a:lnTo>
                    <a:pt x="110" y="28"/>
                  </a:lnTo>
                  <a:lnTo>
                    <a:pt x="93" y="23"/>
                  </a:lnTo>
                  <a:lnTo>
                    <a:pt x="103" y="20"/>
                  </a:lnTo>
                  <a:lnTo>
                    <a:pt x="75" y="20"/>
                  </a:lnTo>
                  <a:lnTo>
                    <a:pt x="56" y="14"/>
                  </a:lnTo>
                  <a:lnTo>
                    <a:pt x="65" y="9"/>
                  </a:lnTo>
                  <a:lnTo>
                    <a:pt x="40" y="9"/>
                  </a:lnTo>
                  <a:lnTo>
                    <a:pt x="26" y="6"/>
                  </a:lnTo>
                  <a:lnTo>
                    <a:pt x="3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83" name="Freeform 95"/>
            <p:cNvSpPr>
              <a:spLocks/>
            </p:cNvSpPr>
            <p:nvPr/>
          </p:nvSpPr>
          <p:spPr bwMode="auto">
            <a:xfrm flipH="1">
              <a:off x="3658" y="1844"/>
              <a:ext cx="130" cy="48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47"/>
                </a:cxn>
                <a:cxn ang="0">
                  <a:pos x="114" y="98"/>
                </a:cxn>
                <a:cxn ang="0">
                  <a:pos x="268" y="0"/>
                </a:cxn>
              </a:cxnLst>
              <a:rect l="0" t="0" r="r" b="b"/>
              <a:pathLst>
                <a:path w="268" h="98">
                  <a:moveTo>
                    <a:pt x="268" y="0"/>
                  </a:moveTo>
                  <a:lnTo>
                    <a:pt x="0" y="47"/>
                  </a:lnTo>
                  <a:lnTo>
                    <a:pt x="114" y="9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6C0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84" name="Freeform 96"/>
            <p:cNvSpPr>
              <a:spLocks/>
            </p:cNvSpPr>
            <p:nvPr/>
          </p:nvSpPr>
          <p:spPr bwMode="auto">
            <a:xfrm flipH="1">
              <a:off x="3750" y="1820"/>
              <a:ext cx="172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15" y="121"/>
                </a:cxn>
                <a:cxn ang="0">
                  <a:pos x="352" y="101"/>
                </a:cxn>
                <a:cxn ang="0">
                  <a:pos x="317" y="107"/>
                </a:cxn>
                <a:cxn ang="0">
                  <a:pos x="296" y="98"/>
                </a:cxn>
                <a:cxn ang="0">
                  <a:pos x="310" y="89"/>
                </a:cxn>
                <a:cxn ang="0">
                  <a:pos x="275" y="91"/>
                </a:cxn>
                <a:cxn ang="0">
                  <a:pos x="252" y="82"/>
                </a:cxn>
                <a:cxn ang="0">
                  <a:pos x="269" y="75"/>
                </a:cxn>
                <a:cxn ang="0">
                  <a:pos x="233" y="73"/>
                </a:cxn>
                <a:cxn ang="0">
                  <a:pos x="210" y="68"/>
                </a:cxn>
                <a:cxn ang="0">
                  <a:pos x="224" y="61"/>
                </a:cxn>
                <a:cxn ang="0">
                  <a:pos x="189" y="59"/>
                </a:cxn>
                <a:cxn ang="0">
                  <a:pos x="168" y="52"/>
                </a:cxn>
                <a:cxn ang="0">
                  <a:pos x="182" y="47"/>
                </a:cxn>
                <a:cxn ang="0">
                  <a:pos x="147" y="45"/>
                </a:cxn>
                <a:cxn ang="0">
                  <a:pos x="129" y="38"/>
                </a:cxn>
                <a:cxn ang="0">
                  <a:pos x="141" y="35"/>
                </a:cxn>
                <a:cxn ang="0">
                  <a:pos x="110" y="33"/>
                </a:cxn>
                <a:cxn ang="0">
                  <a:pos x="92" y="26"/>
                </a:cxn>
                <a:cxn ang="0">
                  <a:pos x="103" y="22"/>
                </a:cxn>
                <a:cxn ang="0">
                  <a:pos x="77" y="21"/>
                </a:cxn>
                <a:cxn ang="0">
                  <a:pos x="56" y="15"/>
                </a:cxn>
                <a:cxn ang="0">
                  <a:pos x="66" y="10"/>
                </a:cxn>
                <a:cxn ang="0">
                  <a:pos x="40" y="10"/>
                </a:cxn>
                <a:cxn ang="0">
                  <a:pos x="26" y="7"/>
                </a:cxn>
                <a:cxn ang="0">
                  <a:pos x="31" y="0"/>
                </a:cxn>
                <a:cxn ang="0">
                  <a:pos x="0" y="8"/>
                </a:cxn>
              </a:cxnLst>
              <a:rect l="0" t="0" r="r" b="b"/>
              <a:pathLst>
                <a:path w="352" h="121">
                  <a:moveTo>
                    <a:pt x="0" y="8"/>
                  </a:moveTo>
                  <a:lnTo>
                    <a:pt x="315" y="121"/>
                  </a:lnTo>
                  <a:lnTo>
                    <a:pt x="352" y="101"/>
                  </a:lnTo>
                  <a:lnTo>
                    <a:pt x="317" y="107"/>
                  </a:lnTo>
                  <a:lnTo>
                    <a:pt x="296" y="98"/>
                  </a:lnTo>
                  <a:lnTo>
                    <a:pt x="310" y="89"/>
                  </a:lnTo>
                  <a:lnTo>
                    <a:pt x="275" y="91"/>
                  </a:lnTo>
                  <a:lnTo>
                    <a:pt x="252" y="82"/>
                  </a:lnTo>
                  <a:lnTo>
                    <a:pt x="269" y="75"/>
                  </a:lnTo>
                  <a:lnTo>
                    <a:pt x="233" y="73"/>
                  </a:lnTo>
                  <a:lnTo>
                    <a:pt x="210" y="68"/>
                  </a:lnTo>
                  <a:lnTo>
                    <a:pt x="224" y="61"/>
                  </a:lnTo>
                  <a:lnTo>
                    <a:pt x="189" y="59"/>
                  </a:lnTo>
                  <a:lnTo>
                    <a:pt x="168" y="52"/>
                  </a:lnTo>
                  <a:lnTo>
                    <a:pt x="182" y="47"/>
                  </a:lnTo>
                  <a:lnTo>
                    <a:pt x="147" y="45"/>
                  </a:lnTo>
                  <a:lnTo>
                    <a:pt x="129" y="38"/>
                  </a:lnTo>
                  <a:lnTo>
                    <a:pt x="141" y="35"/>
                  </a:lnTo>
                  <a:lnTo>
                    <a:pt x="110" y="33"/>
                  </a:lnTo>
                  <a:lnTo>
                    <a:pt x="92" y="26"/>
                  </a:lnTo>
                  <a:lnTo>
                    <a:pt x="103" y="22"/>
                  </a:lnTo>
                  <a:lnTo>
                    <a:pt x="77" y="21"/>
                  </a:lnTo>
                  <a:lnTo>
                    <a:pt x="56" y="15"/>
                  </a:lnTo>
                  <a:lnTo>
                    <a:pt x="66" y="10"/>
                  </a:lnTo>
                  <a:lnTo>
                    <a:pt x="40" y="10"/>
                  </a:lnTo>
                  <a:lnTo>
                    <a:pt x="26" y="7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85" name="Freeform 97"/>
            <p:cNvSpPr>
              <a:spLocks/>
            </p:cNvSpPr>
            <p:nvPr/>
          </p:nvSpPr>
          <p:spPr bwMode="auto">
            <a:xfrm flipH="1">
              <a:off x="3671" y="1846"/>
              <a:ext cx="38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2" y="23"/>
                </a:cxn>
                <a:cxn ang="0">
                  <a:pos x="77" y="0"/>
                </a:cxn>
                <a:cxn ang="0">
                  <a:pos x="43" y="11"/>
                </a:cxn>
                <a:cxn ang="0">
                  <a:pos x="0" y="7"/>
                </a:cxn>
              </a:cxnLst>
              <a:rect l="0" t="0" r="r" b="b"/>
              <a:pathLst>
                <a:path w="77" h="23">
                  <a:moveTo>
                    <a:pt x="0" y="7"/>
                  </a:moveTo>
                  <a:lnTo>
                    <a:pt x="52" y="23"/>
                  </a:lnTo>
                  <a:lnTo>
                    <a:pt x="77" y="0"/>
                  </a:lnTo>
                  <a:lnTo>
                    <a:pt x="43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86" name="Freeform 98"/>
            <p:cNvSpPr>
              <a:spLocks/>
            </p:cNvSpPr>
            <p:nvPr/>
          </p:nvSpPr>
          <p:spPr bwMode="auto">
            <a:xfrm flipH="1">
              <a:off x="3692" y="1861"/>
              <a:ext cx="40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1" y="23"/>
                </a:cxn>
                <a:cxn ang="0">
                  <a:pos x="83" y="0"/>
                </a:cxn>
                <a:cxn ang="0">
                  <a:pos x="44" y="12"/>
                </a:cxn>
                <a:cxn ang="0">
                  <a:pos x="0" y="8"/>
                </a:cxn>
              </a:cxnLst>
              <a:rect l="0" t="0" r="r" b="b"/>
              <a:pathLst>
                <a:path w="83" h="23">
                  <a:moveTo>
                    <a:pt x="0" y="8"/>
                  </a:moveTo>
                  <a:lnTo>
                    <a:pt x="51" y="23"/>
                  </a:lnTo>
                  <a:lnTo>
                    <a:pt x="83" y="0"/>
                  </a:lnTo>
                  <a:lnTo>
                    <a:pt x="44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87" name="Freeform 99"/>
            <p:cNvSpPr>
              <a:spLocks/>
            </p:cNvSpPr>
            <p:nvPr/>
          </p:nvSpPr>
          <p:spPr bwMode="auto">
            <a:xfrm flipH="1">
              <a:off x="3719" y="1882"/>
              <a:ext cx="39" cy="1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2" y="21"/>
                </a:cxn>
                <a:cxn ang="0">
                  <a:pos x="79" y="0"/>
                </a:cxn>
                <a:cxn ang="0">
                  <a:pos x="44" y="8"/>
                </a:cxn>
                <a:cxn ang="0">
                  <a:pos x="0" y="3"/>
                </a:cxn>
              </a:cxnLst>
              <a:rect l="0" t="0" r="r" b="b"/>
              <a:pathLst>
                <a:path w="79" h="21">
                  <a:moveTo>
                    <a:pt x="0" y="3"/>
                  </a:moveTo>
                  <a:lnTo>
                    <a:pt x="52" y="21"/>
                  </a:lnTo>
                  <a:lnTo>
                    <a:pt x="79" y="0"/>
                  </a:lnTo>
                  <a:lnTo>
                    <a:pt x="4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88" name="Group 100"/>
          <p:cNvGrpSpPr>
            <a:grpSpLocks/>
          </p:cNvGrpSpPr>
          <p:nvPr/>
        </p:nvGrpSpPr>
        <p:grpSpPr bwMode="auto">
          <a:xfrm flipH="1">
            <a:off x="3068638" y="2581275"/>
            <a:ext cx="762000" cy="609600"/>
            <a:chOff x="3492" y="1509"/>
            <a:chExt cx="541" cy="421"/>
          </a:xfrm>
        </p:grpSpPr>
        <p:sp>
          <p:nvSpPr>
            <p:cNvPr id="293989" name="Freeform 101"/>
            <p:cNvSpPr>
              <a:spLocks/>
            </p:cNvSpPr>
            <p:nvPr/>
          </p:nvSpPr>
          <p:spPr bwMode="auto">
            <a:xfrm>
              <a:off x="3875" y="1736"/>
              <a:ext cx="130" cy="66"/>
            </a:xfrm>
            <a:custGeom>
              <a:avLst/>
              <a:gdLst/>
              <a:ahLst/>
              <a:cxnLst>
                <a:cxn ang="0">
                  <a:pos x="133" y="66"/>
                </a:cxn>
                <a:cxn ang="0">
                  <a:pos x="130" y="37"/>
                </a:cxn>
                <a:cxn ang="0">
                  <a:pos x="94" y="7"/>
                </a:cxn>
                <a:cxn ang="0">
                  <a:pos x="46" y="1"/>
                </a:cxn>
                <a:cxn ang="0">
                  <a:pos x="0" y="1"/>
                </a:cxn>
              </a:cxnLst>
              <a:rect l="0" t="0" r="r" b="b"/>
              <a:pathLst>
                <a:path w="136" h="66">
                  <a:moveTo>
                    <a:pt x="133" y="66"/>
                  </a:moveTo>
                  <a:cubicBezTo>
                    <a:pt x="134" y="56"/>
                    <a:pt x="136" y="47"/>
                    <a:pt x="130" y="37"/>
                  </a:cubicBezTo>
                  <a:cubicBezTo>
                    <a:pt x="124" y="27"/>
                    <a:pt x="108" y="13"/>
                    <a:pt x="94" y="7"/>
                  </a:cubicBezTo>
                  <a:cubicBezTo>
                    <a:pt x="80" y="1"/>
                    <a:pt x="62" y="2"/>
                    <a:pt x="46" y="1"/>
                  </a:cubicBezTo>
                  <a:cubicBezTo>
                    <a:pt x="30" y="0"/>
                    <a:pt x="15" y="0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90" name="Freeform 102"/>
            <p:cNvSpPr>
              <a:spLocks/>
            </p:cNvSpPr>
            <p:nvPr/>
          </p:nvSpPr>
          <p:spPr bwMode="auto">
            <a:xfrm>
              <a:off x="3492" y="1597"/>
              <a:ext cx="281" cy="139"/>
            </a:xfrm>
            <a:custGeom>
              <a:avLst/>
              <a:gdLst/>
              <a:ahLst/>
              <a:cxnLst>
                <a:cxn ang="0">
                  <a:pos x="83" y="139"/>
                </a:cxn>
                <a:cxn ang="0">
                  <a:pos x="281" y="84"/>
                </a:cxn>
                <a:cxn ang="0">
                  <a:pos x="275" y="75"/>
                </a:cxn>
                <a:cxn ang="0">
                  <a:pos x="281" y="75"/>
                </a:cxn>
                <a:cxn ang="0">
                  <a:pos x="243" y="39"/>
                </a:cxn>
                <a:cxn ang="0">
                  <a:pos x="161" y="0"/>
                </a:cxn>
                <a:cxn ang="0">
                  <a:pos x="24" y="43"/>
                </a:cxn>
                <a:cxn ang="0">
                  <a:pos x="66" y="66"/>
                </a:cxn>
                <a:cxn ang="0">
                  <a:pos x="0" y="88"/>
                </a:cxn>
                <a:cxn ang="0">
                  <a:pos x="83" y="139"/>
                </a:cxn>
              </a:cxnLst>
              <a:rect l="0" t="0" r="r" b="b"/>
              <a:pathLst>
                <a:path w="281" h="139">
                  <a:moveTo>
                    <a:pt x="83" y="139"/>
                  </a:moveTo>
                  <a:lnTo>
                    <a:pt x="281" y="84"/>
                  </a:lnTo>
                  <a:lnTo>
                    <a:pt x="275" y="75"/>
                  </a:lnTo>
                  <a:lnTo>
                    <a:pt x="281" y="75"/>
                  </a:lnTo>
                  <a:lnTo>
                    <a:pt x="243" y="39"/>
                  </a:lnTo>
                  <a:lnTo>
                    <a:pt x="161" y="0"/>
                  </a:lnTo>
                  <a:lnTo>
                    <a:pt x="24" y="43"/>
                  </a:lnTo>
                  <a:lnTo>
                    <a:pt x="66" y="66"/>
                  </a:lnTo>
                  <a:lnTo>
                    <a:pt x="0" y="88"/>
                  </a:lnTo>
                  <a:lnTo>
                    <a:pt x="83" y="139"/>
                  </a:lnTo>
                  <a:close/>
                </a:path>
              </a:pathLst>
            </a:custGeom>
            <a:solidFill>
              <a:srgbClr val="827761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91" name="Freeform 103"/>
            <p:cNvSpPr>
              <a:spLocks/>
            </p:cNvSpPr>
            <p:nvPr/>
          </p:nvSpPr>
          <p:spPr bwMode="auto">
            <a:xfrm flipH="1">
              <a:off x="3759" y="1802"/>
              <a:ext cx="229" cy="115"/>
            </a:xfrm>
            <a:custGeom>
              <a:avLst/>
              <a:gdLst/>
              <a:ahLst/>
              <a:cxnLst>
                <a:cxn ang="0">
                  <a:pos x="469" y="236"/>
                </a:cxn>
                <a:cxn ang="0">
                  <a:pos x="0" y="61"/>
                </a:cxn>
                <a:cxn ang="0">
                  <a:pos x="98" y="0"/>
                </a:cxn>
                <a:cxn ang="0">
                  <a:pos x="469" y="236"/>
                </a:cxn>
              </a:cxnLst>
              <a:rect l="0" t="0" r="r" b="b"/>
              <a:pathLst>
                <a:path w="469" h="236">
                  <a:moveTo>
                    <a:pt x="469" y="236"/>
                  </a:moveTo>
                  <a:lnTo>
                    <a:pt x="0" y="61"/>
                  </a:lnTo>
                  <a:lnTo>
                    <a:pt x="98" y="0"/>
                  </a:lnTo>
                  <a:lnTo>
                    <a:pt x="469" y="236"/>
                  </a:lnTo>
                  <a:close/>
                </a:path>
              </a:pathLst>
            </a:custGeom>
            <a:solidFill>
              <a:srgbClr val="8277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92" name="Freeform 104"/>
            <p:cNvSpPr>
              <a:spLocks/>
            </p:cNvSpPr>
            <p:nvPr/>
          </p:nvSpPr>
          <p:spPr bwMode="auto">
            <a:xfrm flipH="1">
              <a:off x="3575" y="1647"/>
              <a:ext cx="326" cy="116"/>
            </a:xfrm>
            <a:custGeom>
              <a:avLst/>
              <a:gdLst/>
              <a:ahLst/>
              <a:cxnLst>
                <a:cxn ang="0">
                  <a:pos x="120" y="64"/>
                </a:cxn>
                <a:cxn ang="0">
                  <a:pos x="0" y="140"/>
                </a:cxn>
                <a:cxn ang="0">
                  <a:pos x="478" y="238"/>
                </a:cxn>
                <a:cxn ang="0">
                  <a:pos x="668" y="47"/>
                </a:cxn>
                <a:cxn ang="0">
                  <a:pos x="220" y="0"/>
                </a:cxn>
                <a:cxn ang="0">
                  <a:pos x="120" y="64"/>
                </a:cxn>
              </a:cxnLst>
              <a:rect l="0" t="0" r="r" b="b"/>
              <a:pathLst>
                <a:path w="668" h="238">
                  <a:moveTo>
                    <a:pt x="120" y="64"/>
                  </a:moveTo>
                  <a:lnTo>
                    <a:pt x="0" y="140"/>
                  </a:lnTo>
                  <a:lnTo>
                    <a:pt x="478" y="238"/>
                  </a:lnTo>
                  <a:lnTo>
                    <a:pt x="668" y="47"/>
                  </a:lnTo>
                  <a:lnTo>
                    <a:pt x="220" y="0"/>
                  </a:lnTo>
                  <a:lnTo>
                    <a:pt x="120" y="6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93" name="Freeform 105"/>
            <p:cNvSpPr>
              <a:spLocks/>
            </p:cNvSpPr>
            <p:nvPr/>
          </p:nvSpPr>
          <p:spPr bwMode="auto">
            <a:xfrm flipH="1">
              <a:off x="3586" y="1653"/>
              <a:ext cx="300" cy="103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0" y="123"/>
                </a:cxn>
                <a:cxn ang="0">
                  <a:pos x="440" y="212"/>
                </a:cxn>
                <a:cxn ang="0">
                  <a:pos x="616" y="42"/>
                </a:cxn>
                <a:cxn ang="0">
                  <a:pos x="193" y="0"/>
                </a:cxn>
              </a:cxnLst>
              <a:rect l="0" t="0" r="r" b="b"/>
              <a:pathLst>
                <a:path w="616" h="212">
                  <a:moveTo>
                    <a:pt x="193" y="0"/>
                  </a:moveTo>
                  <a:lnTo>
                    <a:pt x="0" y="123"/>
                  </a:lnTo>
                  <a:lnTo>
                    <a:pt x="440" y="212"/>
                  </a:lnTo>
                  <a:lnTo>
                    <a:pt x="616" y="4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B0B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94" name="Freeform 106"/>
            <p:cNvSpPr>
              <a:spLocks/>
            </p:cNvSpPr>
            <p:nvPr/>
          </p:nvSpPr>
          <p:spPr bwMode="auto">
            <a:xfrm flipH="1">
              <a:off x="3679" y="1682"/>
              <a:ext cx="148" cy="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41"/>
                </a:cxn>
                <a:cxn ang="0">
                  <a:pos x="0" y="67"/>
                </a:cxn>
                <a:cxn ang="0">
                  <a:pos x="208" y="102"/>
                </a:cxn>
                <a:cxn ang="0">
                  <a:pos x="303" y="36"/>
                </a:cxn>
                <a:cxn ang="0">
                  <a:pos x="56" y="0"/>
                </a:cxn>
              </a:cxnLst>
              <a:rect l="0" t="0" r="r" b="b"/>
              <a:pathLst>
                <a:path w="303" h="102">
                  <a:moveTo>
                    <a:pt x="56" y="0"/>
                  </a:moveTo>
                  <a:lnTo>
                    <a:pt x="0" y="41"/>
                  </a:lnTo>
                  <a:lnTo>
                    <a:pt x="0" y="67"/>
                  </a:lnTo>
                  <a:lnTo>
                    <a:pt x="208" y="102"/>
                  </a:lnTo>
                  <a:lnTo>
                    <a:pt x="303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95" name="Freeform 107"/>
            <p:cNvSpPr>
              <a:spLocks/>
            </p:cNvSpPr>
            <p:nvPr/>
          </p:nvSpPr>
          <p:spPr bwMode="auto">
            <a:xfrm flipH="1">
              <a:off x="3697" y="1687"/>
              <a:ext cx="123" cy="3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32"/>
                </a:cxn>
                <a:cxn ang="0">
                  <a:pos x="196" y="63"/>
                </a:cxn>
                <a:cxn ang="0">
                  <a:pos x="252" y="23"/>
                </a:cxn>
                <a:cxn ang="0">
                  <a:pos x="44" y="0"/>
                </a:cxn>
              </a:cxnLst>
              <a:rect l="0" t="0" r="r" b="b"/>
              <a:pathLst>
                <a:path w="252" h="63">
                  <a:moveTo>
                    <a:pt x="44" y="0"/>
                  </a:moveTo>
                  <a:lnTo>
                    <a:pt x="0" y="32"/>
                  </a:lnTo>
                  <a:lnTo>
                    <a:pt x="196" y="63"/>
                  </a:lnTo>
                  <a:lnTo>
                    <a:pt x="252" y="2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75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96" name="Freeform 108"/>
            <p:cNvSpPr>
              <a:spLocks/>
            </p:cNvSpPr>
            <p:nvPr/>
          </p:nvSpPr>
          <p:spPr bwMode="auto">
            <a:xfrm flipH="1">
              <a:off x="3664" y="1509"/>
              <a:ext cx="198" cy="20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338"/>
                </a:cxn>
                <a:cxn ang="0">
                  <a:pos x="9" y="341"/>
                </a:cxn>
                <a:cxn ang="0">
                  <a:pos x="32" y="348"/>
                </a:cxn>
                <a:cxn ang="0">
                  <a:pos x="67" y="357"/>
                </a:cxn>
                <a:cxn ang="0">
                  <a:pos x="116" y="370"/>
                </a:cxn>
                <a:cxn ang="0">
                  <a:pos x="175" y="382"/>
                </a:cxn>
                <a:cxn ang="0">
                  <a:pos x="244" y="392"/>
                </a:cxn>
                <a:cxn ang="0">
                  <a:pos x="280" y="398"/>
                </a:cxn>
                <a:cxn ang="0">
                  <a:pos x="321" y="403"/>
                </a:cxn>
                <a:cxn ang="0">
                  <a:pos x="361" y="406"/>
                </a:cxn>
                <a:cxn ang="0">
                  <a:pos x="403" y="408"/>
                </a:cxn>
                <a:cxn ang="0">
                  <a:pos x="406" y="3"/>
                </a:cxn>
                <a:cxn ang="0">
                  <a:pos x="398" y="3"/>
                </a:cxn>
                <a:cxn ang="0">
                  <a:pos x="375" y="2"/>
                </a:cxn>
                <a:cxn ang="0">
                  <a:pos x="340" y="0"/>
                </a:cxn>
                <a:cxn ang="0">
                  <a:pos x="291" y="0"/>
                </a:cxn>
                <a:cxn ang="0">
                  <a:pos x="231" y="0"/>
                </a:cxn>
                <a:cxn ang="0">
                  <a:pos x="163" y="0"/>
                </a:cxn>
                <a:cxn ang="0">
                  <a:pos x="86" y="3"/>
                </a:cxn>
                <a:cxn ang="0">
                  <a:pos x="0" y="9"/>
                </a:cxn>
              </a:cxnLst>
              <a:rect l="0" t="0" r="r" b="b"/>
              <a:pathLst>
                <a:path w="406" h="408">
                  <a:moveTo>
                    <a:pt x="0" y="9"/>
                  </a:moveTo>
                  <a:lnTo>
                    <a:pt x="0" y="338"/>
                  </a:lnTo>
                  <a:lnTo>
                    <a:pt x="9" y="341"/>
                  </a:lnTo>
                  <a:lnTo>
                    <a:pt x="32" y="348"/>
                  </a:lnTo>
                  <a:lnTo>
                    <a:pt x="67" y="357"/>
                  </a:lnTo>
                  <a:lnTo>
                    <a:pt x="116" y="370"/>
                  </a:lnTo>
                  <a:lnTo>
                    <a:pt x="175" y="382"/>
                  </a:lnTo>
                  <a:lnTo>
                    <a:pt x="244" y="392"/>
                  </a:lnTo>
                  <a:lnTo>
                    <a:pt x="280" y="398"/>
                  </a:lnTo>
                  <a:lnTo>
                    <a:pt x="321" y="403"/>
                  </a:lnTo>
                  <a:lnTo>
                    <a:pt x="361" y="406"/>
                  </a:lnTo>
                  <a:lnTo>
                    <a:pt x="403" y="408"/>
                  </a:lnTo>
                  <a:lnTo>
                    <a:pt x="406" y="3"/>
                  </a:lnTo>
                  <a:lnTo>
                    <a:pt x="398" y="3"/>
                  </a:lnTo>
                  <a:lnTo>
                    <a:pt x="375" y="2"/>
                  </a:lnTo>
                  <a:lnTo>
                    <a:pt x="340" y="0"/>
                  </a:lnTo>
                  <a:lnTo>
                    <a:pt x="291" y="0"/>
                  </a:lnTo>
                  <a:lnTo>
                    <a:pt x="231" y="0"/>
                  </a:lnTo>
                  <a:lnTo>
                    <a:pt x="163" y="0"/>
                  </a:lnTo>
                  <a:lnTo>
                    <a:pt x="86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97" name="Freeform 109"/>
            <p:cNvSpPr>
              <a:spLocks/>
            </p:cNvSpPr>
            <p:nvPr/>
          </p:nvSpPr>
          <p:spPr bwMode="auto">
            <a:xfrm flipH="1">
              <a:off x="3629" y="1511"/>
              <a:ext cx="37" cy="1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7" y="41"/>
                </a:cxn>
                <a:cxn ang="0">
                  <a:pos x="73" y="356"/>
                </a:cxn>
                <a:cxn ang="0">
                  <a:pos x="0" y="405"/>
                </a:cxn>
                <a:cxn ang="0">
                  <a:pos x="3" y="0"/>
                </a:cxn>
              </a:cxnLst>
              <a:rect l="0" t="0" r="r" b="b"/>
              <a:pathLst>
                <a:path w="77" h="405">
                  <a:moveTo>
                    <a:pt x="3" y="0"/>
                  </a:moveTo>
                  <a:lnTo>
                    <a:pt x="77" y="41"/>
                  </a:lnTo>
                  <a:lnTo>
                    <a:pt x="73" y="356"/>
                  </a:lnTo>
                  <a:lnTo>
                    <a:pt x="0" y="40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98" name="Freeform 110"/>
            <p:cNvSpPr>
              <a:spLocks/>
            </p:cNvSpPr>
            <p:nvPr/>
          </p:nvSpPr>
          <p:spPr bwMode="auto">
            <a:xfrm flipH="1">
              <a:off x="3594" y="1550"/>
              <a:ext cx="39" cy="10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9" y="35"/>
                </a:cxn>
                <a:cxn ang="0">
                  <a:pos x="81" y="177"/>
                </a:cxn>
                <a:cxn ang="0">
                  <a:pos x="0" y="221"/>
                </a:cxn>
                <a:cxn ang="0">
                  <a:pos x="4" y="0"/>
                </a:cxn>
              </a:cxnLst>
              <a:rect l="0" t="0" r="r" b="b"/>
              <a:pathLst>
                <a:path w="81" h="221">
                  <a:moveTo>
                    <a:pt x="4" y="0"/>
                  </a:moveTo>
                  <a:lnTo>
                    <a:pt x="79" y="35"/>
                  </a:lnTo>
                  <a:lnTo>
                    <a:pt x="81" y="177"/>
                  </a:lnTo>
                  <a:lnTo>
                    <a:pt x="0" y="2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99" name="Freeform 111"/>
            <p:cNvSpPr>
              <a:spLocks/>
            </p:cNvSpPr>
            <p:nvPr/>
          </p:nvSpPr>
          <p:spPr bwMode="auto">
            <a:xfrm flipH="1">
              <a:off x="3670" y="1518"/>
              <a:ext cx="185" cy="180"/>
            </a:xfrm>
            <a:custGeom>
              <a:avLst/>
              <a:gdLst/>
              <a:ahLst/>
              <a:cxnLst>
                <a:cxn ang="0">
                  <a:pos x="378" y="2"/>
                </a:cxn>
                <a:cxn ang="0">
                  <a:pos x="375" y="370"/>
                </a:cxn>
                <a:cxn ang="0">
                  <a:pos x="363" y="368"/>
                </a:cxn>
                <a:cxn ang="0">
                  <a:pos x="329" y="365"/>
                </a:cxn>
                <a:cxn ang="0">
                  <a:pos x="280" y="360"/>
                </a:cxn>
                <a:cxn ang="0">
                  <a:pos x="223" y="353"/>
                </a:cxn>
                <a:cxn ang="0">
                  <a:pos x="160" y="344"/>
                </a:cxn>
                <a:cxn ang="0">
                  <a:pos x="98" y="333"/>
                </a:cxn>
                <a:cxn ang="0">
                  <a:pos x="44" y="323"/>
                </a:cxn>
                <a:cxn ang="0">
                  <a:pos x="0" y="310"/>
                </a:cxn>
                <a:cxn ang="0">
                  <a:pos x="0" y="7"/>
                </a:cxn>
                <a:cxn ang="0">
                  <a:pos x="11" y="7"/>
                </a:cxn>
                <a:cxn ang="0">
                  <a:pos x="37" y="6"/>
                </a:cxn>
                <a:cxn ang="0">
                  <a:pos x="77" y="4"/>
                </a:cxn>
                <a:cxn ang="0">
                  <a:pos x="128" y="2"/>
                </a:cxn>
                <a:cxn ang="0">
                  <a:pos x="188" y="0"/>
                </a:cxn>
                <a:cxn ang="0">
                  <a:pos x="251" y="0"/>
                </a:cxn>
                <a:cxn ang="0">
                  <a:pos x="315" y="0"/>
                </a:cxn>
                <a:cxn ang="0">
                  <a:pos x="378" y="2"/>
                </a:cxn>
              </a:cxnLst>
              <a:rect l="0" t="0" r="r" b="b"/>
              <a:pathLst>
                <a:path w="378" h="370">
                  <a:moveTo>
                    <a:pt x="378" y="2"/>
                  </a:moveTo>
                  <a:lnTo>
                    <a:pt x="375" y="370"/>
                  </a:lnTo>
                  <a:lnTo>
                    <a:pt x="363" y="368"/>
                  </a:lnTo>
                  <a:lnTo>
                    <a:pt x="329" y="365"/>
                  </a:lnTo>
                  <a:lnTo>
                    <a:pt x="280" y="360"/>
                  </a:lnTo>
                  <a:lnTo>
                    <a:pt x="223" y="353"/>
                  </a:lnTo>
                  <a:lnTo>
                    <a:pt x="160" y="344"/>
                  </a:lnTo>
                  <a:lnTo>
                    <a:pt x="98" y="333"/>
                  </a:lnTo>
                  <a:lnTo>
                    <a:pt x="44" y="323"/>
                  </a:lnTo>
                  <a:lnTo>
                    <a:pt x="0" y="31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37" y="6"/>
                  </a:lnTo>
                  <a:lnTo>
                    <a:pt x="77" y="4"/>
                  </a:lnTo>
                  <a:lnTo>
                    <a:pt x="128" y="2"/>
                  </a:lnTo>
                  <a:lnTo>
                    <a:pt x="188" y="0"/>
                  </a:lnTo>
                  <a:lnTo>
                    <a:pt x="251" y="0"/>
                  </a:lnTo>
                  <a:lnTo>
                    <a:pt x="315" y="0"/>
                  </a:lnTo>
                  <a:lnTo>
                    <a:pt x="37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0" name="Freeform 112"/>
            <p:cNvSpPr>
              <a:spLocks/>
            </p:cNvSpPr>
            <p:nvPr/>
          </p:nvSpPr>
          <p:spPr bwMode="auto">
            <a:xfrm flipH="1">
              <a:off x="3633" y="1525"/>
              <a:ext cx="30" cy="167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2" y="0"/>
                </a:cxn>
                <a:cxn ang="0">
                  <a:pos x="56" y="41"/>
                </a:cxn>
                <a:cxn ang="0">
                  <a:pos x="2" y="27"/>
                </a:cxn>
                <a:cxn ang="0">
                  <a:pos x="56" y="60"/>
                </a:cxn>
                <a:cxn ang="0">
                  <a:pos x="0" y="49"/>
                </a:cxn>
                <a:cxn ang="0">
                  <a:pos x="56" y="84"/>
                </a:cxn>
                <a:cxn ang="0">
                  <a:pos x="2" y="74"/>
                </a:cxn>
                <a:cxn ang="0">
                  <a:pos x="54" y="107"/>
                </a:cxn>
                <a:cxn ang="0">
                  <a:pos x="3" y="102"/>
                </a:cxn>
                <a:cxn ang="0">
                  <a:pos x="54" y="126"/>
                </a:cxn>
                <a:cxn ang="0">
                  <a:pos x="3" y="128"/>
                </a:cxn>
                <a:cxn ang="0">
                  <a:pos x="54" y="149"/>
                </a:cxn>
                <a:cxn ang="0">
                  <a:pos x="2" y="155"/>
                </a:cxn>
                <a:cxn ang="0">
                  <a:pos x="54" y="170"/>
                </a:cxn>
                <a:cxn ang="0">
                  <a:pos x="3" y="179"/>
                </a:cxn>
                <a:cxn ang="0">
                  <a:pos x="54" y="193"/>
                </a:cxn>
                <a:cxn ang="0">
                  <a:pos x="3" y="204"/>
                </a:cxn>
                <a:cxn ang="0">
                  <a:pos x="54" y="214"/>
                </a:cxn>
                <a:cxn ang="0">
                  <a:pos x="3" y="226"/>
                </a:cxn>
                <a:cxn ang="0">
                  <a:pos x="54" y="235"/>
                </a:cxn>
                <a:cxn ang="0">
                  <a:pos x="3" y="253"/>
                </a:cxn>
                <a:cxn ang="0">
                  <a:pos x="54" y="254"/>
                </a:cxn>
                <a:cxn ang="0">
                  <a:pos x="2" y="279"/>
                </a:cxn>
                <a:cxn ang="0">
                  <a:pos x="54" y="274"/>
                </a:cxn>
                <a:cxn ang="0">
                  <a:pos x="0" y="300"/>
                </a:cxn>
                <a:cxn ang="0">
                  <a:pos x="54" y="293"/>
                </a:cxn>
                <a:cxn ang="0">
                  <a:pos x="0" y="321"/>
                </a:cxn>
                <a:cxn ang="0">
                  <a:pos x="54" y="312"/>
                </a:cxn>
                <a:cxn ang="0">
                  <a:pos x="3" y="344"/>
                </a:cxn>
                <a:cxn ang="0">
                  <a:pos x="56" y="324"/>
                </a:cxn>
                <a:cxn ang="0">
                  <a:pos x="59" y="25"/>
                </a:cxn>
              </a:cxnLst>
              <a:rect l="0" t="0" r="r" b="b"/>
              <a:pathLst>
                <a:path w="59" h="344">
                  <a:moveTo>
                    <a:pt x="59" y="25"/>
                  </a:moveTo>
                  <a:lnTo>
                    <a:pt x="2" y="0"/>
                  </a:lnTo>
                  <a:lnTo>
                    <a:pt x="56" y="41"/>
                  </a:lnTo>
                  <a:lnTo>
                    <a:pt x="2" y="27"/>
                  </a:lnTo>
                  <a:lnTo>
                    <a:pt x="56" y="60"/>
                  </a:lnTo>
                  <a:lnTo>
                    <a:pt x="0" y="49"/>
                  </a:lnTo>
                  <a:lnTo>
                    <a:pt x="56" y="84"/>
                  </a:lnTo>
                  <a:lnTo>
                    <a:pt x="2" y="74"/>
                  </a:lnTo>
                  <a:lnTo>
                    <a:pt x="54" y="107"/>
                  </a:lnTo>
                  <a:lnTo>
                    <a:pt x="3" y="102"/>
                  </a:lnTo>
                  <a:lnTo>
                    <a:pt x="54" y="126"/>
                  </a:lnTo>
                  <a:lnTo>
                    <a:pt x="3" y="128"/>
                  </a:lnTo>
                  <a:lnTo>
                    <a:pt x="54" y="149"/>
                  </a:lnTo>
                  <a:lnTo>
                    <a:pt x="2" y="155"/>
                  </a:lnTo>
                  <a:lnTo>
                    <a:pt x="54" y="170"/>
                  </a:lnTo>
                  <a:lnTo>
                    <a:pt x="3" y="179"/>
                  </a:lnTo>
                  <a:lnTo>
                    <a:pt x="54" y="193"/>
                  </a:lnTo>
                  <a:lnTo>
                    <a:pt x="3" y="204"/>
                  </a:lnTo>
                  <a:lnTo>
                    <a:pt x="54" y="214"/>
                  </a:lnTo>
                  <a:lnTo>
                    <a:pt x="3" y="226"/>
                  </a:lnTo>
                  <a:lnTo>
                    <a:pt x="54" y="235"/>
                  </a:lnTo>
                  <a:lnTo>
                    <a:pt x="3" y="253"/>
                  </a:lnTo>
                  <a:lnTo>
                    <a:pt x="54" y="254"/>
                  </a:lnTo>
                  <a:lnTo>
                    <a:pt x="2" y="279"/>
                  </a:lnTo>
                  <a:lnTo>
                    <a:pt x="54" y="274"/>
                  </a:lnTo>
                  <a:lnTo>
                    <a:pt x="0" y="300"/>
                  </a:lnTo>
                  <a:lnTo>
                    <a:pt x="54" y="293"/>
                  </a:lnTo>
                  <a:lnTo>
                    <a:pt x="0" y="321"/>
                  </a:lnTo>
                  <a:lnTo>
                    <a:pt x="54" y="312"/>
                  </a:lnTo>
                  <a:lnTo>
                    <a:pt x="3" y="344"/>
                  </a:lnTo>
                  <a:lnTo>
                    <a:pt x="56" y="324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1" name="Freeform 113"/>
            <p:cNvSpPr>
              <a:spLocks/>
            </p:cNvSpPr>
            <p:nvPr/>
          </p:nvSpPr>
          <p:spPr bwMode="auto">
            <a:xfrm flipH="1">
              <a:off x="3600" y="1572"/>
              <a:ext cx="30" cy="7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62"/>
                </a:cxn>
                <a:cxn ang="0">
                  <a:pos x="62" y="125"/>
                </a:cxn>
                <a:cxn ang="0">
                  <a:pos x="62" y="0"/>
                </a:cxn>
              </a:cxnLst>
              <a:rect l="0" t="0" r="r" b="b"/>
              <a:pathLst>
                <a:path w="62" h="162">
                  <a:moveTo>
                    <a:pt x="62" y="0"/>
                  </a:moveTo>
                  <a:lnTo>
                    <a:pt x="0" y="162"/>
                  </a:lnTo>
                  <a:lnTo>
                    <a:pt x="62" y="12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2" name="Freeform 114"/>
            <p:cNvSpPr>
              <a:spLocks/>
            </p:cNvSpPr>
            <p:nvPr/>
          </p:nvSpPr>
          <p:spPr bwMode="auto">
            <a:xfrm flipH="1">
              <a:off x="3669" y="1715"/>
              <a:ext cx="232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35"/>
                </a:cxn>
                <a:cxn ang="0">
                  <a:pos x="472" y="250"/>
                </a:cxn>
                <a:cxn ang="0">
                  <a:pos x="478" y="98"/>
                </a:cxn>
                <a:cxn ang="0">
                  <a:pos x="0" y="0"/>
                </a:cxn>
              </a:cxnLst>
              <a:rect l="0" t="0" r="r" b="b"/>
              <a:pathLst>
                <a:path w="478" h="250">
                  <a:moveTo>
                    <a:pt x="0" y="0"/>
                  </a:moveTo>
                  <a:lnTo>
                    <a:pt x="3" y="135"/>
                  </a:lnTo>
                  <a:lnTo>
                    <a:pt x="472" y="250"/>
                  </a:lnTo>
                  <a:lnTo>
                    <a:pt x="478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3" name="Freeform 115"/>
            <p:cNvSpPr>
              <a:spLocks/>
            </p:cNvSpPr>
            <p:nvPr/>
          </p:nvSpPr>
          <p:spPr bwMode="auto">
            <a:xfrm flipH="1">
              <a:off x="3574" y="1671"/>
              <a:ext cx="96" cy="167"/>
            </a:xfrm>
            <a:custGeom>
              <a:avLst/>
              <a:gdLst/>
              <a:ahLst/>
              <a:cxnLst>
                <a:cxn ang="0">
                  <a:pos x="6" y="191"/>
                </a:cxn>
                <a:cxn ang="0">
                  <a:pos x="0" y="343"/>
                </a:cxn>
                <a:cxn ang="0">
                  <a:pos x="198" y="140"/>
                </a:cxn>
                <a:cxn ang="0">
                  <a:pos x="196" y="0"/>
                </a:cxn>
                <a:cxn ang="0">
                  <a:pos x="6" y="191"/>
                </a:cxn>
              </a:cxnLst>
              <a:rect l="0" t="0" r="r" b="b"/>
              <a:pathLst>
                <a:path w="198" h="343">
                  <a:moveTo>
                    <a:pt x="6" y="191"/>
                  </a:moveTo>
                  <a:lnTo>
                    <a:pt x="0" y="343"/>
                  </a:lnTo>
                  <a:lnTo>
                    <a:pt x="198" y="140"/>
                  </a:lnTo>
                  <a:lnTo>
                    <a:pt x="196" y="0"/>
                  </a:lnTo>
                  <a:lnTo>
                    <a:pt x="6" y="1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4" name="Freeform 116"/>
            <p:cNvSpPr>
              <a:spLocks/>
            </p:cNvSpPr>
            <p:nvPr/>
          </p:nvSpPr>
          <p:spPr bwMode="auto">
            <a:xfrm flipH="1">
              <a:off x="3581" y="1682"/>
              <a:ext cx="86" cy="144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0" y="293"/>
                </a:cxn>
                <a:cxn ang="0">
                  <a:pos x="177" y="113"/>
                </a:cxn>
                <a:cxn ang="0">
                  <a:pos x="177" y="0"/>
                </a:cxn>
                <a:cxn ang="0">
                  <a:pos x="4" y="174"/>
                </a:cxn>
              </a:cxnLst>
              <a:rect l="0" t="0" r="r" b="b"/>
              <a:pathLst>
                <a:path w="177" h="293">
                  <a:moveTo>
                    <a:pt x="4" y="174"/>
                  </a:moveTo>
                  <a:lnTo>
                    <a:pt x="0" y="293"/>
                  </a:lnTo>
                  <a:lnTo>
                    <a:pt x="177" y="113"/>
                  </a:lnTo>
                  <a:lnTo>
                    <a:pt x="177" y="0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5" name="Freeform 117"/>
            <p:cNvSpPr>
              <a:spLocks/>
            </p:cNvSpPr>
            <p:nvPr/>
          </p:nvSpPr>
          <p:spPr bwMode="auto">
            <a:xfrm flipH="1">
              <a:off x="3576" y="1724"/>
              <a:ext cx="93" cy="9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89" y="0"/>
                </a:cxn>
                <a:cxn ang="0">
                  <a:pos x="0" y="184"/>
                </a:cxn>
              </a:cxnLst>
              <a:rect l="0" t="0" r="r" b="b"/>
              <a:pathLst>
                <a:path w="189" h="184">
                  <a:moveTo>
                    <a:pt x="0" y="184"/>
                  </a:moveTo>
                  <a:lnTo>
                    <a:pt x="189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6" name="Freeform 118"/>
            <p:cNvSpPr>
              <a:spLocks/>
            </p:cNvSpPr>
            <p:nvPr/>
          </p:nvSpPr>
          <p:spPr bwMode="auto">
            <a:xfrm flipH="1">
              <a:off x="3574" y="1722"/>
              <a:ext cx="96" cy="9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0" y="184"/>
                </a:cxn>
                <a:cxn ang="0">
                  <a:pos x="11" y="195"/>
                </a:cxn>
                <a:cxn ang="0">
                  <a:pos x="198" y="11"/>
                </a:cxn>
                <a:cxn ang="0">
                  <a:pos x="189" y="0"/>
                </a:cxn>
              </a:cxnLst>
              <a:rect l="0" t="0" r="r" b="b"/>
              <a:pathLst>
                <a:path w="198" h="195">
                  <a:moveTo>
                    <a:pt x="189" y="0"/>
                  </a:moveTo>
                  <a:lnTo>
                    <a:pt x="0" y="184"/>
                  </a:lnTo>
                  <a:lnTo>
                    <a:pt x="11" y="195"/>
                  </a:lnTo>
                  <a:lnTo>
                    <a:pt x="198" y="1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7" name="Freeform 119"/>
            <p:cNvSpPr>
              <a:spLocks/>
            </p:cNvSpPr>
            <p:nvPr/>
          </p:nvSpPr>
          <p:spPr bwMode="auto">
            <a:xfrm flipH="1">
              <a:off x="3676" y="1722"/>
              <a:ext cx="219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12"/>
                </a:cxn>
                <a:cxn ang="0">
                  <a:pos x="446" y="219"/>
                </a:cxn>
                <a:cxn ang="0">
                  <a:pos x="448" y="93"/>
                </a:cxn>
                <a:cxn ang="0">
                  <a:pos x="0" y="0"/>
                </a:cxn>
              </a:cxnLst>
              <a:rect l="0" t="0" r="r" b="b"/>
              <a:pathLst>
                <a:path w="448" h="219">
                  <a:moveTo>
                    <a:pt x="0" y="0"/>
                  </a:moveTo>
                  <a:lnTo>
                    <a:pt x="1" y="112"/>
                  </a:lnTo>
                  <a:lnTo>
                    <a:pt x="446" y="219"/>
                  </a:lnTo>
                  <a:lnTo>
                    <a:pt x="448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8" name="Rectangle 120"/>
            <p:cNvSpPr>
              <a:spLocks noChangeArrowheads="1"/>
            </p:cNvSpPr>
            <p:nvPr/>
          </p:nvSpPr>
          <p:spPr bwMode="auto">
            <a:xfrm flipH="1">
              <a:off x="3780" y="1740"/>
              <a:ext cx="6" cy="6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09" name="Freeform 121"/>
            <p:cNvSpPr>
              <a:spLocks/>
            </p:cNvSpPr>
            <p:nvPr/>
          </p:nvSpPr>
          <p:spPr bwMode="auto">
            <a:xfrm flipH="1">
              <a:off x="3685" y="1765"/>
              <a:ext cx="67" cy="23"/>
            </a:xfrm>
            <a:custGeom>
              <a:avLst/>
              <a:gdLst/>
              <a:ahLst/>
              <a:cxnLst>
                <a:cxn ang="0">
                  <a:pos x="139" y="29"/>
                </a:cxn>
                <a:cxn ang="0">
                  <a:pos x="139" y="4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39" y="29"/>
                </a:cxn>
              </a:cxnLst>
              <a:rect l="0" t="0" r="r" b="b"/>
              <a:pathLst>
                <a:path w="139" h="48">
                  <a:moveTo>
                    <a:pt x="139" y="29"/>
                  </a:moveTo>
                  <a:lnTo>
                    <a:pt x="139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9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0" name="Freeform 122"/>
            <p:cNvSpPr>
              <a:spLocks/>
            </p:cNvSpPr>
            <p:nvPr/>
          </p:nvSpPr>
          <p:spPr bwMode="auto">
            <a:xfrm flipH="1">
              <a:off x="3686" y="1788"/>
              <a:ext cx="67" cy="24"/>
            </a:xfrm>
            <a:custGeom>
              <a:avLst/>
              <a:gdLst/>
              <a:ahLst/>
              <a:cxnLst>
                <a:cxn ang="0">
                  <a:pos x="138" y="30"/>
                </a:cxn>
                <a:cxn ang="0">
                  <a:pos x="138" y="4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138" y="30"/>
                </a:cxn>
              </a:cxnLst>
              <a:rect l="0" t="0" r="r" b="b"/>
              <a:pathLst>
                <a:path w="138" h="49">
                  <a:moveTo>
                    <a:pt x="138" y="30"/>
                  </a:moveTo>
                  <a:lnTo>
                    <a:pt x="138" y="4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8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1" name="Freeform 123"/>
            <p:cNvSpPr>
              <a:spLocks/>
            </p:cNvSpPr>
            <p:nvPr/>
          </p:nvSpPr>
          <p:spPr bwMode="auto">
            <a:xfrm flipH="1">
              <a:off x="3793" y="1751"/>
              <a:ext cx="10" cy="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8" y="3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7" y="15"/>
                </a:cxn>
                <a:cxn ang="0">
                  <a:pos x="9" y="15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lnTo>
                    <a:pt x="11" y="15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2" name="Freeform 124"/>
            <p:cNvSpPr>
              <a:spLocks/>
            </p:cNvSpPr>
            <p:nvPr/>
          </p:nvSpPr>
          <p:spPr bwMode="auto">
            <a:xfrm flipH="1">
              <a:off x="3793" y="1763"/>
              <a:ext cx="10" cy="8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8" y="12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6"/>
                </a:cxn>
              </a:cxnLst>
              <a:rect l="0" t="0" r="r" b="b"/>
              <a:pathLst>
                <a:path w="19" h="16">
                  <a:moveTo>
                    <a:pt x="9" y="16"/>
                  </a:moveTo>
                  <a:lnTo>
                    <a:pt x="11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3" name="Freeform 125"/>
            <p:cNvSpPr>
              <a:spLocks/>
            </p:cNvSpPr>
            <p:nvPr/>
          </p:nvSpPr>
          <p:spPr bwMode="auto">
            <a:xfrm flipH="1">
              <a:off x="3766" y="1754"/>
              <a:ext cx="8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"/>
                </a:cxn>
                <a:cxn ang="0">
                  <a:pos x="15" y="96"/>
                </a:cxn>
                <a:cxn ang="0">
                  <a:pos x="0" y="93"/>
                </a:cxn>
                <a:cxn ang="0">
                  <a:pos x="0" y="0"/>
                </a:cxn>
              </a:cxnLst>
              <a:rect l="0" t="0" r="r" b="b"/>
              <a:pathLst>
                <a:path w="15" h="96">
                  <a:moveTo>
                    <a:pt x="0" y="0"/>
                  </a:moveTo>
                  <a:lnTo>
                    <a:pt x="15" y="3"/>
                  </a:lnTo>
                  <a:lnTo>
                    <a:pt x="15" y="96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4" name="Freeform 126"/>
            <p:cNvSpPr>
              <a:spLocks/>
            </p:cNvSpPr>
            <p:nvPr/>
          </p:nvSpPr>
          <p:spPr bwMode="auto">
            <a:xfrm flipH="1">
              <a:off x="3699" y="1549"/>
              <a:ext cx="132" cy="1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0"/>
                </a:cxn>
                <a:cxn ang="0">
                  <a:pos x="44" y="0"/>
                </a:cxn>
                <a:cxn ang="0">
                  <a:pos x="84" y="0"/>
                </a:cxn>
                <a:cxn ang="0">
                  <a:pos x="133" y="0"/>
                </a:cxn>
                <a:cxn ang="0">
                  <a:pos x="182" y="2"/>
                </a:cxn>
                <a:cxn ang="0">
                  <a:pos x="224" y="4"/>
                </a:cxn>
                <a:cxn ang="0">
                  <a:pos x="258" y="6"/>
                </a:cxn>
                <a:cxn ang="0">
                  <a:pos x="272" y="7"/>
                </a:cxn>
                <a:cxn ang="0">
                  <a:pos x="272" y="242"/>
                </a:cxn>
                <a:cxn ang="0">
                  <a:pos x="265" y="242"/>
                </a:cxn>
                <a:cxn ang="0">
                  <a:pos x="247" y="242"/>
                </a:cxn>
                <a:cxn ang="0">
                  <a:pos x="219" y="240"/>
                </a:cxn>
                <a:cxn ang="0">
                  <a:pos x="184" y="237"/>
                </a:cxn>
                <a:cxn ang="0">
                  <a:pos x="144" y="233"/>
                </a:cxn>
                <a:cxn ang="0">
                  <a:pos x="98" y="228"/>
                </a:cxn>
                <a:cxn ang="0">
                  <a:pos x="49" y="221"/>
                </a:cxn>
                <a:cxn ang="0">
                  <a:pos x="0" y="212"/>
                </a:cxn>
                <a:cxn ang="0">
                  <a:pos x="4" y="0"/>
                </a:cxn>
              </a:cxnLst>
              <a:rect l="0" t="0" r="r" b="b"/>
              <a:pathLst>
                <a:path w="272" h="242">
                  <a:moveTo>
                    <a:pt x="4" y="0"/>
                  </a:moveTo>
                  <a:lnTo>
                    <a:pt x="14" y="0"/>
                  </a:lnTo>
                  <a:lnTo>
                    <a:pt x="44" y="0"/>
                  </a:lnTo>
                  <a:lnTo>
                    <a:pt x="84" y="0"/>
                  </a:lnTo>
                  <a:lnTo>
                    <a:pt x="133" y="0"/>
                  </a:lnTo>
                  <a:lnTo>
                    <a:pt x="182" y="2"/>
                  </a:lnTo>
                  <a:lnTo>
                    <a:pt x="224" y="4"/>
                  </a:lnTo>
                  <a:lnTo>
                    <a:pt x="258" y="6"/>
                  </a:lnTo>
                  <a:lnTo>
                    <a:pt x="272" y="7"/>
                  </a:lnTo>
                  <a:lnTo>
                    <a:pt x="272" y="242"/>
                  </a:lnTo>
                  <a:lnTo>
                    <a:pt x="265" y="242"/>
                  </a:lnTo>
                  <a:lnTo>
                    <a:pt x="247" y="242"/>
                  </a:lnTo>
                  <a:lnTo>
                    <a:pt x="219" y="240"/>
                  </a:lnTo>
                  <a:lnTo>
                    <a:pt x="184" y="237"/>
                  </a:lnTo>
                  <a:lnTo>
                    <a:pt x="144" y="233"/>
                  </a:lnTo>
                  <a:lnTo>
                    <a:pt x="98" y="228"/>
                  </a:lnTo>
                  <a:lnTo>
                    <a:pt x="49" y="221"/>
                  </a:lnTo>
                  <a:lnTo>
                    <a:pt x="0" y="2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86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5" name="Freeform 127"/>
            <p:cNvSpPr>
              <a:spLocks/>
            </p:cNvSpPr>
            <p:nvPr/>
          </p:nvSpPr>
          <p:spPr bwMode="auto">
            <a:xfrm flipH="1">
              <a:off x="3693" y="1543"/>
              <a:ext cx="136" cy="14"/>
            </a:xfrm>
            <a:custGeom>
              <a:avLst/>
              <a:gdLst/>
              <a:ahLst/>
              <a:cxnLst>
                <a:cxn ang="0">
                  <a:pos x="280" y="19"/>
                </a:cxn>
                <a:cxn ang="0">
                  <a:pos x="273" y="9"/>
                </a:cxn>
                <a:cxn ang="0">
                  <a:pos x="254" y="5"/>
                </a:cxn>
                <a:cxn ang="0">
                  <a:pos x="222" y="4"/>
                </a:cxn>
                <a:cxn ang="0">
                  <a:pos x="178" y="4"/>
                </a:cxn>
                <a:cxn ang="0">
                  <a:pos x="129" y="2"/>
                </a:cxn>
                <a:cxn ang="0">
                  <a:pos x="82" y="2"/>
                </a:cxn>
                <a:cxn ang="0">
                  <a:pos x="4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10" y="23"/>
                </a:cxn>
                <a:cxn ang="0">
                  <a:pos x="40" y="23"/>
                </a:cxn>
                <a:cxn ang="0">
                  <a:pos x="80" y="23"/>
                </a:cxn>
                <a:cxn ang="0">
                  <a:pos x="129" y="25"/>
                </a:cxn>
                <a:cxn ang="0">
                  <a:pos x="177" y="25"/>
                </a:cxn>
                <a:cxn ang="0">
                  <a:pos x="220" y="26"/>
                </a:cxn>
                <a:cxn ang="0">
                  <a:pos x="252" y="28"/>
                </a:cxn>
                <a:cxn ang="0">
                  <a:pos x="264" y="28"/>
                </a:cxn>
                <a:cxn ang="0">
                  <a:pos x="257" y="19"/>
                </a:cxn>
                <a:cxn ang="0">
                  <a:pos x="280" y="19"/>
                </a:cxn>
              </a:cxnLst>
              <a:rect l="0" t="0" r="r" b="b"/>
              <a:pathLst>
                <a:path w="280" h="28">
                  <a:moveTo>
                    <a:pt x="280" y="19"/>
                  </a:moveTo>
                  <a:lnTo>
                    <a:pt x="273" y="9"/>
                  </a:lnTo>
                  <a:lnTo>
                    <a:pt x="254" y="5"/>
                  </a:lnTo>
                  <a:lnTo>
                    <a:pt x="222" y="4"/>
                  </a:lnTo>
                  <a:lnTo>
                    <a:pt x="178" y="4"/>
                  </a:lnTo>
                  <a:lnTo>
                    <a:pt x="129" y="2"/>
                  </a:lnTo>
                  <a:lnTo>
                    <a:pt x="82" y="2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40" y="23"/>
                  </a:lnTo>
                  <a:lnTo>
                    <a:pt x="80" y="23"/>
                  </a:lnTo>
                  <a:lnTo>
                    <a:pt x="129" y="25"/>
                  </a:lnTo>
                  <a:lnTo>
                    <a:pt x="177" y="25"/>
                  </a:lnTo>
                  <a:lnTo>
                    <a:pt x="220" y="26"/>
                  </a:lnTo>
                  <a:lnTo>
                    <a:pt x="252" y="28"/>
                  </a:lnTo>
                  <a:lnTo>
                    <a:pt x="264" y="28"/>
                  </a:lnTo>
                  <a:lnTo>
                    <a:pt x="257" y="19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6" name="Freeform 128"/>
            <p:cNvSpPr>
              <a:spLocks/>
            </p:cNvSpPr>
            <p:nvPr/>
          </p:nvSpPr>
          <p:spPr bwMode="auto">
            <a:xfrm flipH="1">
              <a:off x="3693" y="1552"/>
              <a:ext cx="12" cy="121"/>
            </a:xfrm>
            <a:custGeom>
              <a:avLst/>
              <a:gdLst/>
              <a:ahLst/>
              <a:cxnLst>
                <a:cxn ang="0">
                  <a:pos x="11" y="247"/>
                </a:cxn>
                <a:cxn ang="0">
                  <a:pos x="23" y="235"/>
                </a:cxn>
                <a:cxn ang="0">
                  <a:pos x="25" y="0"/>
                </a:cxn>
                <a:cxn ang="0">
                  <a:pos x="2" y="0"/>
                </a:cxn>
                <a:cxn ang="0">
                  <a:pos x="0" y="235"/>
                </a:cxn>
                <a:cxn ang="0">
                  <a:pos x="11" y="247"/>
                </a:cxn>
                <a:cxn ang="0">
                  <a:pos x="11" y="247"/>
                </a:cxn>
                <a:cxn ang="0">
                  <a:pos x="23" y="247"/>
                </a:cxn>
                <a:cxn ang="0">
                  <a:pos x="23" y="235"/>
                </a:cxn>
                <a:cxn ang="0">
                  <a:pos x="11" y="247"/>
                </a:cxn>
              </a:cxnLst>
              <a:rect l="0" t="0" r="r" b="b"/>
              <a:pathLst>
                <a:path w="25" h="247">
                  <a:moveTo>
                    <a:pt x="11" y="247"/>
                  </a:moveTo>
                  <a:lnTo>
                    <a:pt x="23" y="235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235"/>
                  </a:lnTo>
                  <a:lnTo>
                    <a:pt x="11" y="247"/>
                  </a:lnTo>
                  <a:lnTo>
                    <a:pt x="11" y="247"/>
                  </a:lnTo>
                  <a:lnTo>
                    <a:pt x="23" y="247"/>
                  </a:lnTo>
                  <a:lnTo>
                    <a:pt x="23" y="235"/>
                  </a:lnTo>
                  <a:lnTo>
                    <a:pt x="11" y="2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7" name="Freeform 129"/>
            <p:cNvSpPr>
              <a:spLocks/>
            </p:cNvSpPr>
            <p:nvPr/>
          </p:nvSpPr>
          <p:spPr bwMode="auto">
            <a:xfrm flipH="1">
              <a:off x="3699" y="1646"/>
              <a:ext cx="137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21"/>
                </a:cxn>
                <a:cxn ang="0">
                  <a:pos x="58" y="30"/>
                </a:cxn>
                <a:cxn ang="0">
                  <a:pos x="107" y="37"/>
                </a:cxn>
                <a:cxn ang="0">
                  <a:pos x="152" y="42"/>
                </a:cxn>
                <a:cxn ang="0">
                  <a:pos x="194" y="45"/>
                </a:cxn>
                <a:cxn ang="0">
                  <a:pos x="229" y="49"/>
                </a:cxn>
                <a:cxn ang="0">
                  <a:pos x="257" y="51"/>
                </a:cxn>
                <a:cxn ang="0">
                  <a:pos x="275" y="52"/>
                </a:cxn>
                <a:cxn ang="0">
                  <a:pos x="280" y="52"/>
                </a:cxn>
                <a:cxn ang="0">
                  <a:pos x="282" y="30"/>
                </a:cxn>
                <a:cxn ang="0">
                  <a:pos x="275" y="30"/>
                </a:cxn>
                <a:cxn ang="0">
                  <a:pos x="257" y="28"/>
                </a:cxn>
                <a:cxn ang="0">
                  <a:pos x="231" y="26"/>
                </a:cxn>
                <a:cxn ang="0">
                  <a:pos x="196" y="24"/>
                </a:cxn>
                <a:cxn ang="0">
                  <a:pos x="154" y="19"/>
                </a:cxn>
                <a:cxn ang="0">
                  <a:pos x="110" y="14"/>
                </a:cxn>
                <a:cxn ang="0">
                  <a:pos x="61" y="7"/>
                </a:cxn>
                <a:cxn ang="0">
                  <a:pos x="14" y="0"/>
                </a:cxn>
                <a:cxn ang="0">
                  <a:pos x="22" y="10"/>
                </a:cxn>
                <a:cxn ang="0">
                  <a:pos x="0" y="10"/>
                </a:cxn>
              </a:cxnLst>
              <a:rect l="0" t="0" r="r" b="b"/>
              <a:pathLst>
                <a:path w="282" h="52">
                  <a:moveTo>
                    <a:pt x="0" y="10"/>
                  </a:moveTo>
                  <a:lnTo>
                    <a:pt x="8" y="21"/>
                  </a:lnTo>
                  <a:lnTo>
                    <a:pt x="58" y="30"/>
                  </a:lnTo>
                  <a:lnTo>
                    <a:pt x="107" y="37"/>
                  </a:lnTo>
                  <a:lnTo>
                    <a:pt x="152" y="42"/>
                  </a:lnTo>
                  <a:lnTo>
                    <a:pt x="194" y="45"/>
                  </a:lnTo>
                  <a:lnTo>
                    <a:pt x="229" y="49"/>
                  </a:lnTo>
                  <a:lnTo>
                    <a:pt x="257" y="51"/>
                  </a:lnTo>
                  <a:lnTo>
                    <a:pt x="275" y="52"/>
                  </a:lnTo>
                  <a:lnTo>
                    <a:pt x="280" y="52"/>
                  </a:lnTo>
                  <a:lnTo>
                    <a:pt x="282" y="30"/>
                  </a:lnTo>
                  <a:lnTo>
                    <a:pt x="275" y="30"/>
                  </a:lnTo>
                  <a:lnTo>
                    <a:pt x="257" y="28"/>
                  </a:lnTo>
                  <a:lnTo>
                    <a:pt x="231" y="26"/>
                  </a:lnTo>
                  <a:lnTo>
                    <a:pt x="196" y="24"/>
                  </a:lnTo>
                  <a:lnTo>
                    <a:pt x="154" y="19"/>
                  </a:lnTo>
                  <a:lnTo>
                    <a:pt x="110" y="14"/>
                  </a:lnTo>
                  <a:lnTo>
                    <a:pt x="61" y="7"/>
                  </a:lnTo>
                  <a:lnTo>
                    <a:pt x="14" y="0"/>
                  </a:lnTo>
                  <a:lnTo>
                    <a:pt x="2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8" name="Freeform 130"/>
            <p:cNvSpPr>
              <a:spLocks/>
            </p:cNvSpPr>
            <p:nvPr/>
          </p:nvSpPr>
          <p:spPr bwMode="auto">
            <a:xfrm flipH="1">
              <a:off x="3824" y="1543"/>
              <a:ext cx="12" cy="10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" y="11"/>
                </a:cxn>
                <a:cxn ang="0">
                  <a:pos x="0" y="224"/>
                </a:cxn>
                <a:cxn ang="0">
                  <a:pos x="22" y="224"/>
                </a:cxn>
                <a:cxn ang="0">
                  <a:pos x="24" y="1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3" y="11"/>
                </a:cxn>
                <a:cxn ang="0">
                  <a:pos x="14" y="0"/>
                </a:cxn>
              </a:cxnLst>
              <a:rect l="0" t="0" r="r" b="b"/>
              <a:pathLst>
                <a:path w="24" h="224">
                  <a:moveTo>
                    <a:pt x="14" y="0"/>
                  </a:moveTo>
                  <a:lnTo>
                    <a:pt x="3" y="11"/>
                  </a:lnTo>
                  <a:lnTo>
                    <a:pt x="0" y="224"/>
                  </a:lnTo>
                  <a:lnTo>
                    <a:pt x="22" y="224"/>
                  </a:lnTo>
                  <a:lnTo>
                    <a:pt x="24" y="1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3" y="0"/>
                  </a:lnTo>
                  <a:lnTo>
                    <a:pt x="3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19" name="Freeform 131"/>
            <p:cNvSpPr>
              <a:spLocks/>
            </p:cNvSpPr>
            <p:nvPr/>
          </p:nvSpPr>
          <p:spPr bwMode="auto">
            <a:xfrm flipH="1">
              <a:off x="3722" y="1552"/>
              <a:ext cx="107" cy="10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0" y="14"/>
                </a:cxn>
                <a:cxn ang="0">
                  <a:pos x="14" y="21"/>
                </a:cxn>
                <a:cxn ang="0">
                  <a:pos x="212" y="44"/>
                </a:cxn>
                <a:cxn ang="0">
                  <a:pos x="17" y="41"/>
                </a:cxn>
                <a:cxn ang="0">
                  <a:pos x="213" y="67"/>
                </a:cxn>
                <a:cxn ang="0">
                  <a:pos x="19" y="65"/>
                </a:cxn>
                <a:cxn ang="0">
                  <a:pos x="210" y="88"/>
                </a:cxn>
                <a:cxn ang="0">
                  <a:pos x="19" y="84"/>
                </a:cxn>
                <a:cxn ang="0">
                  <a:pos x="208" y="113"/>
                </a:cxn>
                <a:cxn ang="0">
                  <a:pos x="21" y="107"/>
                </a:cxn>
                <a:cxn ang="0">
                  <a:pos x="205" y="132"/>
                </a:cxn>
                <a:cxn ang="0">
                  <a:pos x="21" y="128"/>
                </a:cxn>
                <a:cxn ang="0">
                  <a:pos x="205" y="151"/>
                </a:cxn>
                <a:cxn ang="0">
                  <a:pos x="21" y="148"/>
                </a:cxn>
                <a:cxn ang="0">
                  <a:pos x="201" y="172"/>
                </a:cxn>
                <a:cxn ang="0">
                  <a:pos x="19" y="165"/>
                </a:cxn>
                <a:cxn ang="0">
                  <a:pos x="196" y="195"/>
                </a:cxn>
                <a:cxn ang="0">
                  <a:pos x="19" y="183"/>
                </a:cxn>
                <a:cxn ang="0">
                  <a:pos x="194" y="212"/>
                </a:cxn>
                <a:cxn ang="0">
                  <a:pos x="0" y="200"/>
                </a:cxn>
                <a:cxn ang="0">
                  <a:pos x="7" y="0"/>
                </a:cxn>
              </a:cxnLst>
              <a:rect l="0" t="0" r="r" b="b"/>
              <a:pathLst>
                <a:path w="220" h="212">
                  <a:moveTo>
                    <a:pt x="7" y="0"/>
                  </a:moveTo>
                  <a:lnTo>
                    <a:pt x="220" y="14"/>
                  </a:lnTo>
                  <a:lnTo>
                    <a:pt x="14" y="21"/>
                  </a:lnTo>
                  <a:lnTo>
                    <a:pt x="212" y="44"/>
                  </a:lnTo>
                  <a:lnTo>
                    <a:pt x="17" y="41"/>
                  </a:lnTo>
                  <a:lnTo>
                    <a:pt x="213" y="67"/>
                  </a:lnTo>
                  <a:lnTo>
                    <a:pt x="19" y="65"/>
                  </a:lnTo>
                  <a:lnTo>
                    <a:pt x="210" y="88"/>
                  </a:lnTo>
                  <a:lnTo>
                    <a:pt x="19" y="84"/>
                  </a:lnTo>
                  <a:lnTo>
                    <a:pt x="208" y="113"/>
                  </a:lnTo>
                  <a:lnTo>
                    <a:pt x="21" y="107"/>
                  </a:lnTo>
                  <a:lnTo>
                    <a:pt x="205" y="132"/>
                  </a:lnTo>
                  <a:lnTo>
                    <a:pt x="21" y="128"/>
                  </a:lnTo>
                  <a:lnTo>
                    <a:pt x="205" y="151"/>
                  </a:lnTo>
                  <a:lnTo>
                    <a:pt x="21" y="148"/>
                  </a:lnTo>
                  <a:lnTo>
                    <a:pt x="201" y="172"/>
                  </a:lnTo>
                  <a:lnTo>
                    <a:pt x="19" y="165"/>
                  </a:lnTo>
                  <a:lnTo>
                    <a:pt x="196" y="195"/>
                  </a:lnTo>
                  <a:lnTo>
                    <a:pt x="19" y="183"/>
                  </a:lnTo>
                  <a:lnTo>
                    <a:pt x="194" y="212"/>
                  </a:lnTo>
                  <a:lnTo>
                    <a:pt x="0" y="20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0" name="Freeform 132"/>
            <p:cNvSpPr>
              <a:spLocks/>
            </p:cNvSpPr>
            <p:nvPr/>
          </p:nvSpPr>
          <p:spPr bwMode="auto">
            <a:xfrm flipH="1">
              <a:off x="3705" y="1777"/>
              <a:ext cx="27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56" y="25"/>
                </a:cxn>
                <a:cxn ang="0">
                  <a:pos x="56" y="16"/>
                </a:cxn>
                <a:cxn ang="0">
                  <a:pos x="0" y="0"/>
                </a:cxn>
              </a:cxnLst>
              <a:rect l="0" t="0" r="r" b="b"/>
              <a:pathLst>
                <a:path w="56" h="25">
                  <a:moveTo>
                    <a:pt x="0" y="0"/>
                  </a:moveTo>
                  <a:lnTo>
                    <a:pt x="0" y="13"/>
                  </a:lnTo>
                  <a:lnTo>
                    <a:pt x="56" y="25"/>
                  </a:lnTo>
                  <a:lnTo>
                    <a:pt x="5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1" name="Freeform 133"/>
            <p:cNvSpPr>
              <a:spLocks/>
            </p:cNvSpPr>
            <p:nvPr/>
          </p:nvSpPr>
          <p:spPr bwMode="auto">
            <a:xfrm flipH="1">
              <a:off x="3706" y="1799"/>
              <a:ext cx="2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56" y="26"/>
                </a:cxn>
                <a:cxn ang="0">
                  <a:pos x="56" y="17"/>
                </a:cxn>
                <a:cxn ang="0">
                  <a:pos x="0" y="0"/>
                </a:cxn>
              </a:cxnLst>
              <a:rect l="0" t="0" r="r" b="b"/>
              <a:pathLst>
                <a:path w="56" h="26">
                  <a:moveTo>
                    <a:pt x="0" y="0"/>
                  </a:moveTo>
                  <a:lnTo>
                    <a:pt x="0" y="14"/>
                  </a:lnTo>
                  <a:lnTo>
                    <a:pt x="56" y="26"/>
                  </a:lnTo>
                  <a:lnTo>
                    <a:pt x="5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2" name="Freeform 134"/>
            <p:cNvSpPr>
              <a:spLocks/>
            </p:cNvSpPr>
            <p:nvPr/>
          </p:nvSpPr>
          <p:spPr bwMode="auto">
            <a:xfrm flipH="1">
              <a:off x="3725" y="1680"/>
              <a:ext cx="161" cy="5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67"/>
                </a:cxn>
                <a:cxn ang="0">
                  <a:pos x="133" y="95"/>
                </a:cxn>
                <a:cxn ang="0">
                  <a:pos x="329" y="105"/>
                </a:cxn>
                <a:cxn ang="0">
                  <a:pos x="121" y="70"/>
                </a:cxn>
                <a:cxn ang="0">
                  <a:pos x="121" y="44"/>
                </a:cxn>
                <a:cxn ang="0">
                  <a:pos x="165" y="12"/>
                </a:cxn>
                <a:cxn ang="0">
                  <a:pos x="163" y="12"/>
                </a:cxn>
                <a:cxn ang="0">
                  <a:pos x="158" y="10"/>
                </a:cxn>
                <a:cxn ang="0">
                  <a:pos x="151" y="10"/>
                </a:cxn>
                <a:cxn ang="0">
                  <a:pos x="140" y="9"/>
                </a:cxn>
                <a:cxn ang="0">
                  <a:pos x="132" y="7"/>
                </a:cxn>
                <a:cxn ang="0">
                  <a:pos x="121" y="3"/>
                </a:cxn>
                <a:cxn ang="0">
                  <a:pos x="112" y="2"/>
                </a:cxn>
                <a:cxn ang="0">
                  <a:pos x="105" y="0"/>
                </a:cxn>
              </a:cxnLst>
              <a:rect l="0" t="0" r="r" b="b"/>
              <a:pathLst>
                <a:path w="329" h="105">
                  <a:moveTo>
                    <a:pt x="105" y="0"/>
                  </a:moveTo>
                  <a:lnTo>
                    <a:pt x="0" y="67"/>
                  </a:lnTo>
                  <a:lnTo>
                    <a:pt x="133" y="95"/>
                  </a:lnTo>
                  <a:lnTo>
                    <a:pt x="329" y="105"/>
                  </a:lnTo>
                  <a:lnTo>
                    <a:pt x="121" y="70"/>
                  </a:lnTo>
                  <a:lnTo>
                    <a:pt x="121" y="44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0" y="9"/>
                  </a:lnTo>
                  <a:lnTo>
                    <a:pt x="132" y="7"/>
                  </a:lnTo>
                  <a:lnTo>
                    <a:pt x="121" y="3"/>
                  </a:lnTo>
                  <a:lnTo>
                    <a:pt x="112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3" name="Freeform 135"/>
            <p:cNvSpPr>
              <a:spLocks/>
            </p:cNvSpPr>
            <p:nvPr/>
          </p:nvSpPr>
          <p:spPr bwMode="auto">
            <a:xfrm flipH="1">
              <a:off x="3839" y="1522"/>
              <a:ext cx="16" cy="147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0" y="0"/>
                </a:cxn>
                <a:cxn ang="0">
                  <a:pos x="32" y="7"/>
                </a:cxn>
                <a:cxn ang="0">
                  <a:pos x="5" y="14"/>
                </a:cxn>
                <a:cxn ang="0">
                  <a:pos x="30" y="21"/>
                </a:cxn>
                <a:cxn ang="0">
                  <a:pos x="7" y="30"/>
                </a:cxn>
                <a:cxn ang="0">
                  <a:pos x="30" y="37"/>
                </a:cxn>
                <a:cxn ang="0">
                  <a:pos x="7" y="44"/>
                </a:cxn>
                <a:cxn ang="0">
                  <a:pos x="30" y="55"/>
                </a:cxn>
                <a:cxn ang="0">
                  <a:pos x="5" y="60"/>
                </a:cxn>
                <a:cxn ang="0">
                  <a:pos x="30" y="69"/>
                </a:cxn>
                <a:cxn ang="0">
                  <a:pos x="7" y="77"/>
                </a:cxn>
                <a:cxn ang="0">
                  <a:pos x="30" y="84"/>
                </a:cxn>
                <a:cxn ang="0">
                  <a:pos x="7" y="93"/>
                </a:cxn>
                <a:cxn ang="0">
                  <a:pos x="32" y="102"/>
                </a:cxn>
                <a:cxn ang="0">
                  <a:pos x="5" y="109"/>
                </a:cxn>
                <a:cxn ang="0">
                  <a:pos x="32" y="119"/>
                </a:cxn>
                <a:cxn ang="0">
                  <a:pos x="5" y="125"/>
                </a:cxn>
                <a:cxn ang="0">
                  <a:pos x="30" y="135"/>
                </a:cxn>
                <a:cxn ang="0">
                  <a:pos x="7" y="140"/>
                </a:cxn>
                <a:cxn ang="0">
                  <a:pos x="30" y="151"/>
                </a:cxn>
                <a:cxn ang="0">
                  <a:pos x="7" y="156"/>
                </a:cxn>
                <a:cxn ang="0">
                  <a:pos x="32" y="167"/>
                </a:cxn>
                <a:cxn ang="0">
                  <a:pos x="5" y="174"/>
                </a:cxn>
                <a:cxn ang="0">
                  <a:pos x="32" y="184"/>
                </a:cxn>
                <a:cxn ang="0">
                  <a:pos x="7" y="191"/>
                </a:cxn>
                <a:cxn ang="0">
                  <a:pos x="30" y="200"/>
                </a:cxn>
                <a:cxn ang="0">
                  <a:pos x="9" y="207"/>
                </a:cxn>
                <a:cxn ang="0">
                  <a:pos x="30" y="218"/>
                </a:cxn>
                <a:cxn ang="0">
                  <a:pos x="9" y="223"/>
                </a:cxn>
                <a:cxn ang="0">
                  <a:pos x="32" y="235"/>
                </a:cxn>
                <a:cxn ang="0">
                  <a:pos x="7" y="240"/>
                </a:cxn>
                <a:cxn ang="0">
                  <a:pos x="32" y="251"/>
                </a:cxn>
                <a:cxn ang="0">
                  <a:pos x="9" y="256"/>
                </a:cxn>
                <a:cxn ang="0">
                  <a:pos x="32" y="265"/>
                </a:cxn>
                <a:cxn ang="0">
                  <a:pos x="11" y="270"/>
                </a:cxn>
                <a:cxn ang="0">
                  <a:pos x="32" y="279"/>
                </a:cxn>
                <a:cxn ang="0">
                  <a:pos x="11" y="288"/>
                </a:cxn>
                <a:cxn ang="0">
                  <a:pos x="33" y="293"/>
                </a:cxn>
                <a:cxn ang="0">
                  <a:pos x="4" y="302"/>
                </a:cxn>
                <a:cxn ang="0">
                  <a:pos x="0" y="303"/>
                </a:cxn>
              </a:cxnLst>
              <a:rect l="0" t="0" r="r" b="b"/>
              <a:pathLst>
                <a:path w="33" h="303">
                  <a:moveTo>
                    <a:pt x="0" y="303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5" y="14"/>
                  </a:lnTo>
                  <a:lnTo>
                    <a:pt x="30" y="21"/>
                  </a:lnTo>
                  <a:lnTo>
                    <a:pt x="7" y="30"/>
                  </a:lnTo>
                  <a:lnTo>
                    <a:pt x="30" y="37"/>
                  </a:lnTo>
                  <a:lnTo>
                    <a:pt x="7" y="44"/>
                  </a:lnTo>
                  <a:lnTo>
                    <a:pt x="30" y="55"/>
                  </a:lnTo>
                  <a:lnTo>
                    <a:pt x="5" y="60"/>
                  </a:lnTo>
                  <a:lnTo>
                    <a:pt x="30" y="69"/>
                  </a:lnTo>
                  <a:lnTo>
                    <a:pt x="7" y="77"/>
                  </a:lnTo>
                  <a:lnTo>
                    <a:pt x="30" y="84"/>
                  </a:lnTo>
                  <a:lnTo>
                    <a:pt x="7" y="93"/>
                  </a:lnTo>
                  <a:lnTo>
                    <a:pt x="32" y="102"/>
                  </a:lnTo>
                  <a:lnTo>
                    <a:pt x="5" y="109"/>
                  </a:lnTo>
                  <a:lnTo>
                    <a:pt x="32" y="119"/>
                  </a:lnTo>
                  <a:lnTo>
                    <a:pt x="5" y="125"/>
                  </a:lnTo>
                  <a:lnTo>
                    <a:pt x="30" y="135"/>
                  </a:lnTo>
                  <a:lnTo>
                    <a:pt x="7" y="140"/>
                  </a:lnTo>
                  <a:lnTo>
                    <a:pt x="30" y="151"/>
                  </a:lnTo>
                  <a:lnTo>
                    <a:pt x="7" y="156"/>
                  </a:lnTo>
                  <a:lnTo>
                    <a:pt x="32" y="167"/>
                  </a:lnTo>
                  <a:lnTo>
                    <a:pt x="5" y="174"/>
                  </a:lnTo>
                  <a:lnTo>
                    <a:pt x="32" y="184"/>
                  </a:lnTo>
                  <a:lnTo>
                    <a:pt x="7" y="191"/>
                  </a:lnTo>
                  <a:lnTo>
                    <a:pt x="30" y="200"/>
                  </a:lnTo>
                  <a:lnTo>
                    <a:pt x="9" y="207"/>
                  </a:lnTo>
                  <a:lnTo>
                    <a:pt x="30" y="218"/>
                  </a:lnTo>
                  <a:lnTo>
                    <a:pt x="9" y="223"/>
                  </a:lnTo>
                  <a:lnTo>
                    <a:pt x="32" y="235"/>
                  </a:lnTo>
                  <a:lnTo>
                    <a:pt x="7" y="240"/>
                  </a:lnTo>
                  <a:lnTo>
                    <a:pt x="32" y="251"/>
                  </a:lnTo>
                  <a:lnTo>
                    <a:pt x="9" y="256"/>
                  </a:lnTo>
                  <a:lnTo>
                    <a:pt x="32" y="265"/>
                  </a:lnTo>
                  <a:lnTo>
                    <a:pt x="11" y="270"/>
                  </a:lnTo>
                  <a:lnTo>
                    <a:pt x="32" y="279"/>
                  </a:lnTo>
                  <a:lnTo>
                    <a:pt x="11" y="288"/>
                  </a:lnTo>
                  <a:lnTo>
                    <a:pt x="33" y="293"/>
                  </a:lnTo>
                  <a:lnTo>
                    <a:pt x="4" y="302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B5B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4" name="Freeform 136"/>
            <p:cNvSpPr>
              <a:spLocks/>
            </p:cNvSpPr>
            <p:nvPr/>
          </p:nvSpPr>
          <p:spPr bwMode="auto">
            <a:xfrm flipH="1">
              <a:off x="3809" y="1722"/>
              <a:ext cx="86" cy="62"/>
            </a:xfrm>
            <a:custGeom>
              <a:avLst/>
              <a:gdLst/>
              <a:ahLst/>
              <a:cxnLst>
                <a:cxn ang="0">
                  <a:pos x="175" y="35"/>
                </a:cxn>
                <a:cxn ang="0">
                  <a:pos x="52" y="124"/>
                </a:cxn>
                <a:cxn ang="0">
                  <a:pos x="1" y="112"/>
                </a:cxn>
                <a:cxn ang="0">
                  <a:pos x="0" y="0"/>
                </a:cxn>
                <a:cxn ang="0">
                  <a:pos x="175" y="35"/>
                </a:cxn>
              </a:cxnLst>
              <a:rect l="0" t="0" r="r" b="b"/>
              <a:pathLst>
                <a:path w="175" h="124">
                  <a:moveTo>
                    <a:pt x="175" y="35"/>
                  </a:moveTo>
                  <a:lnTo>
                    <a:pt x="52" y="124"/>
                  </a:lnTo>
                  <a:lnTo>
                    <a:pt x="1" y="112"/>
                  </a:lnTo>
                  <a:lnTo>
                    <a:pt x="0" y="0"/>
                  </a:lnTo>
                  <a:lnTo>
                    <a:pt x="175" y="35"/>
                  </a:lnTo>
                  <a:close/>
                </a:path>
              </a:pathLst>
            </a:custGeom>
            <a:solidFill>
              <a:srgbClr val="79BC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5" name="Freeform 137"/>
            <p:cNvSpPr>
              <a:spLocks/>
            </p:cNvSpPr>
            <p:nvPr/>
          </p:nvSpPr>
          <p:spPr bwMode="auto">
            <a:xfrm flipH="1">
              <a:off x="3816" y="1735"/>
              <a:ext cx="67" cy="21"/>
            </a:xfrm>
            <a:custGeom>
              <a:avLst/>
              <a:gdLst/>
              <a:ahLst/>
              <a:cxnLst>
                <a:cxn ang="0">
                  <a:pos x="139" y="28"/>
                </a:cxn>
                <a:cxn ang="0">
                  <a:pos x="139" y="46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39" y="28"/>
                </a:cxn>
              </a:cxnLst>
              <a:rect l="0" t="0" r="r" b="b"/>
              <a:pathLst>
                <a:path w="139" h="46">
                  <a:moveTo>
                    <a:pt x="139" y="28"/>
                  </a:moveTo>
                  <a:lnTo>
                    <a:pt x="139" y="4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9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6" name="Freeform 138"/>
            <p:cNvSpPr>
              <a:spLocks/>
            </p:cNvSpPr>
            <p:nvPr/>
          </p:nvSpPr>
          <p:spPr bwMode="auto">
            <a:xfrm flipH="1">
              <a:off x="3813" y="1749"/>
              <a:ext cx="6" cy="11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10" y="18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10" y="25"/>
                </a:cxn>
                <a:cxn ang="0">
                  <a:pos x="10" y="18"/>
                </a:cxn>
                <a:cxn ang="0">
                  <a:pos x="3" y="23"/>
                </a:cxn>
              </a:cxnLst>
              <a:rect l="0" t="0" r="r" b="b"/>
              <a:pathLst>
                <a:path w="10" h="25">
                  <a:moveTo>
                    <a:pt x="3" y="23"/>
                  </a:moveTo>
                  <a:lnTo>
                    <a:pt x="10" y="1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7" name="Freeform 139"/>
            <p:cNvSpPr>
              <a:spLocks/>
            </p:cNvSpPr>
            <p:nvPr/>
          </p:nvSpPr>
          <p:spPr bwMode="auto">
            <a:xfrm flipH="1">
              <a:off x="3816" y="1741"/>
              <a:ext cx="71" cy="1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10"/>
                </a:cxn>
                <a:cxn ang="0">
                  <a:pos x="144" y="38"/>
                </a:cxn>
                <a:cxn ang="0">
                  <a:pos x="146" y="28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0" y="5"/>
                </a:cxn>
              </a:cxnLst>
              <a:rect l="0" t="0" r="r" b="b"/>
              <a:pathLst>
                <a:path w="146" h="38">
                  <a:moveTo>
                    <a:pt x="0" y="5"/>
                  </a:moveTo>
                  <a:lnTo>
                    <a:pt x="6" y="10"/>
                  </a:lnTo>
                  <a:lnTo>
                    <a:pt x="144" y="38"/>
                  </a:lnTo>
                  <a:lnTo>
                    <a:pt x="146" y="28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8" name="Freeform 140"/>
            <p:cNvSpPr>
              <a:spLocks/>
            </p:cNvSpPr>
            <p:nvPr/>
          </p:nvSpPr>
          <p:spPr bwMode="auto">
            <a:xfrm flipH="1">
              <a:off x="3881" y="1731"/>
              <a:ext cx="6" cy="1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7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13" y="7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7" y="2"/>
                </a:cxn>
              </a:cxnLst>
              <a:rect l="0" t="0" r="r" b="b"/>
              <a:pathLst>
                <a:path w="13" h="25">
                  <a:moveTo>
                    <a:pt x="7" y="2"/>
                  </a:moveTo>
                  <a:lnTo>
                    <a:pt x="0" y="7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7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29" name="Freeform 141"/>
            <p:cNvSpPr>
              <a:spLocks/>
            </p:cNvSpPr>
            <p:nvPr/>
          </p:nvSpPr>
          <p:spPr bwMode="auto">
            <a:xfrm flipH="1">
              <a:off x="3813" y="1732"/>
              <a:ext cx="71" cy="19"/>
            </a:xfrm>
            <a:custGeom>
              <a:avLst/>
              <a:gdLst/>
              <a:ahLst/>
              <a:cxnLst>
                <a:cxn ang="0">
                  <a:pos x="145" y="35"/>
                </a:cxn>
                <a:cxn ang="0">
                  <a:pos x="142" y="28"/>
                </a:cxn>
                <a:cxn ang="0">
                  <a:pos x="1" y="0"/>
                </a:cxn>
                <a:cxn ang="0">
                  <a:pos x="0" y="11"/>
                </a:cxn>
                <a:cxn ang="0">
                  <a:pos x="138" y="40"/>
                </a:cxn>
                <a:cxn ang="0">
                  <a:pos x="145" y="35"/>
                </a:cxn>
                <a:cxn ang="0">
                  <a:pos x="145" y="35"/>
                </a:cxn>
                <a:cxn ang="0">
                  <a:pos x="145" y="30"/>
                </a:cxn>
                <a:cxn ang="0">
                  <a:pos x="142" y="28"/>
                </a:cxn>
                <a:cxn ang="0">
                  <a:pos x="145" y="35"/>
                </a:cxn>
              </a:cxnLst>
              <a:rect l="0" t="0" r="r" b="b"/>
              <a:pathLst>
                <a:path w="145" h="40">
                  <a:moveTo>
                    <a:pt x="145" y="35"/>
                  </a:moveTo>
                  <a:lnTo>
                    <a:pt x="142" y="28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38" y="40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5" y="30"/>
                  </a:lnTo>
                  <a:lnTo>
                    <a:pt x="142" y="28"/>
                  </a:lnTo>
                  <a:lnTo>
                    <a:pt x="145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0" name="Freeform 142"/>
            <p:cNvSpPr>
              <a:spLocks/>
            </p:cNvSpPr>
            <p:nvPr/>
          </p:nvSpPr>
          <p:spPr bwMode="auto">
            <a:xfrm flipH="1">
              <a:off x="3783" y="1759"/>
              <a:ext cx="113" cy="28"/>
            </a:xfrm>
            <a:custGeom>
              <a:avLst/>
              <a:gdLst/>
              <a:ahLst/>
              <a:cxnLst>
                <a:cxn ang="0">
                  <a:pos x="231" y="49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29" y="56"/>
                </a:cxn>
                <a:cxn ang="0">
                  <a:pos x="231" y="49"/>
                </a:cxn>
              </a:cxnLst>
              <a:rect l="0" t="0" r="r" b="b"/>
              <a:pathLst>
                <a:path w="231" h="56">
                  <a:moveTo>
                    <a:pt x="231" y="49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29" y="56"/>
                  </a:lnTo>
                  <a:lnTo>
                    <a:pt x="231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1" name="Freeform 143"/>
            <p:cNvSpPr>
              <a:spLocks/>
            </p:cNvSpPr>
            <p:nvPr/>
          </p:nvSpPr>
          <p:spPr bwMode="auto">
            <a:xfrm flipH="1">
              <a:off x="3783" y="1764"/>
              <a:ext cx="113" cy="29"/>
            </a:xfrm>
            <a:custGeom>
              <a:avLst/>
              <a:gdLst/>
              <a:ahLst/>
              <a:cxnLst>
                <a:cxn ang="0">
                  <a:pos x="231" y="52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229" y="59"/>
                </a:cxn>
                <a:cxn ang="0">
                  <a:pos x="231" y="52"/>
                </a:cxn>
              </a:cxnLst>
              <a:rect l="0" t="0" r="r" b="b"/>
              <a:pathLst>
                <a:path w="231" h="59">
                  <a:moveTo>
                    <a:pt x="231" y="52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29" y="59"/>
                  </a:lnTo>
                  <a:lnTo>
                    <a:pt x="231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2" name="Freeform 144"/>
            <p:cNvSpPr>
              <a:spLocks/>
            </p:cNvSpPr>
            <p:nvPr/>
          </p:nvSpPr>
          <p:spPr bwMode="auto">
            <a:xfrm flipH="1">
              <a:off x="3784" y="1771"/>
              <a:ext cx="112" cy="28"/>
            </a:xfrm>
            <a:custGeom>
              <a:avLst/>
              <a:gdLst/>
              <a:ahLst/>
              <a:cxnLst>
                <a:cxn ang="0">
                  <a:pos x="229" y="51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28" y="58"/>
                </a:cxn>
                <a:cxn ang="0">
                  <a:pos x="229" y="51"/>
                </a:cxn>
              </a:cxnLst>
              <a:rect l="0" t="0" r="r" b="b"/>
              <a:pathLst>
                <a:path w="229" h="58">
                  <a:moveTo>
                    <a:pt x="229" y="51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28" y="58"/>
                  </a:lnTo>
                  <a:lnTo>
                    <a:pt x="22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3" name="Freeform 145"/>
            <p:cNvSpPr>
              <a:spLocks/>
            </p:cNvSpPr>
            <p:nvPr/>
          </p:nvSpPr>
          <p:spPr bwMode="auto">
            <a:xfrm flipH="1">
              <a:off x="3632" y="1781"/>
              <a:ext cx="318" cy="13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655" y="117"/>
                </a:cxn>
                <a:cxn ang="0">
                  <a:pos x="452" y="277"/>
                </a:cxn>
                <a:cxn ang="0">
                  <a:pos x="0" y="86"/>
                </a:cxn>
                <a:cxn ang="0">
                  <a:pos x="144" y="0"/>
                </a:cxn>
              </a:cxnLst>
              <a:rect l="0" t="0" r="r" b="b"/>
              <a:pathLst>
                <a:path w="655" h="277">
                  <a:moveTo>
                    <a:pt x="144" y="0"/>
                  </a:moveTo>
                  <a:lnTo>
                    <a:pt x="655" y="117"/>
                  </a:lnTo>
                  <a:lnTo>
                    <a:pt x="452" y="277"/>
                  </a:lnTo>
                  <a:lnTo>
                    <a:pt x="0" y="8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4" name="Freeform 146"/>
            <p:cNvSpPr>
              <a:spLocks/>
            </p:cNvSpPr>
            <p:nvPr/>
          </p:nvSpPr>
          <p:spPr bwMode="auto">
            <a:xfrm flipH="1">
              <a:off x="3647" y="1788"/>
              <a:ext cx="292" cy="120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25" y="247"/>
                </a:cxn>
                <a:cxn ang="0">
                  <a:pos x="600" y="112"/>
                </a:cxn>
                <a:cxn ang="0">
                  <a:pos x="128" y="0"/>
                </a:cxn>
                <a:cxn ang="0">
                  <a:pos x="0" y="74"/>
                </a:cxn>
              </a:cxnLst>
              <a:rect l="0" t="0" r="r" b="b"/>
              <a:pathLst>
                <a:path w="600" h="247">
                  <a:moveTo>
                    <a:pt x="0" y="74"/>
                  </a:moveTo>
                  <a:lnTo>
                    <a:pt x="425" y="247"/>
                  </a:lnTo>
                  <a:lnTo>
                    <a:pt x="600" y="112"/>
                  </a:lnTo>
                  <a:lnTo>
                    <a:pt x="1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5" name="Freeform 147"/>
            <p:cNvSpPr>
              <a:spLocks/>
            </p:cNvSpPr>
            <p:nvPr/>
          </p:nvSpPr>
          <p:spPr bwMode="auto">
            <a:xfrm flipH="1">
              <a:off x="3731" y="1824"/>
              <a:ext cx="219" cy="1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"/>
                </a:cxn>
                <a:cxn ang="0">
                  <a:pos x="452" y="219"/>
                </a:cxn>
                <a:cxn ang="0">
                  <a:pos x="452" y="187"/>
                </a:cxn>
                <a:cxn ang="0">
                  <a:pos x="2" y="0"/>
                </a:cxn>
              </a:cxnLst>
              <a:rect l="0" t="0" r="r" b="b"/>
              <a:pathLst>
                <a:path w="452" h="219">
                  <a:moveTo>
                    <a:pt x="2" y="0"/>
                  </a:moveTo>
                  <a:lnTo>
                    <a:pt x="0" y="22"/>
                  </a:lnTo>
                  <a:lnTo>
                    <a:pt x="452" y="219"/>
                  </a:lnTo>
                  <a:lnTo>
                    <a:pt x="452" y="18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6" name="Freeform 148"/>
            <p:cNvSpPr>
              <a:spLocks/>
            </p:cNvSpPr>
            <p:nvPr/>
          </p:nvSpPr>
          <p:spPr bwMode="auto">
            <a:xfrm flipH="1">
              <a:off x="3632" y="1838"/>
              <a:ext cx="99" cy="92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190"/>
                </a:cxn>
                <a:cxn ang="0">
                  <a:pos x="203" y="27"/>
                </a:cxn>
                <a:cxn ang="0">
                  <a:pos x="203" y="0"/>
                </a:cxn>
                <a:cxn ang="0">
                  <a:pos x="0" y="158"/>
                </a:cxn>
              </a:cxnLst>
              <a:rect l="0" t="0" r="r" b="b"/>
              <a:pathLst>
                <a:path w="203" h="190">
                  <a:moveTo>
                    <a:pt x="0" y="158"/>
                  </a:moveTo>
                  <a:lnTo>
                    <a:pt x="0" y="190"/>
                  </a:lnTo>
                  <a:lnTo>
                    <a:pt x="203" y="27"/>
                  </a:lnTo>
                  <a:lnTo>
                    <a:pt x="20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7" name="Freeform 149"/>
            <p:cNvSpPr>
              <a:spLocks/>
            </p:cNvSpPr>
            <p:nvPr/>
          </p:nvSpPr>
          <p:spPr bwMode="auto">
            <a:xfrm flipH="1">
              <a:off x="3635" y="1845"/>
              <a:ext cx="92" cy="77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160"/>
                </a:cxn>
                <a:cxn ang="0">
                  <a:pos x="187" y="11"/>
                </a:cxn>
                <a:cxn ang="0">
                  <a:pos x="187" y="0"/>
                </a:cxn>
                <a:cxn ang="0">
                  <a:pos x="0" y="148"/>
                </a:cxn>
              </a:cxnLst>
              <a:rect l="0" t="0" r="r" b="b"/>
              <a:pathLst>
                <a:path w="187" h="160">
                  <a:moveTo>
                    <a:pt x="0" y="148"/>
                  </a:moveTo>
                  <a:lnTo>
                    <a:pt x="0" y="160"/>
                  </a:lnTo>
                  <a:lnTo>
                    <a:pt x="187" y="11"/>
                  </a:lnTo>
                  <a:lnTo>
                    <a:pt x="18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8" name="Freeform 150"/>
            <p:cNvSpPr>
              <a:spLocks/>
            </p:cNvSpPr>
            <p:nvPr/>
          </p:nvSpPr>
          <p:spPr bwMode="auto">
            <a:xfrm flipH="1">
              <a:off x="3970" y="1794"/>
              <a:ext cx="63" cy="54"/>
            </a:xfrm>
            <a:custGeom>
              <a:avLst/>
              <a:gdLst/>
              <a:ahLst/>
              <a:cxnLst>
                <a:cxn ang="0">
                  <a:pos x="98" y="6"/>
                </a:cxn>
                <a:cxn ang="0">
                  <a:pos x="130" y="107"/>
                </a:cxn>
                <a:cxn ang="0">
                  <a:pos x="0" y="111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5" y="6"/>
                </a:cxn>
                <a:cxn ang="0">
                  <a:pos x="25" y="4"/>
                </a:cxn>
                <a:cxn ang="0">
                  <a:pos x="26" y="4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3" y="2"/>
                </a:cxn>
                <a:cxn ang="0">
                  <a:pos x="86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3" y="0"/>
                </a:cxn>
                <a:cxn ang="0">
                  <a:pos x="95" y="2"/>
                </a:cxn>
                <a:cxn ang="0">
                  <a:pos x="96" y="4"/>
                </a:cxn>
                <a:cxn ang="0">
                  <a:pos x="98" y="6"/>
                </a:cxn>
              </a:cxnLst>
              <a:rect l="0" t="0" r="r" b="b"/>
              <a:pathLst>
                <a:path w="130" h="111">
                  <a:moveTo>
                    <a:pt x="98" y="6"/>
                  </a:moveTo>
                  <a:lnTo>
                    <a:pt x="130" y="107"/>
                  </a:lnTo>
                  <a:lnTo>
                    <a:pt x="0" y="111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2"/>
                  </a:lnTo>
                  <a:lnTo>
                    <a:pt x="96" y="4"/>
                  </a:lnTo>
                  <a:lnTo>
                    <a:pt x="98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39" name="Freeform 151"/>
            <p:cNvSpPr>
              <a:spLocks/>
            </p:cNvSpPr>
            <p:nvPr/>
          </p:nvSpPr>
          <p:spPr bwMode="auto">
            <a:xfrm flipH="1">
              <a:off x="3970" y="1847"/>
              <a:ext cx="63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33"/>
                </a:cxn>
                <a:cxn ang="0">
                  <a:pos x="124" y="30"/>
                </a:cxn>
                <a:cxn ang="0">
                  <a:pos x="130" y="0"/>
                </a:cxn>
                <a:cxn ang="0">
                  <a:pos x="0" y="4"/>
                </a:cxn>
              </a:cxnLst>
              <a:rect l="0" t="0" r="r" b="b"/>
              <a:pathLst>
                <a:path w="130" h="33">
                  <a:moveTo>
                    <a:pt x="0" y="4"/>
                  </a:moveTo>
                  <a:lnTo>
                    <a:pt x="7" y="33"/>
                  </a:lnTo>
                  <a:lnTo>
                    <a:pt x="124" y="30"/>
                  </a:lnTo>
                  <a:lnTo>
                    <a:pt x="13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0" name="Freeform 152"/>
            <p:cNvSpPr>
              <a:spLocks/>
            </p:cNvSpPr>
            <p:nvPr/>
          </p:nvSpPr>
          <p:spPr bwMode="auto">
            <a:xfrm flipH="1">
              <a:off x="3975" y="1799"/>
              <a:ext cx="53" cy="47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79" y="0"/>
                </a:cxn>
                <a:cxn ang="0">
                  <a:pos x="107" y="93"/>
                </a:cxn>
                <a:cxn ang="0">
                  <a:pos x="0" y="96"/>
                </a:cxn>
                <a:cxn ang="0">
                  <a:pos x="18" y="2"/>
                </a:cxn>
              </a:cxnLst>
              <a:rect l="0" t="0" r="r" b="b"/>
              <a:pathLst>
                <a:path w="107" h="96">
                  <a:moveTo>
                    <a:pt x="18" y="2"/>
                  </a:moveTo>
                  <a:lnTo>
                    <a:pt x="79" y="0"/>
                  </a:lnTo>
                  <a:lnTo>
                    <a:pt x="107" y="93"/>
                  </a:lnTo>
                  <a:lnTo>
                    <a:pt x="0" y="96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1" name="Freeform 153"/>
            <p:cNvSpPr>
              <a:spLocks/>
            </p:cNvSpPr>
            <p:nvPr/>
          </p:nvSpPr>
          <p:spPr bwMode="auto">
            <a:xfrm flipH="1">
              <a:off x="4008" y="1799"/>
              <a:ext cx="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2" name="Rectangle 154"/>
            <p:cNvSpPr>
              <a:spLocks noChangeArrowheads="1"/>
            </p:cNvSpPr>
            <p:nvPr/>
          </p:nvSpPr>
          <p:spPr bwMode="auto">
            <a:xfrm flipH="1">
              <a:off x="4007" y="1799"/>
              <a:ext cx="5" cy="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3" name="Freeform 155"/>
            <p:cNvSpPr>
              <a:spLocks/>
            </p:cNvSpPr>
            <p:nvPr/>
          </p:nvSpPr>
          <p:spPr bwMode="auto">
            <a:xfrm flipH="1">
              <a:off x="3996" y="1799"/>
              <a:ext cx="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8"/>
                </a:cxn>
                <a:cxn ang="0">
                  <a:pos x="0" y="0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4" name="Freeform 156"/>
            <p:cNvSpPr>
              <a:spLocks/>
            </p:cNvSpPr>
            <p:nvPr/>
          </p:nvSpPr>
          <p:spPr bwMode="auto">
            <a:xfrm flipH="1">
              <a:off x="3994" y="1799"/>
              <a:ext cx="6" cy="13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8"/>
                </a:cxn>
                <a:cxn ang="0">
                  <a:pos x="13" y="28"/>
                </a:cxn>
              </a:cxnLst>
              <a:rect l="0" t="0" r="r" b="b"/>
              <a:pathLst>
                <a:path w="13" h="28">
                  <a:moveTo>
                    <a:pt x="13" y="28"/>
                  </a:moveTo>
                  <a:lnTo>
                    <a:pt x="11" y="0"/>
                  </a:lnTo>
                  <a:lnTo>
                    <a:pt x="0" y="2"/>
                  </a:lnTo>
                  <a:lnTo>
                    <a:pt x="2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5" name="Freeform 157"/>
            <p:cNvSpPr>
              <a:spLocks/>
            </p:cNvSpPr>
            <p:nvPr/>
          </p:nvSpPr>
          <p:spPr bwMode="auto">
            <a:xfrm flipH="1">
              <a:off x="3984" y="1812"/>
              <a:ext cx="3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0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6" name="Freeform 158"/>
            <p:cNvSpPr>
              <a:spLocks/>
            </p:cNvSpPr>
            <p:nvPr/>
          </p:nvSpPr>
          <p:spPr bwMode="auto">
            <a:xfrm flipH="1">
              <a:off x="3984" y="1810"/>
              <a:ext cx="39" cy="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79" y="12"/>
                </a:cxn>
                <a:cxn ang="0">
                  <a:pos x="79" y="0"/>
                </a:cxn>
              </a:cxnLst>
              <a:rect l="0" t="0" r="r" b="b"/>
              <a:pathLst>
                <a:path w="79" h="12">
                  <a:moveTo>
                    <a:pt x="79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79" y="1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7" name="Freeform 159"/>
            <p:cNvSpPr>
              <a:spLocks/>
            </p:cNvSpPr>
            <p:nvPr/>
          </p:nvSpPr>
          <p:spPr bwMode="auto">
            <a:xfrm flipH="1">
              <a:off x="3998" y="1822"/>
              <a:ext cx="26" cy="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0"/>
                </a:cxn>
                <a:cxn ang="0">
                  <a:pos x="53" y="39"/>
                </a:cxn>
                <a:cxn ang="0">
                  <a:pos x="9" y="35"/>
                </a:cxn>
                <a:cxn ang="0">
                  <a:pos x="44" y="32"/>
                </a:cxn>
                <a:cxn ang="0">
                  <a:pos x="13" y="28"/>
                </a:cxn>
                <a:cxn ang="0">
                  <a:pos x="39" y="25"/>
                </a:cxn>
                <a:cxn ang="0">
                  <a:pos x="13" y="23"/>
                </a:cxn>
                <a:cxn ang="0">
                  <a:pos x="34" y="18"/>
                </a:cxn>
                <a:cxn ang="0">
                  <a:pos x="13" y="18"/>
                </a:cxn>
                <a:cxn ang="0">
                  <a:pos x="30" y="12"/>
                </a:cxn>
                <a:cxn ang="0">
                  <a:pos x="14" y="11"/>
                </a:cxn>
                <a:cxn ang="0">
                  <a:pos x="28" y="7"/>
                </a:cxn>
                <a:cxn ang="0">
                  <a:pos x="14" y="5"/>
                </a:cxn>
                <a:cxn ang="0">
                  <a:pos x="27" y="2"/>
                </a:cxn>
                <a:cxn ang="0">
                  <a:pos x="7" y="0"/>
                </a:cxn>
              </a:cxnLst>
              <a:rect l="0" t="0" r="r" b="b"/>
              <a:pathLst>
                <a:path w="53" h="40">
                  <a:moveTo>
                    <a:pt x="7" y="0"/>
                  </a:moveTo>
                  <a:lnTo>
                    <a:pt x="0" y="40"/>
                  </a:lnTo>
                  <a:lnTo>
                    <a:pt x="53" y="39"/>
                  </a:lnTo>
                  <a:lnTo>
                    <a:pt x="9" y="35"/>
                  </a:lnTo>
                  <a:lnTo>
                    <a:pt x="44" y="32"/>
                  </a:lnTo>
                  <a:lnTo>
                    <a:pt x="13" y="28"/>
                  </a:lnTo>
                  <a:lnTo>
                    <a:pt x="39" y="25"/>
                  </a:lnTo>
                  <a:lnTo>
                    <a:pt x="13" y="23"/>
                  </a:lnTo>
                  <a:lnTo>
                    <a:pt x="34" y="18"/>
                  </a:lnTo>
                  <a:lnTo>
                    <a:pt x="13" y="18"/>
                  </a:lnTo>
                  <a:lnTo>
                    <a:pt x="30" y="12"/>
                  </a:lnTo>
                  <a:lnTo>
                    <a:pt x="14" y="11"/>
                  </a:lnTo>
                  <a:lnTo>
                    <a:pt x="28" y="7"/>
                  </a:lnTo>
                  <a:lnTo>
                    <a:pt x="14" y="5"/>
                  </a:lnTo>
                  <a:lnTo>
                    <a:pt x="2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CB5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8" name="Freeform 160"/>
            <p:cNvSpPr>
              <a:spLocks/>
            </p:cNvSpPr>
            <p:nvPr/>
          </p:nvSpPr>
          <p:spPr bwMode="auto">
            <a:xfrm flipH="1">
              <a:off x="3735" y="1827"/>
              <a:ext cx="212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436" y="198"/>
                </a:cxn>
                <a:cxn ang="0">
                  <a:pos x="436" y="179"/>
                </a:cxn>
                <a:cxn ang="0">
                  <a:pos x="0" y="0"/>
                </a:cxn>
              </a:cxnLst>
              <a:rect l="0" t="0" r="r" b="b"/>
              <a:pathLst>
                <a:path w="436" h="198">
                  <a:moveTo>
                    <a:pt x="0" y="0"/>
                  </a:moveTo>
                  <a:lnTo>
                    <a:pt x="0" y="13"/>
                  </a:lnTo>
                  <a:lnTo>
                    <a:pt x="436" y="198"/>
                  </a:lnTo>
                  <a:lnTo>
                    <a:pt x="436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49" name="Freeform 161"/>
            <p:cNvSpPr>
              <a:spLocks/>
            </p:cNvSpPr>
            <p:nvPr/>
          </p:nvSpPr>
          <p:spPr bwMode="auto">
            <a:xfrm flipH="1">
              <a:off x="3973" y="1847"/>
              <a:ext cx="57" cy="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26"/>
                </a:cxn>
                <a:cxn ang="0">
                  <a:pos x="112" y="24"/>
                </a:cxn>
                <a:cxn ang="0">
                  <a:pos x="117" y="0"/>
                </a:cxn>
                <a:cxn ang="0">
                  <a:pos x="0" y="3"/>
                </a:cxn>
              </a:cxnLst>
              <a:rect l="0" t="0" r="r" b="b"/>
              <a:pathLst>
                <a:path w="117" h="26">
                  <a:moveTo>
                    <a:pt x="0" y="3"/>
                  </a:moveTo>
                  <a:lnTo>
                    <a:pt x="4" y="26"/>
                  </a:lnTo>
                  <a:lnTo>
                    <a:pt x="112" y="24"/>
                  </a:lnTo>
                  <a:lnTo>
                    <a:pt x="11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382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50" name="Freeform 162"/>
            <p:cNvSpPr>
              <a:spLocks/>
            </p:cNvSpPr>
            <p:nvPr/>
          </p:nvSpPr>
          <p:spPr bwMode="auto">
            <a:xfrm flipH="1">
              <a:off x="3975" y="1848"/>
              <a:ext cx="29" cy="1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4"/>
                </a:cxn>
                <a:cxn ang="0">
                  <a:pos x="59" y="6"/>
                </a:cxn>
                <a:cxn ang="0">
                  <a:pos x="1" y="7"/>
                </a:cxn>
                <a:cxn ang="0">
                  <a:pos x="57" y="11"/>
                </a:cxn>
                <a:cxn ang="0">
                  <a:pos x="1" y="13"/>
                </a:cxn>
                <a:cxn ang="0">
                  <a:pos x="56" y="14"/>
                </a:cxn>
                <a:cxn ang="0">
                  <a:pos x="5" y="18"/>
                </a:cxn>
                <a:cxn ang="0">
                  <a:pos x="57" y="20"/>
                </a:cxn>
                <a:cxn ang="0">
                  <a:pos x="61" y="0"/>
                </a:cxn>
              </a:cxnLst>
              <a:rect l="0" t="0" r="r" b="b"/>
              <a:pathLst>
                <a:path w="61" h="20">
                  <a:moveTo>
                    <a:pt x="61" y="0"/>
                  </a:moveTo>
                  <a:lnTo>
                    <a:pt x="0" y="4"/>
                  </a:lnTo>
                  <a:lnTo>
                    <a:pt x="59" y="6"/>
                  </a:lnTo>
                  <a:lnTo>
                    <a:pt x="1" y="7"/>
                  </a:lnTo>
                  <a:lnTo>
                    <a:pt x="57" y="11"/>
                  </a:lnTo>
                  <a:lnTo>
                    <a:pt x="1" y="13"/>
                  </a:lnTo>
                  <a:lnTo>
                    <a:pt x="56" y="14"/>
                  </a:lnTo>
                  <a:lnTo>
                    <a:pt x="5" y="18"/>
                  </a:lnTo>
                  <a:lnTo>
                    <a:pt x="57" y="2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51" name="Freeform 163"/>
            <p:cNvSpPr>
              <a:spLocks/>
            </p:cNvSpPr>
            <p:nvPr/>
          </p:nvSpPr>
          <p:spPr bwMode="auto">
            <a:xfrm flipH="1">
              <a:off x="3708" y="1795"/>
              <a:ext cx="174" cy="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1" y="101"/>
                </a:cxn>
                <a:cxn ang="0">
                  <a:pos x="357" y="79"/>
                </a:cxn>
                <a:cxn ang="0">
                  <a:pos x="322" y="86"/>
                </a:cxn>
                <a:cxn ang="0">
                  <a:pos x="300" y="79"/>
                </a:cxn>
                <a:cxn ang="0">
                  <a:pos x="314" y="68"/>
                </a:cxn>
                <a:cxn ang="0">
                  <a:pos x="279" y="73"/>
                </a:cxn>
                <a:cxn ang="0">
                  <a:pos x="256" y="66"/>
                </a:cxn>
                <a:cxn ang="0">
                  <a:pos x="273" y="58"/>
                </a:cxn>
                <a:cxn ang="0">
                  <a:pos x="235" y="59"/>
                </a:cxn>
                <a:cxn ang="0">
                  <a:pos x="214" y="54"/>
                </a:cxn>
                <a:cxn ang="0">
                  <a:pos x="226" y="47"/>
                </a:cxn>
                <a:cxn ang="0">
                  <a:pos x="191" y="49"/>
                </a:cxn>
                <a:cxn ang="0">
                  <a:pos x="170" y="42"/>
                </a:cxn>
                <a:cxn ang="0">
                  <a:pos x="182" y="35"/>
                </a:cxn>
                <a:cxn ang="0">
                  <a:pos x="149" y="35"/>
                </a:cxn>
                <a:cxn ang="0">
                  <a:pos x="130" y="31"/>
                </a:cxn>
                <a:cxn ang="0">
                  <a:pos x="144" y="26"/>
                </a:cxn>
                <a:cxn ang="0">
                  <a:pos x="110" y="26"/>
                </a:cxn>
                <a:cxn ang="0">
                  <a:pos x="93" y="23"/>
                </a:cxn>
                <a:cxn ang="0">
                  <a:pos x="103" y="17"/>
                </a:cxn>
                <a:cxn ang="0">
                  <a:pos x="75" y="17"/>
                </a:cxn>
                <a:cxn ang="0">
                  <a:pos x="56" y="14"/>
                </a:cxn>
                <a:cxn ang="0">
                  <a:pos x="65" y="7"/>
                </a:cxn>
                <a:cxn ang="0">
                  <a:pos x="40" y="9"/>
                </a:cxn>
                <a:cxn ang="0">
                  <a:pos x="25" y="5"/>
                </a:cxn>
                <a:cxn ang="0">
                  <a:pos x="30" y="0"/>
                </a:cxn>
                <a:cxn ang="0">
                  <a:pos x="0" y="10"/>
                </a:cxn>
              </a:cxnLst>
              <a:rect l="0" t="0" r="r" b="b"/>
              <a:pathLst>
                <a:path w="357" h="101">
                  <a:moveTo>
                    <a:pt x="0" y="10"/>
                  </a:moveTo>
                  <a:lnTo>
                    <a:pt x="321" y="101"/>
                  </a:lnTo>
                  <a:lnTo>
                    <a:pt x="357" y="79"/>
                  </a:lnTo>
                  <a:lnTo>
                    <a:pt x="322" y="86"/>
                  </a:lnTo>
                  <a:lnTo>
                    <a:pt x="300" y="79"/>
                  </a:lnTo>
                  <a:lnTo>
                    <a:pt x="314" y="68"/>
                  </a:lnTo>
                  <a:lnTo>
                    <a:pt x="279" y="73"/>
                  </a:lnTo>
                  <a:lnTo>
                    <a:pt x="256" y="66"/>
                  </a:lnTo>
                  <a:lnTo>
                    <a:pt x="273" y="58"/>
                  </a:lnTo>
                  <a:lnTo>
                    <a:pt x="235" y="59"/>
                  </a:lnTo>
                  <a:lnTo>
                    <a:pt x="214" y="54"/>
                  </a:lnTo>
                  <a:lnTo>
                    <a:pt x="226" y="47"/>
                  </a:lnTo>
                  <a:lnTo>
                    <a:pt x="191" y="49"/>
                  </a:lnTo>
                  <a:lnTo>
                    <a:pt x="170" y="42"/>
                  </a:lnTo>
                  <a:lnTo>
                    <a:pt x="182" y="35"/>
                  </a:lnTo>
                  <a:lnTo>
                    <a:pt x="149" y="35"/>
                  </a:lnTo>
                  <a:lnTo>
                    <a:pt x="130" y="31"/>
                  </a:lnTo>
                  <a:lnTo>
                    <a:pt x="144" y="26"/>
                  </a:lnTo>
                  <a:lnTo>
                    <a:pt x="110" y="26"/>
                  </a:lnTo>
                  <a:lnTo>
                    <a:pt x="93" y="23"/>
                  </a:lnTo>
                  <a:lnTo>
                    <a:pt x="103" y="17"/>
                  </a:lnTo>
                  <a:lnTo>
                    <a:pt x="75" y="17"/>
                  </a:lnTo>
                  <a:lnTo>
                    <a:pt x="56" y="14"/>
                  </a:lnTo>
                  <a:lnTo>
                    <a:pt x="65" y="7"/>
                  </a:lnTo>
                  <a:lnTo>
                    <a:pt x="40" y="9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52" name="Freeform 164"/>
            <p:cNvSpPr>
              <a:spLocks/>
            </p:cNvSpPr>
            <p:nvPr/>
          </p:nvSpPr>
          <p:spPr bwMode="auto">
            <a:xfrm flipH="1">
              <a:off x="3729" y="1807"/>
              <a:ext cx="173" cy="5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19" y="109"/>
                </a:cxn>
                <a:cxn ang="0">
                  <a:pos x="355" y="88"/>
                </a:cxn>
                <a:cxn ang="0">
                  <a:pos x="320" y="95"/>
                </a:cxn>
                <a:cxn ang="0">
                  <a:pos x="298" y="86"/>
                </a:cxn>
                <a:cxn ang="0">
                  <a:pos x="312" y="76"/>
                </a:cxn>
                <a:cxn ang="0">
                  <a:pos x="278" y="79"/>
                </a:cxn>
                <a:cxn ang="0">
                  <a:pos x="254" y="72"/>
                </a:cxn>
                <a:cxn ang="0">
                  <a:pos x="271" y="65"/>
                </a:cxn>
                <a:cxn ang="0">
                  <a:pos x="233" y="65"/>
                </a:cxn>
                <a:cxn ang="0">
                  <a:pos x="212" y="60"/>
                </a:cxn>
                <a:cxn ang="0">
                  <a:pos x="226" y="53"/>
                </a:cxn>
                <a:cxn ang="0">
                  <a:pos x="191" y="53"/>
                </a:cxn>
                <a:cxn ang="0">
                  <a:pos x="170" y="46"/>
                </a:cxn>
                <a:cxn ang="0">
                  <a:pos x="182" y="41"/>
                </a:cxn>
                <a:cxn ang="0">
                  <a:pos x="149" y="39"/>
                </a:cxn>
                <a:cxn ang="0">
                  <a:pos x="129" y="34"/>
                </a:cxn>
                <a:cxn ang="0">
                  <a:pos x="143" y="28"/>
                </a:cxn>
                <a:cxn ang="0">
                  <a:pos x="110" y="28"/>
                </a:cxn>
                <a:cxn ang="0">
                  <a:pos x="93" y="23"/>
                </a:cxn>
                <a:cxn ang="0">
                  <a:pos x="103" y="20"/>
                </a:cxn>
                <a:cxn ang="0">
                  <a:pos x="75" y="20"/>
                </a:cxn>
                <a:cxn ang="0">
                  <a:pos x="56" y="14"/>
                </a:cxn>
                <a:cxn ang="0">
                  <a:pos x="65" y="9"/>
                </a:cxn>
                <a:cxn ang="0">
                  <a:pos x="40" y="9"/>
                </a:cxn>
                <a:cxn ang="0">
                  <a:pos x="26" y="6"/>
                </a:cxn>
                <a:cxn ang="0">
                  <a:pos x="30" y="0"/>
                </a:cxn>
                <a:cxn ang="0">
                  <a:pos x="0" y="9"/>
                </a:cxn>
              </a:cxnLst>
              <a:rect l="0" t="0" r="r" b="b"/>
              <a:pathLst>
                <a:path w="355" h="109">
                  <a:moveTo>
                    <a:pt x="0" y="9"/>
                  </a:moveTo>
                  <a:lnTo>
                    <a:pt x="319" y="109"/>
                  </a:lnTo>
                  <a:lnTo>
                    <a:pt x="355" y="88"/>
                  </a:lnTo>
                  <a:lnTo>
                    <a:pt x="320" y="95"/>
                  </a:lnTo>
                  <a:lnTo>
                    <a:pt x="298" y="86"/>
                  </a:lnTo>
                  <a:lnTo>
                    <a:pt x="312" y="76"/>
                  </a:lnTo>
                  <a:lnTo>
                    <a:pt x="278" y="79"/>
                  </a:lnTo>
                  <a:lnTo>
                    <a:pt x="254" y="72"/>
                  </a:lnTo>
                  <a:lnTo>
                    <a:pt x="271" y="65"/>
                  </a:lnTo>
                  <a:lnTo>
                    <a:pt x="233" y="65"/>
                  </a:lnTo>
                  <a:lnTo>
                    <a:pt x="212" y="60"/>
                  </a:lnTo>
                  <a:lnTo>
                    <a:pt x="226" y="53"/>
                  </a:lnTo>
                  <a:lnTo>
                    <a:pt x="191" y="53"/>
                  </a:lnTo>
                  <a:lnTo>
                    <a:pt x="170" y="46"/>
                  </a:lnTo>
                  <a:lnTo>
                    <a:pt x="182" y="41"/>
                  </a:lnTo>
                  <a:lnTo>
                    <a:pt x="149" y="39"/>
                  </a:lnTo>
                  <a:lnTo>
                    <a:pt x="129" y="34"/>
                  </a:lnTo>
                  <a:lnTo>
                    <a:pt x="143" y="28"/>
                  </a:lnTo>
                  <a:lnTo>
                    <a:pt x="110" y="28"/>
                  </a:lnTo>
                  <a:lnTo>
                    <a:pt x="93" y="23"/>
                  </a:lnTo>
                  <a:lnTo>
                    <a:pt x="103" y="20"/>
                  </a:lnTo>
                  <a:lnTo>
                    <a:pt x="75" y="20"/>
                  </a:lnTo>
                  <a:lnTo>
                    <a:pt x="56" y="14"/>
                  </a:lnTo>
                  <a:lnTo>
                    <a:pt x="65" y="9"/>
                  </a:lnTo>
                  <a:lnTo>
                    <a:pt x="40" y="9"/>
                  </a:lnTo>
                  <a:lnTo>
                    <a:pt x="26" y="6"/>
                  </a:lnTo>
                  <a:lnTo>
                    <a:pt x="3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53" name="Freeform 165"/>
            <p:cNvSpPr>
              <a:spLocks/>
            </p:cNvSpPr>
            <p:nvPr/>
          </p:nvSpPr>
          <p:spPr bwMode="auto">
            <a:xfrm flipH="1">
              <a:off x="3658" y="1844"/>
              <a:ext cx="130" cy="48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47"/>
                </a:cxn>
                <a:cxn ang="0">
                  <a:pos x="114" y="98"/>
                </a:cxn>
                <a:cxn ang="0">
                  <a:pos x="268" y="0"/>
                </a:cxn>
              </a:cxnLst>
              <a:rect l="0" t="0" r="r" b="b"/>
              <a:pathLst>
                <a:path w="268" h="98">
                  <a:moveTo>
                    <a:pt x="268" y="0"/>
                  </a:moveTo>
                  <a:lnTo>
                    <a:pt x="0" y="47"/>
                  </a:lnTo>
                  <a:lnTo>
                    <a:pt x="114" y="9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6C0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54" name="Freeform 166"/>
            <p:cNvSpPr>
              <a:spLocks/>
            </p:cNvSpPr>
            <p:nvPr/>
          </p:nvSpPr>
          <p:spPr bwMode="auto">
            <a:xfrm flipH="1">
              <a:off x="3750" y="1820"/>
              <a:ext cx="172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15" y="121"/>
                </a:cxn>
                <a:cxn ang="0">
                  <a:pos x="352" y="101"/>
                </a:cxn>
                <a:cxn ang="0">
                  <a:pos x="317" y="107"/>
                </a:cxn>
                <a:cxn ang="0">
                  <a:pos x="296" y="98"/>
                </a:cxn>
                <a:cxn ang="0">
                  <a:pos x="310" y="89"/>
                </a:cxn>
                <a:cxn ang="0">
                  <a:pos x="275" y="91"/>
                </a:cxn>
                <a:cxn ang="0">
                  <a:pos x="252" y="82"/>
                </a:cxn>
                <a:cxn ang="0">
                  <a:pos x="269" y="75"/>
                </a:cxn>
                <a:cxn ang="0">
                  <a:pos x="233" y="73"/>
                </a:cxn>
                <a:cxn ang="0">
                  <a:pos x="210" y="68"/>
                </a:cxn>
                <a:cxn ang="0">
                  <a:pos x="224" y="61"/>
                </a:cxn>
                <a:cxn ang="0">
                  <a:pos x="189" y="59"/>
                </a:cxn>
                <a:cxn ang="0">
                  <a:pos x="168" y="52"/>
                </a:cxn>
                <a:cxn ang="0">
                  <a:pos x="182" y="47"/>
                </a:cxn>
                <a:cxn ang="0">
                  <a:pos x="147" y="45"/>
                </a:cxn>
                <a:cxn ang="0">
                  <a:pos x="129" y="38"/>
                </a:cxn>
                <a:cxn ang="0">
                  <a:pos x="141" y="35"/>
                </a:cxn>
                <a:cxn ang="0">
                  <a:pos x="110" y="33"/>
                </a:cxn>
                <a:cxn ang="0">
                  <a:pos x="92" y="26"/>
                </a:cxn>
                <a:cxn ang="0">
                  <a:pos x="103" y="22"/>
                </a:cxn>
                <a:cxn ang="0">
                  <a:pos x="77" y="21"/>
                </a:cxn>
                <a:cxn ang="0">
                  <a:pos x="56" y="15"/>
                </a:cxn>
                <a:cxn ang="0">
                  <a:pos x="66" y="10"/>
                </a:cxn>
                <a:cxn ang="0">
                  <a:pos x="40" y="10"/>
                </a:cxn>
                <a:cxn ang="0">
                  <a:pos x="26" y="7"/>
                </a:cxn>
                <a:cxn ang="0">
                  <a:pos x="31" y="0"/>
                </a:cxn>
                <a:cxn ang="0">
                  <a:pos x="0" y="8"/>
                </a:cxn>
              </a:cxnLst>
              <a:rect l="0" t="0" r="r" b="b"/>
              <a:pathLst>
                <a:path w="352" h="121">
                  <a:moveTo>
                    <a:pt x="0" y="8"/>
                  </a:moveTo>
                  <a:lnTo>
                    <a:pt x="315" y="121"/>
                  </a:lnTo>
                  <a:lnTo>
                    <a:pt x="352" y="101"/>
                  </a:lnTo>
                  <a:lnTo>
                    <a:pt x="317" y="107"/>
                  </a:lnTo>
                  <a:lnTo>
                    <a:pt x="296" y="98"/>
                  </a:lnTo>
                  <a:lnTo>
                    <a:pt x="310" y="89"/>
                  </a:lnTo>
                  <a:lnTo>
                    <a:pt x="275" y="91"/>
                  </a:lnTo>
                  <a:lnTo>
                    <a:pt x="252" y="82"/>
                  </a:lnTo>
                  <a:lnTo>
                    <a:pt x="269" y="75"/>
                  </a:lnTo>
                  <a:lnTo>
                    <a:pt x="233" y="73"/>
                  </a:lnTo>
                  <a:lnTo>
                    <a:pt x="210" y="68"/>
                  </a:lnTo>
                  <a:lnTo>
                    <a:pt x="224" y="61"/>
                  </a:lnTo>
                  <a:lnTo>
                    <a:pt x="189" y="59"/>
                  </a:lnTo>
                  <a:lnTo>
                    <a:pt x="168" y="52"/>
                  </a:lnTo>
                  <a:lnTo>
                    <a:pt x="182" y="47"/>
                  </a:lnTo>
                  <a:lnTo>
                    <a:pt x="147" y="45"/>
                  </a:lnTo>
                  <a:lnTo>
                    <a:pt x="129" y="38"/>
                  </a:lnTo>
                  <a:lnTo>
                    <a:pt x="141" y="35"/>
                  </a:lnTo>
                  <a:lnTo>
                    <a:pt x="110" y="33"/>
                  </a:lnTo>
                  <a:lnTo>
                    <a:pt x="92" y="26"/>
                  </a:lnTo>
                  <a:lnTo>
                    <a:pt x="103" y="22"/>
                  </a:lnTo>
                  <a:lnTo>
                    <a:pt x="77" y="21"/>
                  </a:lnTo>
                  <a:lnTo>
                    <a:pt x="56" y="15"/>
                  </a:lnTo>
                  <a:lnTo>
                    <a:pt x="66" y="10"/>
                  </a:lnTo>
                  <a:lnTo>
                    <a:pt x="40" y="10"/>
                  </a:lnTo>
                  <a:lnTo>
                    <a:pt x="26" y="7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55" name="Freeform 167"/>
            <p:cNvSpPr>
              <a:spLocks/>
            </p:cNvSpPr>
            <p:nvPr/>
          </p:nvSpPr>
          <p:spPr bwMode="auto">
            <a:xfrm flipH="1">
              <a:off x="3671" y="1846"/>
              <a:ext cx="38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2" y="23"/>
                </a:cxn>
                <a:cxn ang="0">
                  <a:pos x="77" y="0"/>
                </a:cxn>
                <a:cxn ang="0">
                  <a:pos x="43" y="11"/>
                </a:cxn>
                <a:cxn ang="0">
                  <a:pos x="0" y="7"/>
                </a:cxn>
              </a:cxnLst>
              <a:rect l="0" t="0" r="r" b="b"/>
              <a:pathLst>
                <a:path w="77" h="23">
                  <a:moveTo>
                    <a:pt x="0" y="7"/>
                  </a:moveTo>
                  <a:lnTo>
                    <a:pt x="52" y="23"/>
                  </a:lnTo>
                  <a:lnTo>
                    <a:pt x="77" y="0"/>
                  </a:lnTo>
                  <a:lnTo>
                    <a:pt x="43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56" name="Freeform 168"/>
            <p:cNvSpPr>
              <a:spLocks/>
            </p:cNvSpPr>
            <p:nvPr/>
          </p:nvSpPr>
          <p:spPr bwMode="auto">
            <a:xfrm flipH="1">
              <a:off x="3692" y="1861"/>
              <a:ext cx="40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1" y="23"/>
                </a:cxn>
                <a:cxn ang="0">
                  <a:pos x="83" y="0"/>
                </a:cxn>
                <a:cxn ang="0">
                  <a:pos x="44" y="12"/>
                </a:cxn>
                <a:cxn ang="0">
                  <a:pos x="0" y="8"/>
                </a:cxn>
              </a:cxnLst>
              <a:rect l="0" t="0" r="r" b="b"/>
              <a:pathLst>
                <a:path w="83" h="23">
                  <a:moveTo>
                    <a:pt x="0" y="8"/>
                  </a:moveTo>
                  <a:lnTo>
                    <a:pt x="51" y="23"/>
                  </a:lnTo>
                  <a:lnTo>
                    <a:pt x="83" y="0"/>
                  </a:lnTo>
                  <a:lnTo>
                    <a:pt x="44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57" name="Freeform 169"/>
            <p:cNvSpPr>
              <a:spLocks/>
            </p:cNvSpPr>
            <p:nvPr/>
          </p:nvSpPr>
          <p:spPr bwMode="auto">
            <a:xfrm flipH="1">
              <a:off x="3719" y="1882"/>
              <a:ext cx="39" cy="1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2" y="21"/>
                </a:cxn>
                <a:cxn ang="0">
                  <a:pos x="79" y="0"/>
                </a:cxn>
                <a:cxn ang="0">
                  <a:pos x="44" y="8"/>
                </a:cxn>
                <a:cxn ang="0">
                  <a:pos x="0" y="3"/>
                </a:cxn>
              </a:cxnLst>
              <a:rect l="0" t="0" r="r" b="b"/>
              <a:pathLst>
                <a:path w="79" h="21">
                  <a:moveTo>
                    <a:pt x="0" y="3"/>
                  </a:moveTo>
                  <a:lnTo>
                    <a:pt x="52" y="21"/>
                  </a:lnTo>
                  <a:lnTo>
                    <a:pt x="79" y="0"/>
                  </a:lnTo>
                  <a:lnTo>
                    <a:pt x="4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4058" name="Group 170"/>
          <p:cNvGrpSpPr>
            <a:grpSpLocks/>
          </p:cNvGrpSpPr>
          <p:nvPr/>
        </p:nvGrpSpPr>
        <p:grpSpPr bwMode="auto">
          <a:xfrm flipH="1">
            <a:off x="3970338" y="2581275"/>
            <a:ext cx="762000" cy="609600"/>
            <a:chOff x="3492" y="1509"/>
            <a:chExt cx="541" cy="421"/>
          </a:xfrm>
        </p:grpSpPr>
        <p:sp>
          <p:nvSpPr>
            <p:cNvPr id="294059" name="Freeform 171"/>
            <p:cNvSpPr>
              <a:spLocks/>
            </p:cNvSpPr>
            <p:nvPr/>
          </p:nvSpPr>
          <p:spPr bwMode="auto">
            <a:xfrm>
              <a:off x="3875" y="1736"/>
              <a:ext cx="130" cy="66"/>
            </a:xfrm>
            <a:custGeom>
              <a:avLst/>
              <a:gdLst/>
              <a:ahLst/>
              <a:cxnLst>
                <a:cxn ang="0">
                  <a:pos x="133" y="66"/>
                </a:cxn>
                <a:cxn ang="0">
                  <a:pos x="130" y="37"/>
                </a:cxn>
                <a:cxn ang="0">
                  <a:pos x="94" y="7"/>
                </a:cxn>
                <a:cxn ang="0">
                  <a:pos x="46" y="1"/>
                </a:cxn>
                <a:cxn ang="0">
                  <a:pos x="0" y="1"/>
                </a:cxn>
              </a:cxnLst>
              <a:rect l="0" t="0" r="r" b="b"/>
              <a:pathLst>
                <a:path w="136" h="66">
                  <a:moveTo>
                    <a:pt x="133" y="66"/>
                  </a:moveTo>
                  <a:cubicBezTo>
                    <a:pt x="134" y="56"/>
                    <a:pt x="136" y="47"/>
                    <a:pt x="130" y="37"/>
                  </a:cubicBezTo>
                  <a:cubicBezTo>
                    <a:pt x="124" y="27"/>
                    <a:pt x="108" y="13"/>
                    <a:pt x="94" y="7"/>
                  </a:cubicBezTo>
                  <a:cubicBezTo>
                    <a:pt x="80" y="1"/>
                    <a:pt x="62" y="2"/>
                    <a:pt x="46" y="1"/>
                  </a:cubicBezTo>
                  <a:cubicBezTo>
                    <a:pt x="30" y="0"/>
                    <a:pt x="15" y="0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060" name="Freeform 172"/>
            <p:cNvSpPr>
              <a:spLocks/>
            </p:cNvSpPr>
            <p:nvPr/>
          </p:nvSpPr>
          <p:spPr bwMode="auto">
            <a:xfrm>
              <a:off x="3492" y="1597"/>
              <a:ext cx="281" cy="139"/>
            </a:xfrm>
            <a:custGeom>
              <a:avLst/>
              <a:gdLst/>
              <a:ahLst/>
              <a:cxnLst>
                <a:cxn ang="0">
                  <a:pos x="83" y="139"/>
                </a:cxn>
                <a:cxn ang="0">
                  <a:pos x="281" y="84"/>
                </a:cxn>
                <a:cxn ang="0">
                  <a:pos x="275" y="75"/>
                </a:cxn>
                <a:cxn ang="0">
                  <a:pos x="281" y="75"/>
                </a:cxn>
                <a:cxn ang="0">
                  <a:pos x="243" y="39"/>
                </a:cxn>
                <a:cxn ang="0">
                  <a:pos x="161" y="0"/>
                </a:cxn>
                <a:cxn ang="0">
                  <a:pos x="24" y="43"/>
                </a:cxn>
                <a:cxn ang="0">
                  <a:pos x="66" y="66"/>
                </a:cxn>
                <a:cxn ang="0">
                  <a:pos x="0" y="88"/>
                </a:cxn>
                <a:cxn ang="0">
                  <a:pos x="83" y="139"/>
                </a:cxn>
              </a:cxnLst>
              <a:rect l="0" t="0" r="r" b="b"/>
              <a:pathLst>
                <a:path w="281" h="139">
                  <a:moveTo>
                    <a:pt x="83" y="139"/>
                  </a:moveTo>
                  <a:lnTo>
                    <a:pt x="281" y="84"/>
                  </a:lnTo>
                  <a:lnTo>
                    <a:pt x="275" y="75"/>
                  </a:lnTo>
                  <a:lnTo>
                    <a:pt x="281" y="75"/>
                  </a:lnTo>
                  <a:lnTo>
                    <a:pt x="243" y="39"/>
                  </a:lnTo>
                  <a:lnTo>
                    <a:pt x="161" y="0"/>
                  </a:lnTo>
                  <a:lnTo>
                    <a:pt x="24" y="43"/>
                  </a:lnTo>
                  <a:lnTo>
                    <a:pt x="66" y="66"/>
                  </a:lnTo>
                  <a:lnTo>
                    <a:pt x="0" y="88"/>
                  </a:lnTo>
                  <a:lnTo>
                    <a:pt x="83" y="139"/>
                  </a:lnTo>
                  <a:close/>
                </a:path>
              </a:pathLst>
            </a:custGeom>
            <a:solidFill>
              <a:srgbClr val="827761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61" name="Freeform 173"/>
            <p:cNvSpPr>
              <a:spLocks/>
            </p:cNvSpPr>
            <p:nvPr/>
          </p:nvSpPr>
          <p:spPr bwMode="auto">
            <a:xfrm flipH="1">
              <a:off x="3759" y="1802"/>
              <a:ext cx="229" cy="115"/>
            </a:xfrm>
            <a:custGeom>
              <a:avLst/>
              <a:gdLst/>
              <a:ahLst/>
              <a:cxnLst>
                <a:cxn ang="0">
                  <a:pos x="469" y="236"/>
                </a:cxn>
                <a:cxn ang="0">
                  <a:pos x="0" y="61"/>
                </a:cxn>
                <a:cxn ang="0">
                  <a:pos x="98" y="0"/>
                </a:cxn>
                <a:cxn ang="0">
                  <a:pos x="469" y="236"/>
                </a:cxn>
              </a:cxnLst>
              <a:rect l="0" t="0" r="r" b="b"/>
              <a:pathLst>
                <a:path w="469" h="236">
                  <a:moveTo>
                    <a:pt x="469" y="236"/>
                  </a:moveTo>
                  <a:lnTo>
                    <a:pt x="0" y="61"/>
                  </a:lnTo>
                  <a:lnTo>
                    <a:pt x="98" y="0"/>
                  </a:lnTo>
                  <a:lnTo>
                    <a:pt x="469" y="236"/>
                  </a:lnTo>
                  <a:close/>
                </a:path>
              </a:pathLst>
            </a:custGeom>
            <a:solidFill>
              <a:srgbClr val="8277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62" name="Freeform 174"/>
            <p:cNvSpPr>
              <a:spLocks/>
            </p:cNvSpPr>
            <p:nvPr/>
          </p:nvSpPr>
          <p:spPr bwMode="auto">
            <a:xfrm flipH="1">
              <a:off x="3575" y="1647"/>
              <a:ext cx="326" cy="116"/>
            </a:xfrm>
            <a:custGeom>
              <a:avLst/>
              <a:gdLst/>
              <a:ahLst/>
              <a:cxnLst>
                <a:cxn ang="0">
                  <a:pos x="120" y="64"/>
                </a:cxn>
                <a:cxn ang="0">
                  <a:pos x="0" y="140"/>
                </a:cxn>
                <a:cxn ang="0">
                  <a:pos x="478" y="238"/>
                </a:cxn>
                <a:cxn ang="0">
                  <a:pos x="668" y="47"/>
                </a:cxn>
                <a:cxn ang="0">
                  <a:pos x="220" y="0"/>
                </a:cxn>
                <a:cxn ang="0">
                  <a:pos x="120" y="64"/>
                </a:cxn>
              </a:cxnLst>
              <a:rect l="0" t="0" r="r" b="b"/>
              <a:pathLst>
                <a:path w="668" h="238">
                  <a:moveTo>
                    <a:pt x="120" y="64"/>
                  </a:moveTo>
                  <a:lnTo>
                    <a:pt x="0" y="140"/>
                  </a:lnTo>
                  <a:lnTo>
                    <a:pt x="478" y="238"/>
                  </a:lnTo>
                  <a:lnTo>
                    <a:pt x="668" y="47"/>
                  </a:lnTo>
                  <a:lnTo>
                    <a:pt x="220" y="0"/>
                  </a:lnTo>
                  <a:lnTo>
                    <a:pt x="120" y="6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63" name="Freeform 175"/>
            <p:cNvSpPr>
              <a:spLocks/>
            </p:cNvSpPr>
            <p:nvPr/>
          </p:nvSpPr>
          <p:spPr bwMode="auto">
            <a:xfrm flipH="1">
              <a:off x="3586" y="1653"/>
              <a:ext cx="300" cy="103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0" y="123"/>
                </a:cxn>
                <a:cxn ang="0">
                  <a:pos x="440" y="212"/>
                </a:cxn>
                <a:cxn ang="0">
                  <a:pos x="616" y="42"/>
                </a:cxn>
                <a:cxn ang="0">
                  <a:pos x="193" y="0"/>
                </a:cxn>
              </a:cxnLst>
              <a:rect l="0" t="0" r="r" b="b"/>
              <a:pathLst>
                <a:path w="616" h="212">
                  <a:moveTo>
                    <a:pt x="193" y="0"/>
                  </a:moveTo>
                  <a:lnTo>
                    <a:pt x="0" y="123"/>
                  </a:lnTo>
                  <a:lnTo>
                    <a:pt x="440" y="212"/>
                  </a:lnTo>
                  <a:lnTo>
                    <a:pt x="616" y="4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B0B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64" name="Freeform 176"/>
            <p:cNvSpPr>
              <a:spLocks/>
            </p:cNvSpPr>
            <p:nvPr/>
          </p:nvSpPr>
          <p:spPr bwMode="auto">
            <a:xfrm flipH="1">
              <a:off x="3679" y="1682"/>
              <a:ext cx="148" cy="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41"/>
                </a:cxn>
                <a:cxn ang="0">
                  <a:pos x="0" y="67"/>
                </a:cxn>
                <a:cxn ang="0">
                  <a:pos x="208" y="102"/>
                </a:cxn>
                <a:cxn ang="0">
                  <a:pos x="303" y="36"/>
                </a:cxn>
                <a:cxn ang="0">
                  <a:pos x="56" y="0"/>
                </a:cxn>
              </a:cxnLst>
              <a:rect l="0" t="0" r="r" b="b"/>
              <a:pathLst>
                <a:path w="303" h="102">
                  <a:moveTo>
                    <a:pt x="56" y="0"/>
                  </a:moveTo>
                  <a:lnTo>
                    <a:pt x="0" y="41"/>
                  </a:lnTo>
                  <a:lnTo>
                    <a:pt x="0" y="67"/>
                  </a:lnTo>
                  <a:lnTo>
                    <a:pt x="208" y="102"/>
                  </a:lnTo>
                  <a:lnTo>
                    <a:pt x="303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65" name="Freeform 177"/>
            <p:cNvSpPr>
              <a:spLocks/>
            </p:cNvSpPr>
            <p:nvPr/>
          </p:nvSpPr>
          <p:spPr bwMode="auto">
            <a:xfrm flipH="1">
              <a:off x="3697" y="1687"/>
              <a:ext cx="123" cy="3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32"/>
                </a:cxn>
                <a:cxn ang="0">
                  <a:pos x="196" y="63"/>
                </a:cxn>
                <a:cxn ang="0">
                  <a:pos x="252" y="23"/>
                </a:cxn>
                <a:cxn ang="0">
                  <a:pos x="44" y="0"/>
                </a:cxn>
              </a:cxnLst>
              <a:rect l="0" t="0" r="r" b="b"/>
              <a:pathLst>
                <a:path w="252" h="63">
                  <a:moveTo>
                    <a:pt x="44" y="0"/>
                  </a:moveTo>
                  <a:lnTo>
                    <a:pt x="0" y="32"/>
                  </a:lnTo>
                  <a:lnTo>
                    <a:pt x="196" y="63"/>
                  </a:lnTo>
                  <a:lnTo>
                    <a:pt x="252" y="2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75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66" name="Freeform 178"/>
            <p:cNvSpPr>
              <a:spLocks/>
            </p:cNvSpPr>
            <p:nvPr/>
          </p:nvSpPr>
          <p:spPr bwMode="auto">
            <a:xfrm flipH="1">
              <a:off x="3664" y="1509"/>
              <a:ext cx="198" cy="20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338"/>
                </a:cxn>
                <a:cxn ang="0">
                  <a:pos x="9" y="341"/>
                </a:cxn>
                <a:cxn ang="0">
                  <a:pos x="32" y="348"/>
                </a:cxn>
                <a:cxn ang="0">
                  <a:pos x="67" y="357"/>
                </a:cxn>
                <a:cxn ang="0">
                  <a:pos x="116" y="370"/>
                </a:cxn>
                <a:cxn ang="0">
                  <a:pos x="175" y="382"/>
                </a:cxn>
                <a:cxn ang="0">
                  <a:pos x="244" y="392"/>
                </a:cxn>
                <a:cxn ang="0">
                  <a:pos x="280" y="398"/>
                </a:cxn>
                <a:cxn ang="0">
                  <a:pos x="321" y="403"/>
                </a:cxn>
                <a:cxn ang="0">
                  <a:pos x="361" y="406"/>
                </a:cxn>
                <a:cxn ang="0">
                  <a:pos x="403" y="408"/>
                </a:cxn>
                <a:cxn ang="0">
                  <a:pos x="406" y="3"/>
                </a:cxn>
                <a:cxn ang="0">
                  <a:pos x="398" y="3"/>
                </a:cxn>
                <a:cxn ang="0">
                  <a:pos x="375" y="2"/>
                </a:cxn>
                <a:cxn ang="0">
                  <a:pos x="340" y="0"/>
                </a:cxn>
                <a:cxn ang="0">
                  <a:pos x="291" y="0"/>
                </a:cxn>
                <a:cxn ang="0">
                  <a:pos x="231" y="0"/>
                </a:cxn>
                <a:cxn ang="0">
                  <a:pos x="163" y="0"/>
                </a:cxn>
                <a:cxn ang="0">
                  <a:pos x="86" y="3"/>
                </a:cxn>
                <a:cxn ang="0">
                  <a:pos x="0" y="9"/>
                </a:cxn>
              </a:cxnLst>
              <a:rect l="0" t="0" r="r" b="b"/>
              <a:pathLst>
                <a:path w="406" h="408">
                  <a:moveTo>
                    <a:pt x="0" y="9"/>
                  </a:moveTo>
                  <a:lnTo>
                    <a:pt x="0" y="338"/>
                  </a:lnTo>
                  <a:lnTo>
                    <a:pt x="9" y="341"/>
                  </a:lnTo>
                  <a:lnTo>
                    <a:pt x="32" y="348"/>
                  </a:lnTo>
                  <a:lnTo>
                    <a:pt x="67" y="357"/>
                  </a:lnTo>
                  <a:lnTo>
                    <a:pt x="116" y="370"/>
                  </a:lnTo>
                  <a:lnTo>
                    <a:pt x="175" y="382"/>
                  </a:lnTo>
                  <a:lnTo>
                    <a:pt x="244" y="392"/>
                  </a:lnTo>
                  <a:lnTo>
                    <a:pt x="280" y="398"/>
                  </a:lnTo>
                  <a:lnTo>
                    <a:pt x="321" y="403"/>
                  </a:lnTo>
                  <a:lnTo>
                    <a:pt x="361" y="406"/>
                  </a:lnTo>
                  <a:lnTo>
                    <a:pt x="403" y="408"/>
                  </a:lnTo>
                  <a:lnTo>
                    <a:pt x="406" y="3"/>
                  </a:lnTo>
                  <a:lnTo>
                    <a:pt x="398" y="3"/>
                  </a:lnTo>
                  <a:lnTo>
                    <a:pt x="375" y="2"/>
                  </a:lnTo>
                  <a:lnTo>
                    <a:pt x="340" y="0"/>
                  </a:lnTo>
                  <a:lnTo>
                    <a:pt x="291" y="0"/>
                  </a:lnTo>
                  <a:lnTo>
                    <a:pt x="231" y="0"/>
                  </a:lnTo>
                  <a:lnTo>
                    <a:pt x="163" y="0"/>
                  </a:lnTo>
                  <a:lnTo>
                    <a:pt x="86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67" name="Freeform 179"/>
            <p:cNvSpPr>
              <a:spLocks/>
            </p:cNvSpPr>
            <p:nvPr/>
          </p:nvSpPr>
          <p:spPr bwMode="auto">
            <a:xfrm flipH="1">
              <a:off x="3629" y="1511"/>
              <a:ext cx="37" cy="1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7" y="41"/>
                </a:cxn>
                <a:cxn ang="0">
                  <a:pos x="73" y="356"/>
                </a:cxn>
                <a:cxn ang="0">
                  <a:pos x="0" y="405"/>
                </a:cxn>
                <a:cxn ang="0">
                  <a:pos x="3" y="0"/>
                </a:cxn>
              </a:cxnLst>
              <a:rect l="0" t="0" r="r" b="b"/>
              <a:pathLst>
                <a:path w="77" h="405">
                  <a:moveTo>
                    <a:pt x="3" y="0"/>
                  </a:moveTo>
                  <a:lnTo>
                    <a:pt x="77" y="41"/>
                  </a:lnTo>
                  <a:lnTo>
                    <a:pt x="73" y="356"/>
                  </a:lnTo>
                  <a:lnTo>
                    <a:pt x="0" y="40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68" name="Freeform 180"/>
            <p:cNvSpPr>
              <a:spLocks/>
            </p:cNvSpPr>
            <p:nvPr/>
          </p:nvSpPr>
          <p:spPr bwMode="auto">
            <a:xfrm flipH="1">
              <a:off x="3594" y="1550"/>
              <a:ext cx="39" cy="10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9" y="35"/>
                </a:cxn>
                <a:cxn ang="0">
                  <a:pos x="81" y="177"/>
                </a:cxn>
                <a:cxn ang="0">
                  <a:pos x="0" y="221"/>
                </a:cxn>
                <a:cxn ang="0">
                  <a:pos x="4" y="0"/>
                </a:cxn>
              </a:cxnLst>
              <a:rect l="0" t="0" r="r" b="b"/>
              <a:pathLst>
                <a:path w="81" h="221">
                  <a:moveTo>
                    <a:pt x="4" y="0"/>
                  </a:moveTo>
                  <a:lnTo>
                    <a:pt x="79" y="35"/>
                  </a:lnTo>
                  <a:lnTo>
                    <a:pt x="81" y="177"/>
                  </a:lnTo>
                  <a:lnTo>
                    <a:pt x="0" y="2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69" name="Freeform 181"/>
            <p:cNvSpPr>
              <a:spLocks/>
            </p:cNvSpPr>
            <p:nvPr/>
          </p:nvSpPr>
          <p:spPr bwMode="auto">
            <a:xfrm flipH="1">
              <a:off x="3670" y="1518"/>
              <a:ext cx="185" cy="180"/>
            </a:xfrm>
            <a:custGeom>
              <a:avLst/>
              <a:gdLst/>
              <a:ahLst/>
              <a:cxnLst>
                <a:cxn ang="0">
                  <a:pos x="378" y="2"/>
                </a:cxn>
                <a:cxn ang="0">
                  <a:pos x="375" y="370"/>
                </a:cxn>
                <a:cxn ang="0">
                  <a:pos x="363" y="368"/>
                </a:cxn>
                <a:cxn ang="0">
                  <a:pos x="329" y="365"/>
                </a:cxn>
                <a:cxn ang="0">
                  <a:pos x="280" y="360"/>
                </a:cxn>
                <a:cxn ang="0">
                  <a:pos x="223" y="353"/>
                </a:cxn>
                <a:cxn ang="0">
                  <a:pos x="160" y="344"/>
                </a:cxn>
                <a:cxn ang="0">
                  <a:pos x="98" y="333"/>
                </a:cxn>
                <a:cxn ang="0">
                  <a:pos x="44" y="323"/>
                </a:cxn>
                <a:cxn ang="0">
                  <a:pos x="0" y="310"/>
                </a:cxn>
                <a:cxn ang="0">
                  <a:pos x="0" y="7"/>
                </a:cxn>
                <a:cxn ang="0">
                  <a:pos x="11" y="7"/>
                </a:cxn>
                <a:cxn ang="0">
                  <a:pos x="37" y="6"/>
                </a:cxn>
                <a:cxn ang="0">
                  <a:pos x="77" y="4"/>
                </a:cxn>
                <a:cxn ang="0">
                  <a:pos x="128" y="2"/>
                </a:cxn>
                <a:cxn ang="0">
                  <a:pos x="188" y="0"/>
                </a:cxn>
                <a:cxn ang="0">
                  <a:pos x="251" y="0"/>
                </a:cxn>
                <a:cxn ang="0">
                  <a:pos x="315" y="0"/>
                </a:cxn>
                <a:cxn ang="0">
                  <a:pos x="378" y="2"/>
                </a:cxn>
              </a:cxnLst>
              <a:rect l="0" t="0" r="r" b="b"/>
              <a:pathLst>
                <a:path w="378" h="370">
                  <a:moveTo>
                    <a:pt x="378" y="2"/>
                  </a:moveTo>
                  <a:lnTo>
                    <a:pt x="375" y="370"/>
                  </a:lnTo>
                  <a:lnTo>
                    <a:pt x="363" y="368"/>
                  </a:lnTo>
                  <a:lnTo>
                    <a:pt x="329" y="365"/>
                  </a:lnTo>
                  <a:lnTo>
                    <a:pt x="280" y="360"/>
                  </a:lnTo>
                  <a:lnTo>
                    <a:pt x="223" y="353"/>
                  </a:lnTo>
                  <a:lnTo>
                    <a:pt x="160" y="344"/>
                  </a:lnTo>
                  <a:lnTo>
                    <a:pt x="98" y="333"/>
                  </a:lnTo>
                  <a:lnTo>
                    <a:pt x="44" y="323"/>
                  </a:lnTo>
                  <a:lnTo>
                    <a:pt x="0" y="31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37" y="6"/>
                  </a:lnTo>
                  <a:lnTo>
                    <a:pt x="77" y="4"/>
                  </a:lnTo>
                  <a:lnTo>
                    <a:pt x="128" y="2"/>
                  </a:lnTo>
                  <a:lnTo>
                    <a:pt x="188" y="0"/>
                  </a:lnTo>
                  <a:lnTo>
                    <a:pt x="251" y="0"/>
                  </a:lnTo>
                  <a:lnTo>
                    <a:pt x="315" y="0"/>
                  </a:lnTo>
                  <a:lnTo>
                    <a:pt x="37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0" name="Freeform 182"/>
            <p:cNvSpPr>
              <a:spLocks/>
            </p:cNvSpPr>
            <p:nvPr/>
          </p:nvSpPr>
          <p:spPr bwMode="auto">
            <a:xfrm flipH="1">
              <a:off x="3633" y="1525"/>
              <a:ext cx="30" cy="167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2" y="0"/>
                </a:cxn>
                <a:cxn ang="0">
                  <a:pos x="56" y="41"/>
                </a:cxn>
                <a:cxn ang="0">
                  <a:pos x="2" y="27"/>
                </a:cxn>
                <a:cxn ang="0">
                  <a:pos x="56" y="60"/>
                </a:cxn>
                <a:cxn ang="0">
                  <a:pos x="0" y="49"/>
                </a:cxn>
                <a:cxn ang="0">
                  <a:pos x="56" y="84"/>
                </a:cxn>
                <a:cxn ang="0">
                  <a:pos x="2" y="74"/>
                </a:cxn>
                <a:cxn ang="0">
                  <a:pos x="54" y="107"/>
                </a:cxn>
                <a:cxn ang="0">
                  <a:pos x="3" y="102"/>
                </a:cxn>
                <a:cxn ang="0">
                  <a:pos x="54" y="126"/>
                </a:cxn>
                <a:cxn ang="0">
                  <a:pos x="3" y="128"/>
                </a:cxn>
                <a:cxn ang="0">
                  <a:pos x="54" y="149"/>
                </a:cxn>
                <a:cxn ang="0">
                  <a:pos x="2" y="155"/>
                </a:cxn>
                <a:cxn ang="0">
                  <a:pos x="54" y="170"/>
                </a:cxn>
                <a:cxn ang="0">
                  <a:pos x="3" y="179"/>
                </a:cxn>
                <a:cxn ang="0">
                  <a:pos x="54" y="193"/>
                </a:cxn>
                <a:cxn ang="0">
                  <a:pos x="3" y="204"/>
                </a:cxn>
                <a:cxn ang="0">
                  <a:pos x="54" y="214"/>
                </a:cxn>
                <a:cxn ang="0">
                  <a:pos x="3" y="226"/>
                </a:cxn>
                <a:cxn ang="0">
                  <a:pos x="54" y="235"/>
                </a:cxn>
                <a:cxn ang="0">
                  <a:pos x="3" y="253"/>
                </a:cxn>
                <a:cxn ang="0">
                  <a:pos x="54" y="254"/>
                </a:cxn>
                <a:cxn ang="0">
                  <a:pos x="2" y="279"/>
                </a:cxn>
                <a:cxn ang="0">
                  <a:pos x="54" y="274"/>
                </a:cxn>
                <a:cxn ang="0">
                  <a:pos x="0" y="300"/>
                </a:cxn>
                <a:cxn ang="0">
                  <a:pos x="54" y="293"/>
                </a:cxn>
                <a:cxn ang="0">
                  <a:pos x="0" y="321"/>
                </a:cxn>
                <a:cxn ang="0">
                  <a:pos x="54" y="312"/>
                </a:cxn>
                <a:cxn ang="0">
                  <a:pos x="3" y="344"/>
                </a:cxn>
                <a:cxn ang="0">
                  <a:pos x="56" y="324"/>
                </a:cxn>
                <a:cxn ang="0">
                  <a:pos x="59" y="25"/>
                </a:cxn>
              </a:cxnLst>
              <a:rect l="0" t="0" r="r" b="b"/>
              <a:pathLst>
                <a:path w="59" h="344">
                  <a:moveTo>
                    <a:pt x="59" y="25"/>
                  </a:moveTo>
                  <a:lnTo>
                    <a:pt x="2" y="0"/>
                  </a:lnTo>
                  <a:lnTo>
                    <a:pt x="56" y="41"/>
                  </a:lnTo>
                  <a:lnTo>
                    <a:pt x="2" y="27"/>
                  </a:lnTo>
                  <a:lnTo>
                    <a:pt x="56" y="60"/>
                  </a:lnTo>
                  <a:lnTo>
                    <a:pt x="0" y="49"/>
                  </a:lnTo>
                  <a:lnTo>
                    <a:pt x="56" y="84"/>
                  </a:lnTo>
                  <a:lnTo>
                    <a:pt x="2" y="74"/>
                  </a:lnTo>
                  <a:lnTo>
                    <a:pt x="54" y="107"/>
                  </a:lnTo>
                  <a:lnTo>
                    <a:pt x="3" y="102"/>
                  </a:lnTo>
                  <a:lnTo>
                    <a:pt x="54" y="126"/>
                  </a:lnTo>
                  <a:lnTo>
                    <a:pt x="3" y="128"/>
                  </a:lnTo>
                  <a:lnTo>
                    <a:pt x="54" y="149"/>
                  </a:lnTo>
                  <a:lnTo>
                    <a:pt x="2" y="155"/>
                  </a:lnTo>
                  <a:lnTo>
                    <a:pt x="54" y="170"/>
                  </a:lnTo>
                  <a:lnTo>
                    <a:pt x="3" y="179"/>
                  </a:lnTo>
                  <a:lnTo>
                    <a:pt x="54" y="193"/>
                  </a:lnTo>
                  <a:lnTo>
                    <a:pt x="3" y="204"/>
                  </a:lnTo>
                  <a:lnTo>
                    <a:pt x="54" y="214"/>
                  </a:lnTo>
                  <a:lnTo>
                    <a:pt x="3" y="226"/>
                  </a:lnTo>
                  <a:lnTo>
                    <a:pt x="54" y="235"/>
                  </a:lnTo>
                  <a:lnTo>
                    <a:pt x="3" y="253"/>
                  </a:lnTo>
                  <a:lnTo>
                    <a:pt x="54" y="254"/>
                  </a:lnTo>
                  <a:lnTo>
                    <a:pt x="2" y="279"/>
                  </a:lnTo>
                  <a:lnTo>
                    <a:pt x="54" y="274"/>
                  </a:lnTo>
                  <a:lnTo>
                    <a:pt x="0" y="300"/>
                  </a:lnTo>
                  <a:lnTo>
                    <a:pt x="54" y="293"/>
                  </a:lnTo>
                  <a:lnTo>
                    <a:pt x="0" y="321"/>
                  </a:lnTo>
                  <a:lnTo>
                    <a:pt x="54" y="312"/>
                  </a:lnTo>
                  <a:lnTo>
                    <a:pt x="3" y="344"/>
                  </a:lnTo>
                  <a:lnTo>
                    <a:pt x="56" y="324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1" name="Freeform 183"/>
            <p:cNvSpPr>
              <a:spLocks/>
            </p:cNvSpPr>
            <p:nvPr/>
          </p:nvSpPr>
          <p:spPr bwMode="auto">
            <a:xfrm flipH="1">
              <a:off x="3600" y="1572"/>
              <a:ext cx="30" cy="7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62"/>
                </a:cxn>
                <a:cxn ang="0">
                  <a:pos x="62" y="125"/>
                </a:cxn>
                <a:cxn ang="0">
                  <a:pos x="62" y="0"/>
                </a:cxn>
              </a:cxnLst>
              <a:rect l="0" t="0" r="r" b="b"/>
              <a:pathLst>
                <a:path w="62" h="162">
                  <a:moveTo>
                    <a:pt x="62" y="0"/>
                  </a:moveTo>
                  <a:lnTo>
                    <a:pt x="0" y="162"/>
                  </a:lnTo>
                  <a:lnTo>
                    <a:pt x="62" y="12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2" name="Freeform 184"/>
            <p:cNvSpPr>
              <a:spLocks/>
            </p:cNvSpPr>
            <p:nvPr/>
          </p:nvSpPr>
          <p:spPr bwMode="auto">
            <a:xfrm flipH="1">
              <a:off x="3669" y="1715"/>
              <a:ext cx="232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35"/>
                </a:cxn>
                <a:cxn ang="0">
                  <a:pos x="472" y="250"/>
                </a:cxn>
                <a:cxn ang="0">
                  <a:pos x="478" y="98"/>
                </a:cxn>
                <a:cxn ang="0">
                  <a:pos x="0" y="0"/>
                </a:cxn>
              </a:cxnLst>
              <a:rect l="0" t="0" r="r" b="b"/>
              <a:pathLst>
                <a:path w="478" h="250">
                  <a:moveTo>
                    <a:pt x="0" y="0"/>
                  </a:moveTo>
                  <a:lnTo>
                    <a:pt x="3" y="135"/>
                  </a:lnTo>
                  <a:lnTo>
                    <a:pt x="472" y="250"/>
                  </a:lnTo>
                  <a:lnTo>
                    <a:pt x="478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3" name="Freeform 185"/>
            <p:cNvSpPr>
              <a:spLocks/>
            </p:cNvSpPr>
            <p:nvPr/>
          </p:nvSpPr>
          <p:spPr bwMode="auto">
            <a:xfrm flipH="1">
              <a:off x="3574" y="1671"/>
              <a:ext cx="96" cy="167"/>
            </a:xfrm>
            <a:custGeom>
              <a:avLst/>
              <a:gdLst/>
              <a:ahLst/>
              <a:cxnLst>
                <a:cxn ang="0">
                  <a:pos x="6" y="191"/>
                </a:cxn>
                <a:cxn ang="0">
                  <a:pos x="0" y="343"/>
                </a:cxn>
                <a:cxn ang="0">
                  <a:pos x="198" y="140"/>
                </a:cxn>
                <a:cxn ang="0">
                  <a:pos x="196" y="0"/>
                </a:cxn>
                <a:cxn ang="0">
                  <a:pos x="6" y="191"/>
                </a:cxn>
              </a:cxnLst>
              <a:rect l="0" t="0" r="r" b="b"/>
              <a:pathLst>
                <a:path w="198" h="343">
                  <a:moveTo>
                    <a:pt x="6" y="191"/>
                  </a:moveTo>
                  <a:lnTo>
                    <a:pt x="0" y="343"/>
                  </a:lnTo>
                  <a:lnTo>
                    <a:pt x="198" y="140"/>
                  </a:lnTo>
                  <a:lnTo>
                    <a:pt x="196" y="0"/>
                  </a:lnTo>
                  <a:lnTo>
                    <a:pt x="6" y="1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4" name="Freeform 186"/>
            <p:cNvSpPr>
              <a:spLocks/>
            </p:cNvSpPr>
            <p:nvPr/>
          </p:nvSpPr>
          <p:spPr bwMode="auto">
            <a:xfrm flipH="1">
              <a:off x="3581" y="1682"/>
              <a:ext cx="86" cy="144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0" y="293"/>
                </a:cxn>
                <a:cxn ang="0">
                  <a:pos x="177" y="113"/>
                </a:cxn>
                <a:cxn ang="0">
                  <a:pos x="177" y="0"/>
                </a:cxn>
                <a:cxn ang="0">
                  <a:pos x="4" y="174"/>
                </a:cxn>
              </a:cxnLst>
              <a:rect l="0" t="0" r="r" b="b"/>
              <a:pathLst>
                <a:path w="177" h="293">
                  <a:moveTo>
                    <a:pt x="4" y="174"/>
                  </a:moveTo>
                  <a:lnTo>
                    <a:pt x="0" y="293"/>
                  </a:lnTo>
                  <a:lnTo>
                    <a:pt x="177" y="113"/>
                  </a:lnTo>
                  <a:lnTo>
                    <a:pt x="177" y="0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5" name="Freeform 187"/>
            <p:cNvSpPr>
              <a:spLocks/>
            </p:cNvSpPr>
            <p:nvPr/>
          </p:nvSpPr>
          <p:spPr bwMode="auto">
            <a:xfrm flipH="1">
              <a:off x="3576" y="1724"/>
              <a:ext cx="93" cy="9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89" y="0"/>
                </a:cxn>
                <a:cxn ang="0">
                  <a:pos x="0" y="184"/>
                </a:cxn>
              </a:cxnLst>
              <a:rect l="0" t="0" r="r" b="b"/>
              <a:pathLst>
                <a:path w="189" h="184">
                  <a:moveTo>
                    <a:pt x="0" y="184"/>
                  </a:moveTo>
                  <a:lnTo>
                    <a:pt x="189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6" name="Freeform 188"/>
            <p:cNvSpPr>
              <a:spLocks/>
            </p:cNvSpPr>
            <p:nvPr/>
          </p:nvSpPr>
          <p:spPr bwMode="auto">
            <a:xfrm flipH="1">
              <a:off x="3574" y="1722"/>
              <a:ext cx="96" cy="9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0" y="184"/>
                </a:cxn>
                <a:cxn ang="0">
                  <a:pos x="11" y="195"/>
                </a:cxn>
                <a:cxn ang="0">
                  <a:pos x="198" y="11"/>
                </a:cxn>
                <a:cxn ang="0">
                  <a:pos x="189" y="0"/>
                </a:cxn>
              </a:cxnLst>
              <a:rect l="0" t="0" r="r" b="b"/>
              <a:pathLst>
                <a:path w="198" h="195">
                  <a:moveTo>
                    <a:pt x="189" y="0"/>
                  </a:moveTo>
                  <a:lnTo>
                    <a:pt x="0" y="184"/>
                  </a:lnTo>
                  <a:lnTo>
                    <a:pt x="11" y="195"/>
                  </a:lnTo>
                  <a:lnTo>
                    <a:pt x="198" y="1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7" name="Freeform 189"/>
            <p:cNvSpPr>
              <a:spLocks/>
            </p:cNvSpPr>
            <p:nvPr/>
          </p:nvSpPr>
          <p:spPr bwMode="auto">
            <a:xfrm flipH="1">
              <a:off x="3676" y="1722"/>
              <a:ext cx="219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12"/>
                </a:cxn>
                <a:cxn ang="0">
                  <a:pos x="446" y="219"/>
                </a:cxn>
                <a:cxn ang="0">
                  <a:pos x="448" y="93"/>
                </a:cxn>
                <a:cxn ang="0">
                  <a:pos x="0" y="0"/>
                </a:cxn>
              </a:cxnLst>
              <a:rect l="0" t="0" r="r" b="b"/>
              <a:pathLst>
                <a:path w="448" h="219">
                  <a:moveTo>
                    <a:pt x="0" y="0"/>
                  </a:moveTo>
                  <a:lnTo>
                    <a:pt x="1" y="112"/>
                  </a:lnTo>
                  <a:lnTo>
                    <a:pt x="446" y="219"/>
                  </a:lnTo>
                  <a:lnTo>
                    <a:pt x="448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8" name="Rectangle 190"/>
            <p:cNvSpPr>
              <a:spLocks noChangeArrowheads="1"/>
            </p:cNvSpPr>
            <p:nvPr/>
          </p:nvSpPr>
          <p:spPr bwMode="auto">
            <a:xfrm flipH="1">
              <a:off x="3780" y="1740"/>
              <a:ext cx="6" cy="6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79" name="Freeform 191"/>
            <p:cNvSpPr>
              <a:spLocks/>
            </p:cNvSpPr>
            <p:nvPr/>
          </p:nvSpPr>
          <p:spPr bwMode="auto">
            <a:xfrm flipH="1">
              <a:off x="3685" y="1765"/>
              <a:ext cx="67" cy="23"/>
            </a:xfrm>
            <a:custGeom>
              <a:avLst/>
              <a:gdLst/>
              <a:ahLst/>
              <a:cxnLst>
                <a:cxn ang="0">
                  <a:pos x="139" y="29"/>
                </a:cxn>
                <a:cxn ang="0">
                  <a:pos x="139" y="4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39" y="29"/>
                </a:cxn>
              </a:cxnLst>
              <a:rect l="0" t="0" r="r" b="b"/>
              <a:pathLst>
                <a:path w="139" h="48">
                  <a:moveTo>
                    <a:pt x="139" y="29"/>
                  </a:moveTo>
                  <a:lnTo>
                    <a:pt x="139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9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0" name="Freeform 192"/>
            <p:cNvSpPr>
              <a:spLocks/>
            </p:cNvSpPr>
            <p:nvPr/>
          </p:nvSpPr>
          <p:spPr bwMode="auto">
            <a:xfrm flipH="1">
              <a:off x="3686" y="1788"/>
              <a:ext cx="67" cy="24"/>
            </a:xfrm>
            <a:custGeom>
              <a:avLst/>
              <a:gdLst/>
              <a:ahLst/>
              <a:cxnLst>
                <a:cxn ang="0">
                  <a:pos x="138" y="30"/>
                </a:cxn>
                <a:cxn ang="0">
                  <a:pos x="138" y="4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138" y="30"/>
                </a:cxn>
              </a:cxnLst>
              <a:rect l="0" t="0" r="r" b="b"/>
              <a:pathLst>
                <a:path w="138" h="49">
                  <a:moveTo>
                    <a:pt x="138" y="30"/>
                  </a:moveTo>
                  <a:lnTo>
                    <a:pt x="138" y="4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8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1" name="Freeform 193"/>
            <p:cNvSpPr>
              <a:spLocks/>
            </p:cNvSpPr>
            <p:nvPr/>
          </p:nvSpPr>
          <p:spPr bwMode="auto">
            <a:xfrm flipH="1">
              <a:off x="3793" y="1751"/>
              <a:ext cx="10" cy="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8" y="3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7" y="15"/>
                </a:cxn>
                <a:cxn ang="0">
                  <a:pos x="9" y="15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lnTo>
                    <a:pt x="11" y="15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2" name="Freeform 194"/>
            <p:cNvSpPr>
              <a:spLocks/>
            </p:cNvSpPr>
            <p:nvPr/>
          </p:nvSpPr>
          <p:spPr bwMode="auto">
            <a:xfrm flipH="1">
              <a:off x="3793" y="1763"/>
              <a:ext cx="10" cy="8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8" y="12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6"/>
                </a:cxn>
              </a:cxnLst>
              <a:rect l="0" t="0" r="r" b="b"/>
              <a:pathLst>
                <a:path w="19" h="16">
                  <a:moveTo>
                    <a:pt x="9" y="16"/>
                  </a:moveTo>
                  <a:lnTo>
                    <a:pt x="11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3" name="Freeform 195"/>
            <p:cNvSpPr>
              <a:spLocks/>
            </p:cNvSpPr>
            <p:nvPr/>
          </p:nvSpPr>
          <p:spPr bwMode="auto">
            <a:xfrm flipH="1">
              <a:off x="3766" y="1754"/>
              <a:ext cx="8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"/>
                </a:cxn>
                <a:cxn ang="0">
                  <a:pos x="15" y="96"/>
                </a:cxn>
                <a:cxn ang="0">
                  <a:pos x="0" y="93"/>
                </a:cxn>
                <a:cxn ang="0">
                  <a:pos x="0" y="0"/>
                </a:cxn>
              </a:cxnLst>
              <a:rect l="0" t="0" r="r" b="b"/>
              <a:pathLst>
                <a:path w="15" h="96">
                  <a:moveTo>
                    <a:pt x="0" y="0"/>
                  </a:moveTo>
                  <a:lnTo>
                    <a:pt x="15" y="3"/>
                  </a:lnTo>
                  <a:lnTo>
                    <a:pt x="15" y="96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4" name="Freeform 196"/>
            <p:cNvSpPr>
              <a:spLocks/>
            </p:cNvSpPr>
            <p:nvPr/>
          </p:nvSpPr>
          <p:spPr bwMode="auto">
            <a:xfrm flipH="1">
              <a:off x="3699" y="1549"/>
              <a:ext cx="132" cy="1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0"/>
                </a:cxn>
                <a:cxn ang="0">
                  <a:pos x="44" y="0"/>
                </a:cxn>
                <a:cxn ang="0">
                  <a:pos x="84" y="0"/>
                </a:cxn>
                <a:cxn ang="0">
                  <a:pos x="133" y="0"/>
                </a:cxn>
                <a:cxn ang="0">
                  <a:pos x="182" y="2"/>
                </a:cxn>
                <a:cxn ang="0">
                  <a:pos x="224" y="4"/>
                </a:cxn>
                <a:cxn ang="0">
                  <a:pos x="258" y="6"/>
                </a:cxn>
                <a:cxn ang="0">
                  <a:pos x="272" y="7"/>
                </a:cxn>
                <a:cxn ang="0">
                  <a:pos x="272" y="242"/>
                </a:cxn>
                <a:cxn ang="0">
                  <a:pos x="265" y="242"/>
                </a:cxn>
                <a:cxn ang="0">
                  <a:pos x="247" y="242"/>
                </a:cxn>
                <a:cxn ang="0">
                  <a:pos x="219" y="240"/>
                </a:cxn>
                <a:cxn ang="0">
                  <a:pos x="184" y="237"/>
                </a:cxn>
                <a:cxn ang="0">
                  <a:pos x="144" y="233"/>
                </a:cxn>
                <a:cxn ang="0">
                  <a:pos x="98" y="228"/>
                </a:cxn>
                <a:cxn ang="0">
                  <a:pos x="49" y="221"/>
                </a:cxn>
                <a:cxn ang="0">
                  <a:pos x="0" y="212"/>
                </a:cxn>
                <a:cxn ang="0">
                  <a:pos x="4" y="0"/>
                </a:cxn>
              </a:cxnLst>
              <a:rect l="0" t="0" r="r" b="b"/>
              <a:pathLst>
                <a:path w="272" h="242">
                  <a:moveTo>
                    <a:pt x="4" y="0"/>
                  </a:moveTo>
                  <a:lnTo>
                    <a:pt x="14" y="0"/>
                  </a:lnTo>
                  <a:lnTo>
                    <a:pt x="44" y="0"/>
                  </a:lnTo>
                  <a:lnTo>
                    <a:pt x="84" y="0"/>
                  </a:lnTo>
                  <a:lnTo>
                    <a:pt x="133" y="0"/>
                  </a:lnTo>
                  <a:lnTo>
                    <a:pt x="182" y="2"/>
                  </a:lnTo>
                  <a:lnTo>
                    <a:pt x="224" y="4"/>
                  </a:lnTo>
                  <a:lnTo>
                    <a:pt x="258" y="6"/>
                  </a:lnTo>
                  <a:lnTo>
                    <a:pt x="272" y="7"/>
                  </a:lnTo>
                  <a:lnTo>
                    <a:pt x="272" y="242"/>
                  </a:lnTo>
                  <a:lnTo>
                    <a:pt x="265" y="242"/>
                  </a:lnTo>
                  <a:lnTo>
                    <a:pt x="247" y="242"/>
                  </a:lnTo>
                  <a:lnTo>
                    <a:pt x="219" y="240"/>
                  </a:lnTo>
                  <a:lnTo>
                    <a:pt x="184" y="237"/>
                  </a:lnTo>
                  <a:lnTo>
                    <a:pt x="144" y="233"/>
                  </a:lnTo>
                  <a:lnTo>
                    <a:pt x="98" y="228"/>
                  </a:lnTo>
                  <a:lnTo>
                    <a:pt x="49" y="221"/>
                  </a:lnTo>
                  <a:lnTo>
                    <a:pt x="0" y="2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86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5" name="Freeform 197"/>
            <p:cNvSpPr>
              <a:spLocks/>
            </p:cNvSpPr>
            <p:nvPr/>
          </p:nvSpPr>
          <p:spPr bwMode="auto">
            <a:xfrm flipH="1">
              <a:off x="3693" y="1543"/>
              <a:ext cx="136" cy="14"/>
            </a:xfrm>
            <a:custGeom>
              <a:avLst/>
              <a:gdLst/>
              <a:ahLst/>
              <a:cxnLst>
                <a:cxn ang="0">
                  <a:pos x="280" y="19"/>
                </a:cxn>
                <a:cxn ang="0">
                  <a:pos x="273" y="9"/>
                </a:cxn>
                <a:cxn ang="0">
                  <a:pos x="254" y="5"/>
                </a:cxn>
                <a:cxn ang="0">
                  <a:pos x="222" y="4"/>
                </a:cxn>
                <a:cxn ang="0">
                  <a:pos x="178" y="4"/>
                </a:cxn>
                <a:cxn ang="0">
                  <a:pos x="129" y="2"/>
                </a:cxn>
                <a:cxn ang="0">
                  <a:pos x="82" y="2"/>
                </a:cxn>
                <a:cxn ang="0">
                  <a:pos x="4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10" y="23"/>
                </a:cxn>
                <a:cxn ang="0">
                  <a:pos x="40" y="23"/>
                </a:cxn>
                <a:cxn ang="0">
                  <a:pos x="80" y="23"/>
                </a:cxn>
                <a:cxn ang="0">
                  <a:pos x="129" y="25"/>
                </a:cxn>
                <a:cxn ang="0">
                  <a:pos x="177" y="25"/>
                </a:cxn>
                <a:cxn ang="0">
                  <a:pos x="220" y="26"/>
                </a:cxn>
                <a:cxn ang="0">
                  <a:pos x="252" y="28"/>
                </a:cxn>
                <a:cxn ang="0">
                  <a:pos x="264" y="28"/>
                </a:cxn>
                <a:cxn ang="0">
                  <a:pos x="257" y="19"/>
                </a:cxn>
                <a:cxn ang="0">
                  <a:pos x="280" y="19"/>
                </a:cxn>
              </a:cxnLst>
              <a:rect l="0" t="0" r="r" b="b"/>
              <a:pathLst>
                <a:path w="280" h="28">
                  <a:moveTo>
                    <a:pt x="280" y="19"/>
                  </a:moveTo>
                  <a:lnTo>
                    <a:pt x="273" y="9"/>
                  </a:lnTo>
                  <a:lnTo>
                    <a:pt x="254" y="5"/>
                  </a:lnTo>
                  <a:lnTo>
                    <a:pt x="222" y="4"/>
                  </a:lnTo>
                  <a:lnTo>
                    <a:pt x="178" y="4"/>
                  </a:lnTo>
                  <a:lnTo>
                    <a:pt x="129" y="2"/>
                  </a:lnTo>
                  <a:lnTo>
                    <a:pt x="82" y="2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40" y="23"/>
                  </a:lnTo>
                  <a:lnTo>
                    <a:pt x="80" y="23"/>
                  </a:lnTo>
                  <a:lnTo>
                    <a:pt x="129" y="25"/>
                  </a:lnTo>
                  <a:lnTo>
                    <a:pt x="177" y="25"/>
                  </a:lnTo>
                  <a:lnTo>
                    <a:pt x="220" y="26"/>
                  </a:lnTo>
                  <a:lnTo>
                    <a:pt x="252" y="28"/>
                  </a:lnTo>
                  <a:lnTo>
                    <a:pt x="264" y="28"/>
                  </a:lnTo>
                  <a:lnTo>
                    <a:pt x="257" y="19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6" name="Freeform 198"/>
            <p:cNvSpPr>
              <a:spLocks/>
            </p:cNvSpPr>
            <p:nvPr/>
          </p:nvSpPr>
          <p:spPr bwMode="auto">
            <a:xfrm flipH="1">
              <a:off x="3693" y="1552"/>
              <a:ext cx="12" cy="121"/>
            </a:xfrm>
            <a:custGeom>
              <a:avLst/>
              <a:gdLst/>
              <a:ahLst/>
              <a:cxnLst>
                <a:cxn ang="0">
                  <a:pos x="11" y="247"/>
                </a:cxn>
                <a:cxn ang="0">
                  <a:pos x="23" y="235"/>
                </a:cxn>
                <a:cxn ang="0">
                  <a:pos x="25" y="0"/>
                </a:cxn>
                <a:cxn ang="0">
                  <a:pos x="2" y="0"/>
                </a:cxn>
                <a:cxn ang="0">
                  <a:pos x="0" y="235"/>
                </a:cxn>
                <a:cxn ang="0">
                  <a:pos x="11" y="247"/>
                </a:cxn>
                <a:cxn ang="0">
                  <a:pos x="11" y="247"/>
                </a:cxn>
                <a:cxn ang="0">
                  <a:pos x="23" y="247"/>
                </a:cxn>
                <a:cxn ang="0">
                  <a:pos x="23" y="235"/>
                </a:cxn>
                <a:cxn ang="0">
                  <a:pos x="11" y="247"/>
                </a:cxn>
              </a:cxnLst>
              <a:rect l="0" t="0" r="r" b="b"/>
              <a:pathLst>
                <a:path w="25" h="247">
                  <a:moveTo>
                    <a:pt x="11" y="247"/>
                  </a:moveTo>
                  <a:lnTo>
                    <a:pt x="23" y="235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235"/>
                  </a:lnTo>
                  <a:lnTo>
                    <a:pt x="11" y="247"/>
                  </a:lnTo>
                  <a:lnTo>
                    <a:pt x="11" y="247"/>
                  </a:lnTo>
                  <a:lnTo>
                    <a:pt x="23" y="247"/>
                  </a:lnTo>
                  <a:lnTo>
                    <a:pt x="23" y="235"/>
                  </a:lnTo>
                  <a:lnTo>
                    <a:pt x="11" y="2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7" name="Freeform 199"/>
            <p:cNvSpPr>
              <a:spLocks/>
            </p:cNvSpPr>
            <p:nvPr/>
          </p:nvSpPr>
          <p:spPr bwMode="auto">
            <a:xfrm flipH="1">
              <a:off x="3699" y="1646"/>
              <a:ext cx="137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21"/>
                </a:cxn>
                <a:cxn ang="0">
                  <a:pos x="58" y="30"/>
                </a:cxn>
                <a:cxn ang="0">
                  <a:pos x="107" y="37"/>
                </a:cxn>
                <a:cxn ang="0">
                  <a:pos x="152" y="42"/>
                </a:cxn>
                <a:cxn ang="0">
                  <a:pos x="194" y="45"/>
                </a:cxn>
                <a:cxn ang="0">
                  <a:pos x="229" y="49"/>
                </a:cxn>
                <a:cxn ang="0">
                  <a:pos x="257" y="51"/>
                </a:cxn>
                <a:cxn ang="0">
                  <a:pos x="275" y="52"/>
                </a:cxn>
                <a:cxn ang="0">
                  <a:pos x="280" y="52"/>
                </a:cxn>
                <a:cxn ang="0">
                  <a:pos x="282" y="30"/>
                </a:cxn>
                <a:cxn ang="0">
                  <a:pos x="275" y="30"/>
                </a:cxn>
                <a:cxn ang="0">
                  <a:pos x="257" y="28"/>
                </a:cxn>
                <a:cxn ang="0">
                  <a:pos x="231" y="26"/>
                </a:cxn>
                <a:cxn ang="0">
                  <a:pos x="196" y="24"/>
                </a:cxn>
                <a:cxn ang="0">
                  <a:pos x="154" y="19"/>
                </a:cxn>
                <a:cxn ang="0">
                  <a:pos x="110" y="14"/>
                </a:cxn>
                <a:cxn ang="0">
                  <a:pos x="61" y="7"/>
                </a:cxn>
                <a:cxn ang="0">
                  <a:pos x="14" y="0"/>
                </a:cxn>
                <a:cxn ang="0">
                  <a:pos x="22" y="10"/>
                </a:cxn>
                <a:cxn ang="0">
                  <a:pos x="0" y="10"/>
                </a:cxn>
              </a:cxnLst>
              <a:rect l="0" t="0" r="r" b="b"/>
              <a:pathLst>
                <a:path w="282" h="52">
                  <a:moveTo>
                    <a:pt x="0" y="10"/>
                  </a:moveTo>
                  <a:lnTo>
                    <a:pt x="8" y="21"/>
                  </a:lnTo>
                  <a:lnTo>
                    <a:pt x="58" y="30"/>
                  </a:lnTo>
                  <a:lnTo>
                    <a:pt x="107" y="37"/>
                  </a:lnTo>
                  <a:lnTo>
                    <a:pt x="152" y="42"/>
                  </a:lnTo>
                  <a:lnTo>
                    <a:pt x="194" y="45"/>
                  </a:lnTo>
                  <a:lnTo>
                    <a:pt x="229" y="49"/>
                  </a:lnTo>
                  <a:lnTo>
                    <a:pt x="257" y="51"/>
                  </a:lnTo>
                  <a:lnTo>
                    <a:pt x="275" y="52"/>
                  </a:lnTo>
                  <a:lnTo>
                    <a:pt x="280" y="52"/>
                  </a:lnTo>
                  <a:lnTo>
                    <a:pt x="282" y="30"/>
                  </a:lnTo>
                  <a:lnTo>
                    <a:pt x="275" y="30"/>
                  </a:lnTo>
                  <a:lnTo>
                    <a:pt x="257" y="28"/>
                  </a:lnTo>
                  <a:lnTo>
                    <a:pt x="231" y="26"/>
                  </a:lnTo>
                  <a:lnTo>
                    <a:pt x="196" y="24"/>
                  </a:lnTo>
                  <a:lnTo>
                    <a:pt x="154" y="19"/>
                  </a:lnTo>
                  <a:lnTo>
                    <a:pt x="110" y="14"/>
                  </a:lnTo>
                  <a:lnTo>
                    <a:pt x="61" y="7"/>
                  </a:lnTo>
                  <a:lnTo>
                    <a:pt x="14" y="0"/>
                  </a:lnTo>
                  <a:lnTo>
                    <a:pt x="2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8" name="Freeform 200"/>
            <p:cNvSpPr>
              <a:spLocks/>
            </p:cNvSpPr>
            <p:nvPr/>
          </p:nvSpPr>
          <p:spPr bwMode="auto">
            <a:xfrm flipH="1">
              <a:off x="3824" y="1543"/>
              <a:ext cx="12" cy="10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" y="11"/>
                </a:cxn>
                <a:cxn ang="0">
                  <a:pos x="0" y="224"/>
                </a:cxn>
                <a:cxn ang="0">
                  <a:pos x="22" y="224"/>
                </a:cxn>
                <a:cxn ang="0">
                  <a:pos x="24" y="1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3" y="11"/>
                </a:cxn>
                <a:cxn ang="0">
                  <a:pos x="14" y="0"/>
                </a:cxn>
              </a:cxnLst>
              <a:rect l="0" t="0" r="r" b="b"/>
              <a:pathLst>
                <a:path w="24" h="224">
                  <a:moveTo>
                    <a:pt x="14" y="0"/>
                  </a:moveTo>
                  <a:lnTo>
                    <a:pt x="3" y="11"/>
                  </a:lnTo>
                  <a:lnTo>
                    <a:pt x="0" y="224"/>
                  </a:lnTo>
                  <a:lnTo>
                    <a:pt x="22" y="224"/>
                  </a:lnTo>
                  <a:lnTo>
                    <a:pt x="24" y="1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3" y="0"/>
                  </a:lnTo>
                  <a:lnTo>
                    <a:pt x="3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89" name="Freeform 201"/>
            <p:cNvSpPr>
              <a:spLocks/>
            </p:cNvSpPr>
            <p:nvPr/>
          </p:nvSpPr>
          <p:spPr bwMode="auto">
            <a:xfrm flipH="1">
              <a:off x="3722" y="1552"/>
              <a:ext cx="107" cy="10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0" y="14"/>
                </a:cxn>
                <a:cxn ang="0">
                  <a:pos x="14" y="21"/>
                </a:cxn>
                <a:cxn ang="0">
                  <a:pos x="212" y="44"/>
                </a:cxn>
                <a:cxn ang="0">
                  <a:pos x="17" y="41"/>
                </a:cxn>
                <a:cxn ang="0">
                  <a:pos x="213" y="67"/>
                </a:cxn>
                <a:cxn ang="0">
                  <a:pos x="19" y="65"/>
                </a:cxn>
                <a:cxn ang="0">
                  <a:pos x="210" y="88"/>
                </a:cxn>
                <a:cxn ang="0">
                  <a:pos x="19" y="84"/>
                </a:cxn>
                <a:cxn ang="0">
                  <a:pos x="208" y="113"/>
                </a:cxn>
                <a:cxn ang="0">
                  <a:pos x="21" y="107"/>
                </a:cxn>
                <a:cxn ang="0">
                  <a:pos x="205" y="132"/>
                </a:cxn>
                <a:cxn ang="0">
                  <a:pos x="21" y="128"/>
                </a:cxn>
                <a:cxn ang="0">
                  <a:pos x="205" y="151"/>
                </a:cxn>
                <a:cxn ang="0">
                  <a:pos x="21" y="148"/>
                </a:cxn>
                <a:cxn ang="0">
                  <a:pos x="201" y="172"/>
                </a:cxn>
                <a:cxn ang="0">
                  <a:pos x="19" y="165"/>
                </a:cxn>
                <a:cxn ang="0">
                  <a:pos x="196" y="195"/>
                </a:cxn>
                <a:cxn ang="0">
                  <a:pos x="19" y="183"/>
                </a:cxn>
                <a:cxn ang="0">
                  <a:pos x="194" y="212"/>
                </a:cxn>
                <a:cxn ang="0">
                  <a:pos x="0" y="200"/>
                </a:cxn>
                <a:cxn ang="0">
                  <a:pos x="7" y="0"/>
                </a:cxn>
              </a:cxnLst>
              <a:rect l="0" t="0" r="r" b="b"/>
              <a:pathLst>
                <a:path w="220" h="212">
                  <a:moveTo>
                    <a:pt x="7" y="0"/>
                  </a:moveTo>
                  <a:lnTo>
                    <a:pt x="220" y="14"/>
                  </a:lnTo>
                  <a:lnTo>
                    <a:pt x="14" y="21"/>
                  </a:lnTo>
                  <a:lnTo>
                    <a:pt x="212" y="44"/>
                  </a:lnTo>
                  <a:lnTo>
                    <a:pt x="17" y="41"/>
                  </a:lnTo>
                  <a:lnTo>
                    <a:pt x="213" y="67"/>
                  </a:lnTo>
                  <a:lnTo>
                    <a:pt x="19" y="65"/>
                  </a:lnTo>
                  <a:lnTo>
                    <a:pt x="210" y="88"/>
                  </a:lnTo>
                  <a:lnTo>
                    <a:pt x="19" y="84"/>
                  </a:lnTo>
                  <a:lnTo>
                    <a:pt x="208" y="113"/>
                  </a:lnTo>
                  <a:lnTo>
                    <a:pt x="21" y="107"/>
                  </a:lnTo>
                  <a:lnTo>
                    <a:pt x="205" y="132"/>
                  </a:lnTo>
                  <a:lnTo>
                    <a:pt x="21" y="128"/>
                  </a:lnTo>
                  <a:lnTo>
                    <a:pt x="205" y="151"/>
                  </a:lnTo>
                  <a:lnTo>
                    <a:pt x="21" y="148"/>
                  </a:lnTo>
                  <a:lnTo>
                    <a:pt x="201" y="172"/>
                  </a:lnTo>
                  <a:lnTo>
                    <a:pt x="19" y="165"/>
                  </a:lnTo>
                  <a:lnTo>
                    <a:pt x="196" y="195"/>
                  </a:lnTo>
                  <a:lnTo>
                    <a:pt x="19" y="183"/>
                  </a:lnTo>
                  <a:lnTo>
                    <a:pt x="194" y="212"/>
                  </a:lnTo>
                  <a:lnTo>
                    <a:pt x="0" y="20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0" name="Freeform 202"/>
            <p:cNvSpPr>
              <a:spLocks/>
            </p:cNvSpPr>
            <p:nvPr/>
          </p:nvSpPr>
          <p:spPr bwMode="auto">
            <a:xfrm flipH="1">
              <a:off x="3705" y="1777"/>
              <a:ext cx="27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56" y="25"/>
                </a:cxn>
                <a:cxn ang="0">
                  <a:pos x="56" y="16"/>
                </a:cxn>
                <a:cxn ang="0">
                  <a:pos x="0" y="0"/>
                </a:cxn>
              </a:cxnLst>
              <a:rect l="0" t="0" r="r" b="b"/>
              <a:pathLst>
                <a:path w="56" h="25">
                  <a:moveTo>
                    <a:pt x="0" y="0"/>
                  </a:moveTo>
                  <a:lnTo>
                    <a:pt x="0" y="13"/>
                  </a:lnTo>
                  <a:lnTo>
                    <a:pt x="56" y="25"/>
                  </a:lnTo>
                  <a:lnTo>
                    <a:pt x="5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1" name="Freeform 203"/>
            <p:cNvSpPr>
              <a:spLocks/>
            </p:cNvSpPr>
            <p:nvPr/>
          </p:nvSpPr>
          <p:spPr bwMode="auto">
            <a:xfrm flipH="1">
              <a:off x="3706" y="1799"/>
              <a:ext cx="2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56" y="26"/>
                </a:cxn>
                <a:cxn ang="0">
                  <a:pos x="56" y="17"/>
                </a:cxn>
                <a:cxn ang="0">
                  <a:pos x="0" y="0"/>
                </a:cxn>
              </a:cxnLst>
              <a:rect l="0" t="0" r="r" b="b"/>
              <a:pathLst>
                <a:path w="56" h="26">
                  <a:moveTo>
                    <a:pt x="0" y="0"/>
                  </a:moveTo>
                  <a:lnTo>
                    <a:pt x="0" y="14"/>
                  </a:lnTo>
                  <a:lnTo>
                    <a:pt x="56" y="26"/>
                  </a:lnTo>
                  <a:lnTo>
                    <a:pt x="5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2" name="Freeform 204"/>
            <p:cNvSpPr>
              <a:spLocks/>
            </p:cNvSpPr>
            <p:nvPr/>
          </p:nvSpPr>
          <p:spPr bwMode="auto">
            <a:xfrm flipH="1">
              <a:off x="3725" y="1680"/>
              <a:ext cx="161" cy="5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67"/>
                </a:cxn>
                <a:cxn ang="0">
                  <a:pos x="133" y="95"/>
                </a:cxn>
                <a:cxn ang="0">
                  <a:pos x="329" y="105"/>
                </a:cxn>
                <a:cxn ang="0">
                  <a:pos x="121" y="70"/>
                </a:cxn>
                <a:cxn ang="0">
                  <a:pos x="121" y="44"/>
                </a:cxn>
                <a:cxn ang="0">
                  <a:pos x="165" y="12"/>
                </a:cxn>
                <a:cxn ang="0">
                  <a:pos x="163" y="12"/>
                </a:cxn>
                <a:cxn ang="0">
                  <a:pos x="158" y="10"/>
                </a:cxn>
                <a:cxn ang="0">
                  <a:pos x="151" y="10"/>
                </a:cxn>
                <a:cxn ang="0">
                  <a:pos x="140" y="9"/>
                </a:cxn>
                <a:cxn ang="0">
                  <a:pos x="132" y="7"/>
                </a:cxn>
                <a:cxn ang="0">
                  <a:pos x="121" y="3"/>
                </a:cxn>
                <a:cxn ang="0">
                  <a:pos x="112" y="2"/>
                </a:cxn>
                <a:cxn ang="0">
                  <a:pos x="105" y="0"/>
                </a:cxn>
              </a:cxnLst>
              <a:rect l="0" t="0" r="r" b="b"/>
              <a:pathLst>
                <a:path w="329" h="105">
                  <a:moveTo>
                    <a:pt x="105" y="0"/>
                  </a:moveTo>
                  <a:lnTo>
                    <a:pt x="0" y="67"/>
                  </a:lnTo>
                  <a:lnTo>
                    <a:pt x="133" y="95"/>
                  </a:lnTo>
                  <a:lnTo>
                    <a:pt x="329" y="105"/>
                  </a:lnTo>
                  <a:lnTo>
                    <a:pt x="121" y="70"/>
                  </a:lnTo>
                  <a:lnTo>
                    <a:pt x="121" y="44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0" y="9"/>
                  </a:lnTo>
                  <a:lnTo>
                    <a:pt x="132" y="7"/>
                  </a:lnTo>
                  <a:lnTo>
                    <a:pt x="121" y="3"/>
                  </a:lnTo>
                  <a:lnTo>
                    <a:pt x="112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3" name="Freeform 205"/>
            <p:cNvSpPr>
              <a:spLocks/>
            </p:cNvSpPr>
            <p:nvPr/>
          </p:nvSpPr>
          <p:spPr bwMode="auto">
            <a:xfrm flipH="1">
              <a:off x="3839" y="1522"/>
              <a:ext cx="16" cy="147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0" y="0"/>
                </a:cxn>
                <a:cxn ang="0">
                  <a:pos x="32" y="7"/>
                </a:cxn>
                <a:cxn ang="0">
                  <a:pos x="5" y="14"/>
                </a:cxn>
                <a:cxn ang="0">
                  <a:pos x="30" y="21"/>
                </a:cxn>
                <a:cxn ang="0">
                  <a:pos x="7" y="30"/>
                </a:cxn>
                <a:cxn ang="0">
                  <a:pos x="30" y="37"/>
                </a:cxn>
                <a:cxn ang="0">
                  <a:pos x="7" y="44"/>
                </a:cxn>
                <a:cxn ang="0">
                  <a:pos x="30" y="55"/>
                </a:cxn>
                <a:cxn ang="0">
                  <a:pos x="5" y="60"/>
                </a:cxn>
                <a:cxn ang="0">
                  <a:pos x="30" y="69"/>
                </a:cxn>
                <a:cxn ang="0">
                  <a:pos x="7" y="77"/>
                </a:cxn>
                <a:cxn ang="0">
                  <a:pos x="30" y="84"/>
                </a:cxn>
                <a:cxn ang="0">
                  <a:pos x="7" y="93"/>
                </a:cxn>
                <a:cxn ang="0">
                  <a:pos x="32" y="102"/>
                </a:cxn>
                <a:cxn ang="0">
                  <a:pos x="5" y="109"/>
                </a:cxn>
                <a:cxn ang="0">
                  <a:pos x="32" y="119"/>
                </a:cxn>
                <a:cxn ang="0">
                  <a:pos x="5" y="125"/>
                </a:cxn>
                <a:cxn ang="0">
                  <a:pos x="30" y="135"/>
                </a:cxn>
                <a:cxn ang="0">
                  <a:pos x="7" y="140"/>
                </a:cxn>
                <a:cxn ang="0">
                  <a:pos x="30" y="151"/>
                </a:cxn>
                <a:cxn ang="0">
                  <a:pos x="7" y="156"/>
                </a:cxn>
                <a:cxn ang="0">
                  <a:pos x="32" y="167"/>
                </a:cxn>
                <a:cxn ang="0">
                  <a:pos x="5" y="174"/>
                </a:cxn>
                <a:cxn ang="0">
                  <a:pos x="32" y="184"/>
                </a:cxn>
                <a:cxn ang="0">
                  <a:pos x="7" y="191"/>
                </a:cxn>
                <a:cxn ang="0">
                  <a:pos x="30" y="200"/>
                </a:cxn>
                <a:cxn ang="0">
                  <a:pos x="9" y="207"/>
                </a:cxn>
                <a:cxn ang="0">
                  <a:pos x="30" y="218"/>
                </a:cxn>
                <a:cxn ang="0">
                  <a:pos x="9" y="223"/>
                </a:cxn>
                <a:cxn ang="0">
                  <a:pos x="32" y="235"/>
                </a:cxn>
                <a:cxn ang="0">
                  <a:pos x="7" y="240"/>
                </a:cxn>
                <a:cxn ang="0">
                  <a:pos x="32" y="251"/>
                </a:cxn>
                <a:cxn ang="0">
                  <a:pos x="9" y="256"/>
                </a:cxn>
                <a:cxn ang="0">
                  <a:pos x="32" y="265"/>
                </a:cxn>
                <a:cxn ang="0">
                  <a:pos x="11" y="270"/>
                </a:cxn>
                <a:cxn ang="0">
                  <a:pos x="32" y="279"/>
                </a:cxn>
                <a:cxn ang="0">
                  <a:pos x="11" y="288"/>
                </a:cxn>
                <a:cxn ang="0">
                  <a:pos x="33" y="293"/>
                </a:cxn>
                <a:cxn ang="0">
                  <a:pos x="4" y="302"/>
                </a:cxn>
                <a:cxn ang="0">
                  <a:pos x="0" y="303"/>
                </a:cxn>
              </a:cxnLst>
              <a:rect l="0" t="0" r="r" b="b"/>
              <a:pathLst>
                <a:path w="33" h="303">
                  <a:moveTo>
                    <a:pt x="0" y="303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5" y="14"/>
                  </a:lnTo>
                  <a:lnTo>
                    <a:pt x="30" y="21"/>
                  </a:lnTo>
                  <a:lnTo>
                    <a:pt x="7" y="30"/>
                  </a:lnTo>
                  <a:lnTo>
                    <a:pt x="30" y="37"/>
                  </a:lnTo>
                  <a:lnTo>
                    <a:pt x="7" y="44"/>
                  </a:lnTo>
                  <a:lnTo>
                    <a:pt x="30" y="55"/>
                  </a:lnTo>
                  <a:lnTo>
                    <a:pt x="5" y="60"/>
                  </a:lnTo>
                  <a:lnTo>
                    <a:pt x="30" y="69"/>
                  </a:lnTo>
                  <a:lnTo>
                    <a:pt x="7" y="77"/>
                  </a:lnTo>
                  <a:lnTo>
                    <a:pt x="30" y="84"/>
                  </a:lnTo>
                  <a:lnTo>
                    <a:pt x="7" y="93"/>
                  </a:lnTo>
                  <a:lnTo>
                    <a:pt x="32" y="102"/>
                  </a:lnTo>
                  <a:lnTo>
                    <a:pt x="5" y="109"/>
                  </a:lnTo>
                  <a:lnTo>
                    <a:pt x="32" y="119"/>
                  </a:lnTo>
                  <a:lnTo>
                    <a:pt x="5" y="125"/>
                  </a:lnTo>
                  <a:lnTo>
                    <a:pt x="30" y="135"/>
                  </a:lnTo>
                  <a:lnTo>
                    <a:pt x="7" y="140"/>
                  </a:lnTo>
                  <a:lnTo>
                    <a:pt x="30" y="151"/>
                  </a:lnTo>
                  <a:lnTo>
                    <a:pt x="7" y="156"/>
                  </a:lnTo>
                  <a:lnTo>
                    <a:pt x="32" y="167"/>
                  </a:lnTo>
                  <a:lnTo>
                    <a:pt x="5" y="174"/>
                  </a:lnTo>
                  <a:lnTo>
                    <a:pt x="32" y="184"/>
                  </a:lnTo>
                  <a:lnTo>
                    <a:pt x="7" y="191"/>
                  </a:lnTo>
                  <a:lnTo>
                    <a:pt x="30" y="200"/>
                  </a:lnTo>
                  <a:lnTo>
                    <a:pt x="9" y="207"/>
                  </a:lnTo>
                  <a:lnTo>
                    <a:pt x="30" y="218"/>
                  </a:lnTo>
                  <a:lnTo>
                    <a:pt x="9" y="223"/>
                  </a:lnTo>
                  <a:lnTo>
                    <a:pt x="32" y="235"/>
                  </a:lnTo>
                  <a:lnTo>
                    <a:pt x="7" y="240"/>
                  </a:lnTo>
                  <a:lnTo>
                    <a:pt x="32" y="251"/>
                  </a:lnTo>
                  <a:lnTo>
                    <a:pt x="9" y="256"/>
                  </a:lnTo>
                  <a:lnTo>
                    <a:pt x="32" y="265"/>
                  </a:lnTo>
                  <a:lnTo>
                    <a:pt x="11" y="270"/>
                  </a:lnTo>
                  <a:lnTo>
                    <a:pt x="32" y="279"/>
                  </a:lnTo>
                  <a:lnTo>
                    <a:pt x="11" y="288"/>
                  </a:lnTo>
                  <a:lnTo>
                    <a:pt x="33" y="293"/>
                  </a:lnTo>
                  <a:lnTo>
                    <a:pt x="4" y="302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B5B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4" name="Freeform 206"/>
            <p:cNvSpPr>
              <a:spLocks/>
            </p:cNvSpPr>
            <p:nvPr/>
          </p:nvSpPr>
          <p:spPr bwMode="auto">
            <a:xfrm flipH="1">
              <a:off x="3809" y="1722"/>
              <a:ext cx="86" cy="62"/>
            </a:xfrm>
            <a:custGeom>
              <a:avLst/>
              <a:gdLst/>
              <a:ahLst/>
              <a:cxnLst>
                <a:cxn ang="0">
                  <a:pos x="175" y="35"/>
                </a:cxn>
                <a:cxn ang="0">
                  <a:pos x="52" y="124"/>
                </a:cxn>
                <a:cxn ang="0">
                  <a:pos x="1" y="112"/>
                </a:cxn>
                <a:cxn ang="0">
                  <a:pos x="0" y="0"/>
                </a:cxn>
                <a:cxn ang="0">
                  <a:pos x="175" y="35"/>
                </a:cxn>
              </a:cxnLst>
              <a:rect l="0" t="0" r="r" b="b"/>
              <a:pathLst>
                <a:path w="175" h="124">
                  <a:moveTo>
                    <a:pt x="175" y="35"/>
                  </a:moveTo>
                  <a:lnTo>
                    <a:pt x="52" y="124"/>
                  </a:lnTo>
                  <a:lnTo>
                    <a:pt x="1" y="112"/>
                  </a:lnTo>
                  <a:lnTo>
                    <a:pt x="0" y="0"/>
                  </a:lnTo>
                  <a:lnTo>
                    <a:pt x="175" y="35"/>
                  </a:lnTo>
                  <a:close/>
                </a:path>
              </a:pathLst>
            </a:custGeom>
            <a:solidFill>
              <a:srgbClr val="79BC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5" name="Freeform 207"/>
            <p:cNvSpPr>
              <a:spLocks/>
            </p:cNvSpPr>
            <p:nvPr/>
          </p:nvSpPr>
          <p:spPr bwMode="auto">
            <a:xfrm flipH="1">
              <a:off x="3816" y="1735"/>
              <a:ext cx="67" cy="21"/>
            </a:xfrm>
            <a:custGeom>
              <a:avLst/>
              <a:gdLst/>
              <a:ahLst/>
              <a:cxnLst>
                <a:cxn ang="0">
                  <a:pos x="139" y="28"/>
                </a:cxn>
                <a:cxn ang="0">
                  <a:pos x="139" y="46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39" y="28"/>
                </a:cxn>
              </a:cxnLst>
              <a:rect l="0" t="0" r="r" b="b"/>
              <a:pathLst>
                <a:path w="139" h="46">
                  <a:moveTo>
                    <a:pt x="139" y="28"/>
                  </a:moveTo>
                  <a:lnTo>
                    <a:pt x="139" y="4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9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6" name="Freeform 208"/>
            <p:cNvSpPr>
              <a:spLocks/>
            </p:cNvSpPr>
            <p:nvPr/>
          </p:nvSpPr>
          <p:spPr bwMode="auto">
            <a:xfrm flipH="1">
              <a:off x="3813" y="1749"/>
              <a:ext cx="6" cy="11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10" y="18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10" y="25"/>
                </a:cxn>
                <a:cxn ang="0">
                  <a:pos x="10" y="18"/>
                </a:cxn>
                <a:cxn ang="0">
                  <a:pos x="3" y="23"/>
                </a:cxn>
              </a:cxnLst>
              <a:rect l="0" t="0" r="r" b="b"/>
              <a:pathLst>
                <a:path w="10" h="25">
                  <a:moveTo>
                    <a:pt x="3" y="23"/>
                  </a:moveTo>
                  <a:lnTo>
                    <a:pt x="10" y="1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7" name="Freeform 209"/>
            <p:cNvSpPr>
              <a:spLocks/>
            </p:cNvSpPr>
            <p:nvPr/>
          </p:nvSpPr>
          <p:spPr bwMode="auto">
            <a:xfrm flipH="1">
              <a:off x="3816" y="1741"/>
              <a:ext cx="71" cy="1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10"/>
                </a:cxn>
                <a:cxn ang="0">
                  <a:pos x="144" y="38"/>
                </a:cxn>
                <a:cxn ang="0">
                  <a:pos x="146" y="28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0" y="5"/>
                </a:cxn>
              </a:cxnLst>
              <a:rect l="0" t="0" r="r" b="b"/>
              <a:pathLst>
                <a:path w="146" h="38">
                  <a:moveTo>
                    <a:pt x="0" y="5"/>
                  </a:moveTo>
                  <a:lnTo>
                    <a:pt x="6" y="10"/>
                  </a:lnTo>
                  <a:lnTo>
                    <a:pt x="144" y="38"/>
                  </a:lnTo>
                  <a:lnTo>
                    <a:pt x="146" y="28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8" name="Freeform 210"/>
            <p:cNvSpPr>
              <a:spLocks/>
            </p:cNvSpPr>
            <p:nvPr/>
          </p:nvSpPr>
          <p:spPr bwMode="auto">
            <a:xfrm flipH="1">
              <a:off x="3881" y="1731"/>
              <a:ext cx="6" cy="1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7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13" y="7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7" y="2"/>
                </a:cxn>
              </a:cxnLst>
              <a:rect l="0" t="0" r="r" b="b"/>
              <a:pathLst>
                <a:path w="13" h="25">
                  <a:moveTo>
                    <a:pt x="7" y="2"/>
                  </a:moveTo>
                  <a:lnTo>
                    <a:pt x="0" y="7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7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99" name="Freeform 211"/>
            <p:cNvSpPr>
              <a:spLocks/>
            </p:cNvSpPr>
            <p:nvPr/>
          </p:nvSpPr>
          <p:spPr bwMode="auto">
            <a:xfrm flipH="1">
              <a:off x="3813" y="1732"/>
              <a:ext cx="71" cy="19"/>
            </a:xfrm>
            <a:custGeom>
              <a:avLst/>
              <a:gdLst/>
              <a:ahLst/>
              <a:cxnLst>
                <a:cxn ang="0">
                  <a:pos x="145" y="35"/>
                </a:cxn>
                <a:cxn ang="0">
                  <a:pos x="142" y="28"/>
                </a:cxn>
                <a:cxn ang="0">
                  <a:pos x="1" y="0"/>
                </a:cxn>
                <a:cxn ang="0">
                  <a:pos x="0" y="11"/>
                </a:cxn>
                <a:cxn ang="0">
                  <a:pos x="138" y="40"/>
                </a:cxn>
                <a:cxn ang="0">
                  <a:pos x="145" y="35"/>
                </a:cxn>
                <a:cxn ang="0">
                  <a:pos x="145" y="35"/>
                </a:cxn>
                <a:cxn ang="0">
                  <a:pos x="145" y="30"/>
                </a:cxn>
                <a:cxn ang="0">
                  <a:pos x="142" y="28"/>
                </a:cxn>
                <a:cxn ang="0">
                  <a:pos x="145" y="35"/>
                </a:cxn>
              </a:cxnLst>
              <a:rect l="0" t="0" r="r" b="b"/>
              <a:pathLst>
                <a:path w="145" h="40">
                  <a:moveTo>
                    <a:pt x="145" y="35"/>
                  </a:moveTo>
                  <a:lnTo>
                    <a:pt x="142" y="28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38" y="40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5" y="30"/>
                  </a:lnTo>
                  <a:lnTo>
                    <a:pt x="142" y="28"/>
                  </a:lnTo>
                  <a:lnTo>
                    <a:pt x="145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0" name="Freeform 212"/>
            <p:cNvSpPr>
              <a:spLocks/>
            </p:cNvSpPr>
            <p:nvPr/>
          </p:nvSpPr>
          <p:spPr bwMode="auto">
            <a:xfrm flipH="1">
              <a:off x="3783" y="1759"/>
              <a:ext cx="113" cy="28"/>
            </a:xfrm>
            <a:custGeom>
              <a:avLst/>
              <a:gdLst/>
              <a:ahLst/>
              <a:cxnLst>
                <a:cxn ang="0">
                  <a:pos x="231" y="49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29" y="56"/>
                </a:cxn>
                <a:cxn ang="0">
                  <a:pos x="231" y="49"/>
                </a:cxn>
              </a:cxnLst>
              <a:rect l="0" t="0" r="r" b="b"/>
              <a:pathLst>
                <a:path w="231" h="56">
                  <a:moveTo>
                    <a:pt x="231" y="49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29" y="56"/>
                  </a:lnTo>
                  <a:lnTo>
                    <a:pt x="231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1" name="Freeform 213"/>
            <p:cNvSpPr>
              <a:spLocks/>
            </p:cNvSpPr>
            <p:nvPr/>
          </p:nvSpPr>
          <p:spPr bwMode="auto">
            <a:xfrm flipH="1">
              <a:off x="3783" y="1764"/>
              <a:ext cx="113" cy="29"/>
            </a:xfrm>
            <a:custGeom>
              <a:avLst/>
              <a:gdLst/>
              <a:ahLst/>
              <a:cxnLst>
                <a:cxn ang="0">
                  <a:pos x="231" y="52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229" y="59"/>
                </a:cxn>
                <a:cxn ang="0">
                  <a:pos x="231" y="52"/>
                </a:cxn>
              </a:cxnLst>
              <a:rect l="0" t="0" r="r" b="b"/>
              <a:pathLst>
                <a:path w="231" h="59">
                  <a:moveTo>
                    <a:pt x="231" y="52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29" y="59"/>
                  </a:lnTo>
                  <a:lnTo>
                    <a:pt x="231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2" name="Freeform 214"/>
            <p:cNvSpPr>
              <a:spLocks/>
            </p:cNvSpPr>
            <p:nvPr/>
          </p:nvSpPr>
          <p:spPr bwMode="auto">
            <a:xfrm flipH="1">
              <a:off x="3784" y="1771"/>
              <a:ext cx="112" cy="28"/>
            </a:xfrm>
            <a:custGeom>
              <a:avLst/>
              <a:gdLst/>
              <a:ahLst/>
              <a:cxnLst>
                <a:cxn ang="0">
                  <a:pos x="229" y="51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28" y="58"/>
                </a:cxn>
                <a:cxn ang="0">
                  <a:pos x="229" y="51"/>
                </a:cxn>
              </a:cxnLst>
              <a:rect l="0" t="0" r="r" b="b"/>
              <a:pathLst>
                <a:path w="229" h="58">
                  <a:moveTo>
                    <a:pt x="229" y="51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28" y="58"/>
                  </a:lnTo>
                  <a:lnTo>
                    <a:pt x="22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3" name="Freeform 215"/>
            <p:cNvSpPr>
              <a:spLocks/>
            </p:cNvSpPr>
            <p:nvPr/>
          </p:nvSpPr>
          <p:spPr bwMode="auto">
            <a:xfrm flipH="1">
              <a:off x="3632" y="1781"/>
              <a:ext cx="318" cy="13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655" y="117"/>
                </a:cxn>
                <a:cxn ang="0">
                  <a:pos x="452" y="277"/>
                </a:cxn>
                <a:cxn ang="0">
                  <a:pos x="0" y="86"/>
                </a:cxn>
                <a:cxn ang="0">
                  <a:pos x="144" y="0"/>
                </a:cxn>
              </a:cxnLst>
              <a:rect l="0" t="0" r="r" b="b"/>
              <a:pathLst>
                <a:path w="655" h="277">
                  <a:moveTo>
                    <a:pt x="144" y="0"/>
                  </a:moveTo>
                  <a:lnTo>
                    <a:pt x="655" y="117"/>
                  </a:lnTo>
                  <a:lnTo>
                    <a:pt x="452" y="277"/>
                  </a:lnTo>
                  <a:lnTo>
                    <a:pt x="0" y="8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4" name="Freeform 216"/>
            <p:cNvSpPr>
              <a:spLocks/>
            </p:cNvSpPr>
            <p:nvPr/>
          </p:nvSpPr>
          <p:spPr bwMode="auto">
            <a:xfrm flipH="1">
              <a:off x="3647" y="1788"/>
              <a:ext cx="292" cy="120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25" y="247"/>
                </a:cxn>
                <a:cxn ang="0">
                  <a:pos x="600" y="112"/>
                </a:cxn>
                <a:cxn ang="0">
                  <a:pos x="128" y="0"/>
                </a:cxn>
                <a:cxn ang="0">
                  <a:pos x="0" y="74"/>
                </a:cxn>
              </a:cxnLst>
              <a:rect l="0" t="0" r="r" b="b"/>
              <a:pathLst>
                <a:path w="600" h="247">
                  <a:moveTo>
                    <a:pt x="0" y="74"/>
                  </a:moveTo>
                  <a:lnTo>
                    <a:pt x="425" y="247"/>
                  </a:lnTo>
                  <a:lnTo>
                    <a:pt x="600" y="112"/>
                  </a:lnTo>
                  <a:lnTo>
                    <a:pt x="1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5" name="Freeform 217"/>
            <p:cNvSpPr>
              <a:spLocks/>
            </p:cNvSpPr>
            <p:nvPr/>
          </p:nvSpPr>
          <p:spPr bwMode="auto">
            <a:xfrm flipH="1">
              <a:off x="3731" y="1824"/>
              <a:ext cx="219" cy="1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"/>
                </a:cxn>
                <a:cxn ang="0">
                  <a:pos x="452" y="219"/>
                </a:cxn>
                <a:cxn ang="0">
                  <a:pos x="452" y="187"/>
                </a:cxn>
                <a:cxn ang="0">
                  <a:pos x="2" y="0"/>
                </a:cxn>
              </a:cxnLst>
              <a:rect l="0" t="0" r="r" b="b"/>
              <a:pathLst>
                <a:path w="452" h="219">
                  <a:moveTo>
                    <a:pt x="2" y="0"/>
                  </a:moveTo>
                  <a:lnTo>
                    <a:pt x="0" y="22"/>
                  </a:lnTo>
                  <a:lnTo>
                    <a:pt x="452" y="219"/>
                  </a:lnTo>
                  <a:lnTo>
                    <a:pt x="452" y="18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6" name="Freeform 218"/>
            <p:cNvSpPr>
              <a:spLocks/>
            </p:cNvSpPr>
            <p:nvPr/>
          </p:nvSpPr>
          <p:spPr bwMode="auto">
            <a:xfrm flipH="1">
              <a:off x="3632" y="1838"/>
              <a:ext cx="99" cy="92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190"/>
                </a:cxn>
                <a:cxn ang="0">
                  <a:pos x="203" y="27"/>
                </a:cxn>
                <a:cxn ang="0">
                  <a:pos x="203" y="0"/>
                </a:cxn>
                <a:cxn ang="0">
                  <a:pos x="0" y="158"/>
                </a:cxn>
              </a:cxnLst>
              <a:rect l="0" t="0" r="r" b="b"/>
              <a:pathLst>
                <a:path w="203" h="190">
                  <a:moveTo>
                    <a:pt x="0" y="158"/>
                  </a:moveTo>
                  <a:lnTo>
                    <a:pt x="0" y="190"/>
                  </a:lnTo>
                  <a:lnTo>
                    <a:pt x="203" y="27"/>
                  </a:lnTo>
                  <a:lnTo>
                    <a:pt x="20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7" name="Freeform 219"/>
            <p:cNvSpPr>
              <a:spLocks/>
            </p:cNvSpPr>
            <p:nvPr/>
          </p:nvSpPr>
          <p:spPr bwMode="auto">
            <a:xfrm flipH="1">
              <a:off x="3635" y="1845"/>
              <a:ext cx="92" cy="77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160"/>
                </a:cxn>
                <a:cxn ang="0">
                  <a:pos x="187" y="11"/>
                </a:cxn>
                <a:cxn ang="0">
                  <a:pos x="187" y="0"/>
                </a:cxn>
                <a:cxn ang="0">
                  <a:pos x="0" y="148"/>
                </a:cxn>
              </a:cxnLst>
              <a:rect l="0" t="0" r="r" b="b"/>
              <a:pathLst>
                <a:path w="187" h="160">
                  <a:moveTo>
                    <a:pt x="0" y="148"/>
                  </a:moveTo>
                  <a:lnTo>
                    <a:pt x="0" y="160"/>
                  </a:lnTo>
                  <a:lnTo>
                    <a:pt x="187" y="11"/>
                  </a:lnTo>
                  <a:lnTo>
                    <a:pt x="18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8" name="Freeform 220"/>
            <p:cNvSpPr>
              <a:spLocks/>
            </p:cNvSpPr>
            <p:nvPr/>
          </p:nvSpPr>
          <p:spPr bwMode="auto">
            <a:xfrm flipH="1">
              <a:off x="3970" y="1794"/>
              <a:ext cx="63" cy="54"/>
            </a:xfrm>
            <a:custGeom>
              <a:avLst/>
              <a:gdLst/>
              <a:ahLst/>
              <a:cxnLst>
                <a:cxn ang="0">
                  <a:pos x="98" y="6"/>
                </a:cxn>
                <a:cxn ang="0">
                  <a:pos x="130" y="107"/>
                </a:cxn>
                <a:cxn ang="0">
                  <a:pos x="0" y="111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5" y="6"/>
                </a:cxn>
                <a:cxn ang="0">
                  <a:pos x="25" y="4"/>
                </a:cxn>
                <a:cxn ang="0">
                  <a:pos x="26" y="4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3" y="2"/>
                </a:cxn>
                <a:cxn ang="0">
                  <a:pos x="86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3" y="0"/>
                </a:cxn>
                <a:cxn ang="0">
                  <a:pos x="95" y="2"/>
                </a:cxn>
                <a:cxn ang="0">
                  <a:pos x="96" y="4"/>
                </a:cxn>
                <a:cxn ang="0">
                  <a:pos x="98" y="6"/>
                </a:cxn>
              </a:cxnLst>
              <a:rect l="0" t="0" r="r" b="b"/>
              <a:pathLst>
                <a:path w="130" h="111">
                  <a:moveTo>
                    <a:pt x="98" y="6"/>
                  </a:moveTo>
                  <a:lnTo>
                    <a:pt x="130" y="107"/>
                  </a:lnTo>
                  <a:lnTo>
                    <a:pt x="0" y="111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2"/>
                  </a:lnTo>
                  <a:lnTo>
                    <a:pt x="96" y="4"/>
                  </a:lnTo>
                  <a:lnTo>
                    <a:pt x="98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09" name="Freeform 221"/>
            <p:cNvSpPr>
              <a:spLocks/>
            </p:cNvSpPr>
            <p:nvPr/>
          </p:nvSpPr>
          <p:spPr bwMode="auto">
            <a:xfrm flipH="1">
              <a:off x="3970" y="1847"/>
              <a:ext cx="63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33"/>
                </a:cxn>
                <a:cxn ang="0">
                  <a:pos x="124" y="30"/>
                </a:cxn>
                <a:cxn ang="0">
                  <a:pos x="130" y="0"/>
                </a:cxn>
                <a:cxn ang="0">
                  <a:pos x="0" y="4"/>
                </a:cxn>
              </a:cxnLst>
              <a:rect l="0" t="0" r="r" b="b"/>
              <a:pathLst>
                <a:path w="130" h="33">
                  <a:moveTo>
                    <a:pt x="0" y="4"/>
                  </a:moveTo>
                  <a:lnTo>
                    <a:pt x="7" y="33"/>
                  </a:lnTo>
                  <a:lnTo>
                    <a:pt x="124" y="30"/>
                  </a:lnTo>
                  <a:lnTo>
                    <a:pt x="13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0" name="Freeform 222"/>
            <p:cNvSpPr>
              <a:spLocks/>
            </p:cNvSpPr>
            <p:nvPr/>
          </p:nvSpPr>
          <p:spPr bwMode="auto">
            <a:xfrm flipH="1">
              <a:off x="3975" y="1799"/>
              <a:ext cx="53" cy="47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79" y="0"/>
                </a:cxn>
                <a:cxn ang="0">
                  <a:pos x="107" y="93"/>
                </a:cxn>
                <a:cxn ang="0">
                  <a:pos x="0" y="96"/>
                </a:cxn>
                <a:cxn ang="0">
                  <a:pos x="18" y="2"/>
                </a:cxn>
              </a:cxnLst>
              <a:rect l="0" t="0" r="r" b="b"/>
              <a:pathLst>
                <a:path w="107" h="96">
                  <a:moveTo>
                    <a:pt x="18" y="2"/>
                  </a:moveTo>
                  <a:lnTo>
                    <a:pt x="79" y="0"/>
                  </a:lnTo>
                  <a:lnTo>
                    <a:pt x="107" y="93"/>
                  </a:lnTo>
                  <a:lnTo>
                    <a:pt x="0" y="96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1" name="Freeform 223"/>
            <p:cNvSpPr>
              <a:spLocks/>
            </p:cNvSpPr>
            <p:nvPr/>
          </p:nvSpPr>
          <p:spPr bwMode="auto">
            <a:xfrm flipH="1">
              <a:off x="4008" y="1799"/>
              <a:ext cx="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2" name="Rectangle 224"/>
            <p:cNvSpPr>
              <a:spLocks noChangeArrowheads="1"/>
            </p:cNvSpPr>
            <p:nvPr/>
          </p:nvSpPr>
          <p:spPr bwMode="auto">
            <a:xfrm flipH="1">
              <a:off x="4007" y="1799"/>
              <a:ext cx="5" cy="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3" name="Freeform 225"/>
            <p:cNvSpPr>
              <a:spLocks/>
            </p:cNvSpPr>
            <p:nvPr/>
          </p:nvSpPr>
          <p:spPr bwMode="auto">
            <a:xfrm flipH="1">
              <a:off x="3996" y="1799"/>
              <a:ext cx="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8"/>
                </a:cxn>
                <a:cxn ang="0">
                  <a:pos x="0" y="0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4" name="Freeform 226"/>
            <p:cNvSpPr>
              <a:spLocks/>
            </p:cNvSpPr>
            <p:nvPr/>
          </p:nvSpPr>
          <p:spPr bwMode="auto">
            <a:xfrm flipH="1">
              <a:off x="3994" y="1799"/>
              <a:ext cx="6" cy="13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8"/>
                </a:cxn>
                <a:cxn ang="0">
                  <a:pos x="13" y="28"/>
                </a:cxn>
              </a:cxnLst>
              <a:rect l="0" t="0" r="r" b="b"/>
              <a:pathLst>
                <a:path w="13" h="28">
                  <a:moveTo>
                    <a:pt x="13" y="28"/>
                  </a:moveTo>
                  <a:lnTo>
                    <a:pt x="11" y="0"/>
                  </a:lnTo>
                  <a:lnTo>
                    <a:pt x="0" y="2"/>
                  </a:lnTo>
                  <a:lnTo>
                    <a:pt x="2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5" name="Freeform 227"/>
            <p:cNvSpPr>
              <a:spLocks/>
            </p:cNvSpPr>
            <p:nvPr/>
          </p:nvSpPr>
          <p:spPr bwMode="auto">
            <a:xfrm flipH="1">
              <a:off x="3984" y="1812"/>
              <a:ext cx="3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0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6" name="Freeform 228"/>
            <p:cNvSpPr>
              <a:spLocks/>
            </p:cNvSpPr>
            <p:nvPr/>
          </p:nvSpPr>
          <p:spPr bwMode="auto">
            <a:xfrm flipH="1">
              <a:off x="3984" y="1810"/>
              <a:ext cx="39" cy="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79" y="12"/>
                </a:cxn>
                <a:cxn ang="0">
                  <a:pos x="79" y="0"/>
                </a:cxn>
              </a:cxnLst>
              <a:rect l="0" t="0" r="r" b="b"/>
              <a:pathLst>
                <a:path w="79" h="12">
                  <a:moveTo>
                    <a:pt x="79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79" y="1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7" name="Freeform 229"/>
            <p:cNvSpPr>
              <a:spLocks/>
            </p:cNvSpPr>
            <p:nvPr/>
          </p:nvSpPr>
          <p:spPr bwMode="auto">
            <a:xfrm flipH="1">
              <a:off x="3998" y="1822"/>
              <a:ext cx="26" cy="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0"/>
                </a:cxn>
                <a:cxn ang="0">
                  <a:pos x="53" y="39"/>
                </a:cxn>
                <a:cxn ang="0">
                  <a:pos x="9" y="35"/>
                </a:cxn>
                <a:cxn ang="0">
                  <a:pos x="44" y="32"/>
                </a:cxn>
                <a:cxn ang="0">
                  <a:pos x="13" y="28"/>
                </a:cxn>
                <a:cxn ang="0">
                  <a:pos x="39" y="25"/>
                </a:cxn>
                <a:cxn ang="0">
                  <a:pos x="13" y="23"/>
                </a:cxn>
                <a:cxn ang="0">
                  <a:pos x="34" y="18"/>
                </a:cxn>
                <a:cxn ang="0">
                  <a:pos x="13" y="18"/>
                </a:cxn>
                <a:cxn ang="0">
                  <a:pos x="30" y="12"/>
                </a:cxn>
                <a:cxn ang="0">
                  <a:pos x="14" y="11"/>
                </a:cxn>
                <a:cxn ang="0">
                  <a:pos x="28" y="7"/>
                </a:cxn>
                <a:cxn ang="0">
                  <a:pos x="14" y="5"/>
                </a:cxn>
                <a:cxn ang="0">
                  <a:pos x="27" y="2"/>
                </a:cxn>
                <a:cxn ang="0">
                  <a:pos x="7" y="0"/>
                </a:cxn>
              </a:cxnLst>
              <a:rect l="0" t="0" r="r" b="b"/>
              <a:pathLst>
                <a:path w="53" h="40">
                  <a:moveTo>
                    <a:pt x="7" y="0"/>
                  </a:moveTo>
                  <a:lnTo>
                    <a:pt x="0" y="40"/>
                  </a:lnTo>
                  <a:lnTo>
                    <a:pt x="53" y="39"/>
                  </a:lnTo>
                  <a:lnTo>
                    <a:pt x="9" y="35"/>
                  </a:lnTo>
                  <a:lnTo>
                    <a:pt x="44" y="32"/>
                  </a:lnTo>
                  <a:lnTo>
                    <a:pt x="13" y="28"/>
                  </a:lnTo>
                  <a:lnTo>
                    <a:pt x="39" y="25"/>
                  </a:lnTo>
                  <a:lnTo>
                    <a:pt x="13" y="23"/>
                  </a:lnTo>
                  <a:lnTo>
                    <a:pt x="34" y="18"/>
                  </a:lnTo>
                  <a:lnTo>
                    <a:pt x="13" y="18"/>
                  </a:lnTo>
                  <a:lnTo>
                    <a:pt x="30" y="12"/>
                  </a:lnTo>
                  <a:lnTo>
                    <a:pt x="14" y="11"/>
                  </a:lnTo>
                  <a:lnTo>
                    <a:pt x="28" y="7"/>
                  </a:lnTo>
                  <a:lnTo>
                    <a:pt x="14" y="5"/>
                  </a:lnTo>
                  <a:lnTo>
                    <a:pt x="2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CB5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8" name="Freeform 230"/>
            <p:cNvSpPr>
              <a:spLocks/>
            </p:cNvSpPr>
            <p:nvPr/>
          </p:nvSpPr>
          <p:spPr bwMode="auto">
            <a:xfrm flipH="1">
              <a:off x="3735" y="1827"/>
              <a:ext cx="212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436" y="198"/>
                </a:cxn>
                <a:cxn ang="0">
                  <a:pos x="436" y="179"/>
                </a:cxn>
                <a:cxn ang="0">
                  <a:pos x="0" y="0"/>
                </a:cxn>
              </a:cxnLst>
              <a:rect l="0" t="0" r="r" b="b"/>
              <a:pathLst>
                <a:path w="436" h="198">
                  <a:moveTo>
                    <a:pt x="0" y="0"/>
                  </a:moveTo>
                  <a:lnTo>
                    <a:pt x="0" y="13"/>
                  </a:lnTo>
                  <a:lnTo>
                    <a:pt x="436" y="198"/>
                  </a:lnTo>
                  <a:lnTo>
                    <a:pt x="436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19" name="Freeform 231"/>
            <p:cNvSpPr>
              <a:spLocks/>
            </p:cNvSpPr>
            <p:nvPr/>
          </p:nvSpPr>
          <p:spPr bwMode="auto">
            <a:xfrm flipH="1">
              <a:off x="3973" y="1847"/>
              <a:ext cx="57" cy="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26"/>
                </a:cxn>
                <a:cxn ang="0">
                  <a:pos x="112" y="24"/>
                </a:cxn>
                <a:cxn ang="0">
                  <a:pos x="117" y="0"/>
                </a:cxn>
                <a:cxn ang="0">
                  <a:pos x="0" y="3"/>
                </a:cxn>
              </a:cxnLst>
              <a:rect l="0" t="0" r="r" b="b"/>
              <a:pathLst>
                <a:path w="117" h="26">
                  <a:moveTo>
                    <a:pt x="0" y="3"/>
                  </a:moveTo>
                  <a:lnTo>
                    <a:pt x="4" y="26"/>
                  </a:lnTo>
                  <a:lnTo>
                    <a:pt x="112" y="24"/>
                  </a:lnTo>
                  <a:lnTo>
                    <a:pt x="11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382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20" name="Freeform 232"/>
            <p:cNvSpPr>
              <a:spLocks/>
            </p:cNvSpPr>
            <p:nvPr/>
          </p:nvSpPr>
          <p:spPr bwMode="auto">
            <a:xfrm flipH="1">
              <a:off x="3975" y="1848"/>
              <a:ext cx="29" cy="1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4"/>
                </a:cxn>
                <a:cxn ang="0">
                  <a:pos x="59" y="6"/>
                </a:cxn>
                <a:cxn ang="0">
                  <a:pos x="1" y="7"/>
                </a:cxn>
                <a:cxn ang="0">
                  <a:pos x="57" y="11"/>
                </a:cxn>
                <a:cxn ang="0">
                  <a:pos x="1" y="13"/>
                </a:cxn>
                <a:cxn ang="0">
                  <a:pos x="56" y="14"/>
                </a:cxn>
                <a:cxn ang="0">
                  <a:pos x="5" y="18"/>
                </a:cxn>
                <a:cxn ang="0">
                  <a:pos x="57" y="20"/>
                </a:cxn>
                <a:cxn ang="0">
                  <a:pos x="61" y="0"/>
                </a:cxn>
              </a:cxnLst>
              <a:rect l="0" t="0" r="r" b="b"/>
              <a:pathLst>
                <a:path w="61" h="20">
                  <a:moveTo>
                    <a:pt x="61" y="0"/>
                  </a:moveTo>
                  <a:lnTo>
                    <a:pt x="0" y="4"/>
                  </a:lnTo>
                  <a:lnTo>
                    <a:pt x="59" y="6"/>
                  </a:lnTo>
                  <a:lnTo>
                    <a:pt x="1" y="7"/>
                  </a:lnTo>
                  <a:lnTo>
                    <a:pt x="57" y="11"/>
                  </a:lnTo>
                  <a:lnTo>
                    <a:pt x="1" y="13"/>
                  </a:lnTo>
                  <a:lnTo>
                    <a:pt x="56" y="14"/>
                  </a:lnTo>
                  <a:lnTo>
                    <a:pt x="5" y="18"/>
                  </a:lnTo>
                  <a:lnTo>
                    <a:pt x="57" y="2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21" name="Freeform 233"/>
            <p:cNvSpPr>
              <a:spLocks/>
            </p:cNvSpPr>
            <p:nvPr/>
          </p:nvSpPr>
          <p:spPr bwMode="auto">
            <a:xfrm flipH="1">
              <a:off x="3708" y="1795"/>
              <a:ext cx="174" cy="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1" y="101"/>
                </a:cxn>
                <a:cxn ang="0">
                  <a:pos x="357" y="79"/>
                </a:cxn>
                <a:cxn ang="0">
                  <a:pos x="322" y="86"/>
                </a:cxn>
                <a:cxn ang="0">
                  <a:pos x="300" y="79"/>
                </a:cxn>
                <a:cxn ang="0">
                  <a:pos x="314" y="68"/>
                </a:cxn>
                <a:cxn ang="0">
                  <a:pos x="279" y="73"/>
                </a:cxn>
                <a:cxn ang="0">
                  <a:pos x="256" y="66"/>
                </a:cxn>
                <a:cxn ang="0">
                  <a:pos x="273" y="58"/>
                </a:cxn>
                <a:cxn ang="0">
                  <a:pos x="235" y="59"/>
                </a:cxn>
                <a:cxn ang="0">
                  <a:pos x="214" y="54"/>
                </a:cxn>
                <a:cxn ang="0">
                  <a:pos x="226" y="47"/>
                </a:cxn>
                <a:cxn ang="0">
                  <a:pos x="191" y="49"/>
                </a:cxn>
                <a:cxn ang="0">
                  <a:pos x="170" y="42"/>
                </a:cxn>
                <a:cxn ang="0">
                  <a:pos x="182" y="35"/>
                </a:cxn>
                <a:cxn ang="0">
                  <a:pos x="149" y="35"/>
                </a:cxn>
                <a:cxn ang="0">
                  <a:pos x="130" y="31"/>
                </a:cxn>
                <a:cxn ang="0">
                  <a:pos x="144" y="26"/>
                </a:cxn>
                <a:cxn ang="0">
                  <a:pos x="110" y="26"/>
                </a:cxn>
                <a:cxn ang="0">
                  <a:pos x="93" y="23"/>
                </a:cxn>
                <a:cxn ang="0">
                  <a:pos x="103" y="17"/>
                </a:cxn>
                <a:cxn ang="0">
                  <a:pos x="75" y="17"/>
                </a:cxn>
                <a:cxn ang="0">
                  <a:pos x="56" y="14"/>
                </a:cxn>
                <a:cxn ang="0">
                  <a:pos x="65" y="7"/>
                </a:cxn>
                <a:cxn ang="0">
                  <a:pos x="40" y="9"/>
                </a:cxn>
                <a:cxn ang="0">
                  <a:pos x="25" y="5"/>
                </a:cxn>
                <a:cxn ang="0">
                  <a:pos x="30" y="0"/>
                </a:cxn>
                <a:cxn ang="0">
                  <a:pos x="0" y="10"/>
                </a:cxn>
              </a:cxnLst>
              <a:rect l="0" t="0" r="r" b="b"/>
              <a:pathLst>
                <a:path w="357" h="101">
                  <a:moveTo>
                    <a:pt x="0" y="10"/>
                  </a:moveTo>
                  <a:lnTo>
                    <a:pt x="321" y="101"/>
                  </a:lnTo>
                  <a:lnTo>
                    <a:pt x="357" y="79"/>
                  </a:lnTo>
                  <a:lnTo>
                    <a:pt x="322" y="86"/>
                  </a:lnTo>
                  <a:lnTo>
                    <a:pt x="300" y="79"/>
                  </a:lnTo>
                  <a:lnTo>
                    <a:pt x="314" y="68"/>
                  </a:lnTo>
                  <a:lnTo>
                    <a:pt x="279" y="73"/>
                  </a:lnTo>
                  <a:lnTo>
                    <a:pt x="256" y="66"/>
                  </a:lnTo>
                  <a:lnTo>
                    <a:pt x="273" y="58"/>
                  </a:lnTo>
                  <a:lnTo>
                    <a:pt x="235" y="59"/>
                  </a:lnTo>
                  <a:lnTo>
                    <a:pt x="214" y="54"/>
                  </a:lnTo>
                  <a:lnTo>
                    <a:pt x="226" y="47"/>
                  </a:lnTo>
                  <a:lnTo>
                    <a:pt x="191" y="49"/>
                  </a:lnTo>
                  <a:lnTo>
                    <a:pt x="170" y="42"/>
                  </a:lnTo>
                  <a:lnTo>
                    <a:pt x="182" y="35"/>
                  </a:lnTo>
                  <a:lnTo>
                    <a:pt x="149" y="35"/>
                  </a:lnTo>
                  <a:lnTo>
                    <a:pt x="130" y="31"/>
                  </a:lnTo>
                  <a:lnTo>
                    <a:pt x="144" y="26"/>
                  </a:lnTo>
                  <a:lnTo>
                    <a:pt x="110" y="26"/>
                  </a:lnTo>
                  <a:lnTo>
                    <a:pt x="93" y="23"/>
                  </a:lnTo>
                  <a:lnTo>
                    <a:pt x="103" y="17"/>
                  </a:lnTo>
                  <a:lnTo>
                    <a:pt x="75" y="17"/>
                  </a:lnTo>
                  <a:lnTo>
                    <a:pt x="56" y="14"/>
                  </a:lnTo>
                  <a:lnTo>
                    <a:pt x="65" y="7"/>
                  </a:lnTo>
                  <a:lnTo>
                    <a:pt x="40" y="9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22" name="Freeform 234"/>
            <p:cNvSpPr>
              <a:spLocks/>
            </p:cNvSpPr>
            <p:nvPr/>
          </p:nvSpPr>
          <p:spPr bwMode="auto">
            <a:xfrm flipH="1">
              <a:off x="3729" y="1807"/>
              <a:ext cx="173" cy="5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19" y="109"/>
                </a:cxn>
                <a:cxn ang="0">
                  <a:pos x="355" y="88"/>
                </a:cxn>
                <a:cxn ang="0">
                  <a:pos x="320" y="95"/>
                </a:cxn>
                <a:cxn ang="0">
                  <a:pos x="298" y="86"/>
                </a:cxn>
                <a:cxn ang="0">
                  <a:pos x="312" y="76"/>
                </a:cxn>
                <a:cxn ang="0">
                  <a:pos x="278" y="79"/>
                </a:cxn>
                <a:cxn ang="0">
                  <a:pos x="254" y="72"/>
                </a:cxn>
                <a:cxn ang="0">
                  <a:pos x="271" y="65"/>
                </a:cxn>
                <a:cxn ang="0">
                  <a:pos x="233" y="65"/>
                </a:cxn>
                <a:cxn ang="0">
                  <a:pos x="212" y="60"/>
                </a:cxn>
                <a:cxn ang="0">
                  <a:pos x="226" y="53"/>
                </a:cxn>
                <a:cxn ang="0">
                  <a:pos x="191" y="53"/>
                </a:cxn>
                <a:cxn ang="0">
                  <a:pos x="170" y="46"/>
                </a:cxn>
                <a:cxn ang="0">
                  <a:pos x="182" y="41"/>
                </a:cxn>
                <a:cxn ang="0">
                  <a:pos x="149" y="39"/>
                </a:cxn>
                <a:cxn ang="0">
                  <a:pos x="129" y="34"/>
                </a:cxn>
                <a:cxn ang="0">
                  <a:pos x="143" y="28"/>
                </a:cxn>
                <a:cxn ang="0">
                  <a:pos x="110" y="28"/>
                </a:cxn>
                <a:cxn ang="0">
                  <a:pos x="93" y="23"/>
                </a:cxn>
                <a:cxn ang="0">
                  <a:pos x="103" y="20"/>
                </a:cxn>
                <a:cxn ang="0">
                  <a:pos x="75" y="20"/>
                </a:cxn>
                <a:cxn ang="0">
                  <a:pos x="56" y="14"/>
                </a:cxn>
                <a:cxn ang="0">
                  <a:pos x="65" y="9"/>
                </a:cxn>
                <a:cxn ang="0">
                  <a:pos x="40" y="9"/>
                </a:cxn>
                <a:cxn ang="0">
                  <a:pos x="26" y="6"/>
                </a:cxn>
                <a:cxn ang="0">
                  <a:pos x="30" y="0"/>
                </a:cxn>
                <a:cxn ang="0">
                  <a:pos x="0" y="9"/>
                </a:cxn>
              </a:cxnLst>
              <a:rect l="0" t="0" r="r" b="b"/>
              <a:pathLst>
                <a:path w="355" h="109">
                  <a:moveTo>
                    <a:pt x="0" y="9"/>
                  </a:moveTo>
                  <a:lnTo>
                    <a:pt x="319" y="109"/>
                  </a:lnTo>
                  <a:lnTo>
                    <a:pt x="355" y="88"/>
                  </a:lnTo>
                  <a:lnTo>
                    <a:pt x="320" y="95"/>
                  </a:lnTo>
                  <a:lnTo>
                    <a:pt x="298" y="86"/>
                  </a:lnTo>
                  <a:lnTo>
                    <a:pt x="312" y="76"/>
                  </a:lnTo>
                  <a:lnTo>
                    <a:pt x="278" y="79"/>
                  </a:lnTo>
                  <a:lnTo>
                    <a:pt x="254" y="72"/>
                  </a:lnTo>
                  <a:lnTo>
                    <a:pt x="271" y="65"/>
                  </a:lnTo>
                  <a:lnTo>
                    <a:pt x="233" y="65"/>
                  </a:lnTo>
                  <a:lnTo>
                    <a:pt x="212" y="60"/>
                  </a:lnTo>
                  <a:lnTo>
                    <a:pt x="226" y="53"/>
                  </a:lnTo>
                  <a:lnTo>
                    <a:pt x="191" y="53"/>
                  </a:lnTo>
                  <a:lnTo>
                    <a:pt x="170" y="46"/>
                  </a:lnTo>
                  <a:lnTo>
                    <a:pt x="182" y="41"/>
                  </a:lnTo>
                  <a:lnTo>
                    <a:pt x="149" y="39"/>
                  </a:lnTo>
                  <a:lnTo>
                    <a:pt x="129" y="34"/>
                  </a:lnTo>
                  <a:lnTo>
                    <a:pt x="143" y="28"/>
                  </a:lnTo>
                  <a:lnTo>
                    <a:pt x="110" y="28"/>
                  </a:lnTo>
                  <a:lnTo>
                    <a:pt x="93" y="23"/>
                  </a:lnTo>
                  <a:lnTo>
                    <a:pt x="103" y="20"/>
                  </a:lnTo>
                  <a:lnTo>
                    <a:pt x="75" y="20"/>
                  </a:lnTo>
                  <a:lnTo>
                    <a:pt x="56" y="14"/>
                  </a:lnTo>
                  <a:lnTo>
                    <a:pt x="65" y="9"/>
                  </a:lnTo>
                  <a:lnTo>
                    <a:pt x="40" y="9"/>
                  </a:lnTo>
                  <a:lnTo>
                    <a:pt x="26" y="6"/>
                  </a:lnTo>
                  <a:lnTo>
                    <a:pt x="3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23" name="Freeform 235"/>
            <p:cNvSpPr>
              <a:spLocks/>
            </p:cNvSpPr>
            <p:nvPr/>
          </p:nvSpPr>
          <p:spPr bwMode="auto">
            <a:xfrm flipH="1">
              <a:off x="3658" y="1844"/>
              <a:ext cx="130" cy="48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47"/>
                </a:cxn>
                <a:cxn ang="0">
                  <a:pos x="114" y="98"/>
                </a:cxn>
                <a:cxn ang="0">
                  <a:pos x="268" y="0"/>
                </a:cxn>
              </a:cxnLst>
              <a:rect l="0" t="0" r="r" b="b"/>
              <a:pathLst>
                <a:path w="268" h="98">
                  <a:moveTo>
                    <a:pt x="268" y="0"/>
                  </a:moveTo>
                  <a:lnTo>
                    <a:pt x="0" y="47"/>
                  </a:lnTo>
                  <a:lnTo>
                    <a:pt x="114" y="9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6C0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24" name="Freeform 236"/>
            <p:cNvSpPr>
              <a:spLocks/>
            </p:cNvSpPr>
            <p:nvPr/>
          </p:nvSpPr>
          <p:spPr bwMode="auto">
            <a:xfrm flipH="1">
              <a:off x="3750" y="1820"/>
              <a:ext cx="172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15" y="121"/>
                </a:cxn>
                <a:cxn ang="0">
                  <a:pos x="352" y="101"/>
                </a:cxn>
                <a:cxn ang="0">
                  <a:pos x="317" y="107"/>
                </a:cxn>
                <a:cxn ang="0">
                  <a:pos x="296" y="98"/>
                </a:cxn>
                <a:cxn ang="0">
                  <a:pos x="310" y="89"/>
                </a:cxn>
                <a:cxn ang="0">
                  <a:pos x="275" y="91"/>
                </a:cxn>
                <a:cxn ang="0">
                  <a:pos x="252" y="82"/>
                </a:cxn>
                <a:cxn ang="0">
                  <a:pos x="269" y="75"/>
                </a:cxn>
                <a:cxn ang="0">
                  <a:pos x="233" y="73"/>
                </a:cxn>
                <a:cxn ang="0">
                  <a:pos x="210" y="68"/>
                </a:cxn>
                <a:cxn ang="0">
                  <a:pos x="224" y="61"/>
                </a:cxn>
                <a:cxn ang="0">
                  <a:pos x="189" y="59"/>
                </a:cxn>
                <a:cxn ang="0">
                  <a:pos x="168" y="52"/>
                </a:cxn>
                <a:cxn ang="0">
                  <a:pos x="182" y="47"/>
                </a:cxn>
                <a:cxn ang="0">
                  <a:pos x="147" y="45"/>
                </a:cxn>
                <a:cxn ang="0">
                  <a:pos x="129" y="38"/>
                </a:cxn>
                <a:cxn ang="0">
                  <a:pos x="141" y="35"/>
                </a:cxn>
                <a:cxn ang="0">
                  <a:pos x="110" y="33"/>
                </a:cxn>
                <a:cxn ang="0">
                  <a:pos x="92" y="26"/>
                </a:cxn>
                <a:cxn ang="0">
                  <a:pos x="103" y="22"/>
                </a:cxn>
                <a:cxn ang="0">
                  <a:pos x="77" y="21"/>
                </a:cxn>
                <a:cxn ang="0">
                  <a:pos x="56" y="15"/>
                </a:cxn>
                <a:cxn ang="0">
                  <a:pos x="66" y="10"/>
                </a:cxn>
                <a:cxn ang="0">
                  <a:pos x="40" y="10"/>
                </a:cxn>
                <a:cxn ang="0">
                  <a:pos x="26" y="7"/>
                </a:cxn>
                <a:cxn ang="0">
                  <a:pos x="31" y="0"/>
                </a:cxn>
                <a:cxn ang="0">
                  <a:pos x="0" y="8"/>
                </a:cxn>
              </a:cxnLst>
              <a:rect l="0" t="0" r="r" b="b"/>
              <a:pathLst>
                <a:path w="352" h="121">
                  <a:moveTo>
                    <a:pt x="0" y="8"/>
                  </a:moveTo>
                  <a:lnTo>
                    <a:pt x="315" y="121"/>
                  </a:lnTo>
                  <a:lnTo>
                    <a:pt x="352" y="101"/>
                  </a:lnTo>
                  <a:lnTo>
                    <a:pt x="317" y="107"/>
                  </a:lnTo>
                  <a:lnTo>
                    <a:pt x="296" y="98"/>
                  </a:lnTo>
                  <a:lnTo>
                    <a:pt x="310" y="89"/>
                  </a:lnTo>
                  <a:lnTo>
                    <a:pt x="275" y="91"/>
                  </a:lnTo>
                  <a:lnTo>
                    <a:pt x="252" y="82"/>
                  </a:lnTo>
                  <a:lnTo>
                    <a:pt x="269" y="75"/>
                  </a:lnTo>
                  <a:lnTo>
                    <a:pt x="233" y="73"/>
                  </a:lnTo>
                  <a:lnTo>
                    <a:pt x="210" y="68"/>
                  </a:lnTo>
                  <a:lnTo>
                    <a:pt x="224" y="61"/>
                  </a:lnTo>
                  <a:lnTo>
                    <a:pt x="189" y="59"/>
                  </a:lnTo>
                  <a:lnTo>
                    <a:pt x="168" y="52"/>
                  </a:lnTo>
                  <a:lnTo>
                    <a:pt x="182" y="47"/>
                  </a:lnTo>
                  <a:lnTo>
                    <a:pt x="147" y="45"/>
                  </a:lnTo>
                  <a:lnTo>
                    <a:pt x="129" y="38"/>
                  </a:lnTo>
                  <a:lnTo>
                    <a:pt x="141" y="35"/>
                  </a:lnTo>
                  <a:lnTo>
                    <a:pt x="110" y="33"/>
                  </a:lnTo>
                  <a:lnTo>
                    <a:pt x="92" y="26"/>
                  </a:lnTo>
                  <a:lnTo>
                    <a:pt x="103" y="22"/>
                  </a:lnTo>
                  <a:lnTo>
                    <a:pt x="77" y="21"/>
                  </a:lnTo>
                  <a:lnTo>
                    <a:pt x="56" y="15"/>
                  </a:lnTo>
                  <a:lnTo>
                    <a:pt x="66" y="10"/>
                  </a:lnTo>
                  <a:lnTo>
                    <a:pt x="40" y="10"/>
                  </a:lnTo>
                  <a:lnTo>
                    <a:pt x="26" y="7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25" name="Freeform 237"/>
            <p:cNvSpPr>
              <a:spLocks/>
            </p:cNvSpPr>
            <p:nvPr/>
          </p:nvSpPr>
          <p:spPr bwMode="auto">
            <a:xfrm flipH="1">
              <a:off x="3671" y="1846"/>
              <a:ext cx="38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2" y="23"/>
                </a:cxn>
                <a:cxn ang="0">
                  <a:pos x="77" y="0"/>
                </a:cxn>
                <a:cxn ang="0">
                  <a:pos x="43" y="11"/>
                </a:cxn>
                <a:cxn ang="0">
                  <a:pos x="0" y="7"/>
                </a:cxn>
              </a:cxnLst>
              <a:rect l="0" t="0" r="r" b="b"/>
              <a:pathLst>
                <a:path w="77" h="23">
                  <a:moveTo>
                    <a:pt x="0" y="7"/>
                  </a:moveTo>
                  <a:lnTo>
                    <a:pt x="52" y="23"/>
                  </a:lnTo>
                  <a:lnTo>
                    <a:pt x="77" y="0"/>
                  </a:lnTo>
                  <a:lnTo>
                    <a:pt x="43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26" name="Freeform 238"/>
            <p:cNvSpPr>
              <a:spLocks/>
            </p:cNvSpPr>
            <p:nvPr/>
          </p:nvSpPr>
          <p:spPr bwMode="auto">
            <a:xfrm flipH="1">
              <a:off x="3692" y="1861"/>
              <a:ext cx="40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1" y="23"/>
                </a:cxn>
                <a:cxn ang="0">
                  <a:pos x="83" y="0"/>
                </a:cxn>
                <a:cxn ang="0">
                  <a:pos x="44" y="12"/>
                </a:cxn>
                <a:cxn ang="0">
                  <a:pos x="0" y="8"/>
                </a:cxn>
              </a:cxnLst>
              <a:rect l="0" t="0" r="r" b="b"/>
              <a:pathLst>
                <a:path w="83" h="23">
                  <a:moveTo>
                    <a:pt x="0" y="8"/>
                  </a:moveTo>
                  <a:lnTo>
                    <a:pt x="51" y="23"/>
                  </a:lnTo>
                  <a:lnTo>
                    <a:pt x="83" y="0"/>
                  </a:lnTo>
                  <a:lnTo>
                    <a:pt x="44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27" name="Freeform 239"/>
            <p:cNvSpPr>
              <a:spLocks/>
            </p:cNvSpPr>
            <p:nvPr/>
          </p:nvSpPr>
          <p:spPr bwMode="auto">
            <a:xfrm flipH="1">
              <a:off x="3719" y="1882"/>
              <a:ext cx="39" cy="1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2" y="21"/>
                </a:cxn>
                <a:cxn ang="0">
                  <a:pos x="79" y="0"/>
                </a:cxn>
                <a:cxn ang="0">
                  <a:pos x="44" y="8"/>
                </a:cxn>
                <a:cxn ang="0">
                  <a:pos x="0" y="3"/>
                </a:cxn>
              </a:cxnLst>
              <a:rect l="0" t="0" r="r" b="b"/>
              <a:pathLst>
                <a:path w="79" h="21">
                  <a:moveTo>
                    <a:pt x="0" y="3"/>
                  </a:moveTo>
                  <a:lnTo>
                    <a:pt x="52" y="21"/>
                  </a:lnTo>
                  <a:lnTo>
                    <a:pt x="79" y="0"/>
                  </a:lnTo>
                  <a:lnTo>
                    <a:pt x="4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4128" name="Group 240"/>
          <p:cNvGrpSpPr>
            <a:grpSpLocks/>
          </p:cNvGrpSpPr>
          <p:nvPr/>
        </p:nvGrpSpPr>
        <p:grpSpPr bwMode="auto">
          <a:xfrm flipH="1">
            <a:off x="4859338" y="2581275"/>
            <a:ext cx="762000" cy="609600"/>
            <a:chOff x="3492" y="1509"/>
            <a:chExt cx="541" cy="421"/>
          </a:xfrm>
        </p:grpSpPr>
        <p:sp>
          <p:nvSpPr>
            <p:cNvPr id="294129" name="Freeform 241"/>
            <p:cNvSpPr>
              <a:spLocks/>
            </p:cNvSpPr>
            <p:nvPr/>
          </p:nvSpPr>
          <p:spPr bwMode="auto">
            <a:xfrm>
              <a:off x="3875" y="1736"/>
              <a:ext cx="130" cy="66"/>
            </a:xfrm>
            <a:custGeom>
              <a:avLst/>
              <a:gdLst/>
              <a:ahLst/>
              <a:cxnLst>
                <a:cxn ang="0">
                  <a:pos x="133" y="66"/>
                </a:cxn>
                <a:cxn ang="0">
                  <a:pos x="130" y="37"/>
                </a:cxn>
                <a:cxn ang="0">
                  <a:pos x="94" y="7"/>
                </a:cxn>
                <a:cxn ang="0">
                  <a:pos x="46" y="1"/>
                </a:cxn>
                <a:cxn ang="0">
                  <a:pos x="0" y="1"/>
                </a:cxn>
              </a:cxnLst>
              <a:rect l="0" t="0" r="r" b="b"/>
              <a:pathLst>
                <a:path w="136" h="66">
                  <a:moveTo>
                    <a:pt x="133" y="66"/>
                  </a:moveTo>
                  <a:cubicBezTo>
                    <a:pt x="134" y="56"/>
                    <a:pt x="136" y="47"/>
                    <a:pt x="130" y="37"/>
                  </a:cubicBezTo>
                  <a:cubicBezTo>
                    <a:pt x="124" y="27"/>
                    <a:pt x="108" y="13"/>
                    <a:pt x="94" y="7"/>
                  </a:cubicBezTo>
                  <a:cubicBezTo>
                    <a:pt x="80" y="1"/>
                    <a:pt x="62" y="2"/>
                    <a:pt x="46" y="1"/>
                  </a:cubicBezTo>
                  <a:cubicBezTo>
                    <a:pt x="30" y="0"/>
                    <a:pt x="15" y="0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130" name="Freeform 242"/>
            <p:cNvSpPr>
              <a:spLocks/>
            </p:cNvSpPr>
            <p:nvPr/>
          </p:nvSpPr>
          <p:spPr bwMode="auto">
            <a:xfrm>
              <a:off x="3492" y="1597"/>
              <a:ext cx="281" cy="139"/>
            </a:xfrm>
            <a:custGeom>
              <a:avLst/>
              <a:gdLst/>
              <a:ahLst/>
              <a:cxnLst>
                <a:cxn ang="0">
                  <a:pos x="83" y="139"/>
                </a:cxn>
                <a:cxn ang="0">
                  <a:pos x="281" y="84"/>
                </a:cxn>
                <a:cxn ang="0">
                  <a:pos x="275" y="75"/>
                </a:cxn>
                <a:cxn ang="0">
                  <a:pos x="281" y="75"/>
                </a:cxn>
                <a:cxn ang="0">
                  <a:pos x="243" y="39"/>
                </a:cxn>
                <a:cxn ang="0">
                  <a:pos x="161" y="0"/>
                </a:cxn>
                <a:cxn ang="0">
                  <a:pos x="24" y="43"/>
                </a:cxn>
                <a:cxn ang="0">
                  <a:pos x="66" y="66"/>
                </a:cxn>
                <a:cxn ang="0">
                  <a:pos x="0" y="88"/>
                </a:cxn>
                <a:cxn ang="0">
                  <a:pos x="83" y="139"/>
                </a:cxn>
              </a:cxnLst>
              <a:rect l="0" t="0" r="r" b="b"/>
              <a:pathLst>
                <a:path w="281" h="139">
                  <a:moveTo>
                    <a:pt x="83" y="139"/>
                  </a:moveTo>
                  <a:lnTo>
                    <a:pt x="281" y="84"/>
                  </a:lnTo>
                  <a:lnTo>
                    <a:pt x="275" y="75"/>
                  </a:lnTo>
                  <a:lnTo>
                    <a:pt x="281" y="75"/>
                  </a:lnTo>
                  <a:lnTo>
                    <a:pt x="243" y="39"/>
                  </a:lnTo>
                  <a:lnTo>
                    <a:pt x="161" y="0"/>
                  </a:lnTo>
                  <a:lnTo>
                    <a:pt x="24" y="43"/>
                  </a:lnTo>
                  <a:lnTo>
                    <a:pt x="66" y="66"/>
                  </a:lnTo>
                  <a:lnTo>
                    <a:pt x="0" y="88"/>
                  </a:lnTo>
                  <a:lnTo>
                    <a:pt x="83" y="139"/>
                  </a:lnTo>
                  <a:close/>
                </a:path>
              </a:pathLst>
            </a:custGeom>
            <a:solidFill>
              <a:srgbClr val="827761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31" name="Freeform 243"/>
            <p:cNvSpPr>
              <a:spLocks/>
            </p:cNvSpPr>
            <p:nvPr/>
          </p:nvSpPr>
          <p:spPr bwMode="auto">
            <a:xfrm flipH="1">
              <a:off x="3759" y="1802"/>
              <a:ext cx="229" cy="115"/>
            </a:xfrm>
            <a:custGeom>
              <a:avLst/>
              <a:gdLst/>
              <a:ahLst/>
              <a:cxnLst>
                <a:cxn ang="0">
                  <a:pos x="469" y="236"/>
                </a:cxn>
                <a:cxn ang="0">
                  <a:pos x="0" y="61"/>
                </a:cxn>
                <a:cxn ang="0">
                  <a:pos x="98" y="0"/>
                </a:cxn>
                <a:cxn ang="0">
                  <a:pos x="469" y="236"/>
                </a:cxn>
              </a:cxnLst>
              <a:rect l="0" t="0" r="r" b="b"/>
              <a:pathLst>
                <a:path w="469" h="236">
                  <a:moveTo>
                    <a:pt x="469" y="236"/>
                  </a:moveTo>
                  <a:lnTo>
                    <a:pt x="0" y="61"/>
                  </a:lnTo>
                  <a:lnTo>
                    <a:pt x="98" y="0"/>
                  </a:lnTo>
                  <a:lnTo>
                    <a:pt x="469" y="236"/>
                  </a:lnTo>
                  <a:close/>
                </a:path>
              </a:pathLst>
            </a:custGeom>
            <a:solidFill>
              <a:srgbClr val="8277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32" name="Freeform 244"/>
            <p:cNvSpPr>
              <a:spLocks/>
            </p:cNvSpPr>
            <p:nvPr/>
          </p:nvSpPr>
          <p:spPr bwMode="auto">
            <a:xfrm flipH="1">
              <a:off x="3575" y="1647"/>
              <a:ext cx="326" cy="116"/>
            </a:xfrm>
            <a:custGeom>
              <a:avLst/>
              <a:gdLst/>
              <a:ahLst/>
              <a:cxnLst>
                <a:cxn ang="0">
                  <a:pos x="120" y="64"/>
                </a:cxn>
                <a:cxn ang="0">
                  <a:pos x="0" y="140"/>
                </a:cxn>
                <a:cxn ang="0">
                  <a:pos x="478" y="238"/>
                </a:cxn>
                <a:cxn ang="0">
                  <a:pos x="668" y="47"/>
                </a:cxn>
                <a:cxn ang="0">
                  <a:pos x="220" y="0"/>
                </a:cxn>
                <a:cxn ang="0">
                  <a:pos x="120" y="64"/>
                </a:cxn>
              </a:cxnLst>
              <a:rect l="0" t="0" r="r" b="b"/>
              <a:pathLst>
                <a:path w="668" h="238">
                  <a:moveTo>
                    <a:pt x="120" y="64"/>
                  </a:moveTo>
                  <a:lnTo>
                    <a:pt x="0" y="140"/>
                  </a:lnTo>
                  <a:lnTo>
                    <a:pt x="478" y="238"/>
                  </a:lnTo>
                  <a:lnTo>
                    <a:pt x="668" y="47"/>
                  </a:lnTo>
                  <a:lnTo>
                    <a:pt x="220" y="0"/>
                  </a:lnTo>
                  <a:lnTo>
                    <a:pt x="120" y="6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33" name="Freeform 245"/>
            <p:cNvSpPr>
              <a:spLocks/>
            </p:cNvSpPr>
            <p:nvPr/>
          </p:nvSpPr>
          <p:spPr bwMode="auto">
            <a:xfrm flipH="1">
              <a:off x="3586" y="1653"/>
              <a:ext cx="300" cy="103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0" y="123"/>
                </a:cxn>
                <a:cxn ang="0">
                  <a:pos x="440" y="212"/>
                </a:cxn>
                <a:cxn ang="0">
                  <a:pos x="616" y="42"/>
                </a:cxn>
                <a:cxn ang="0">
                  <a:pos x="193" y="0"/>
                </a:cxn>
              </a:cxnLst>
              <a:rect l="0" t="0" r="r" b="b"/>
              <a:pathLst>
                <a:path w="616" h="212">
                  <a:moveTo>
                    <a:pt x="193" y="0"/>
                  </a:moveTo>
                  <a:lnTo>
                    <a:pt x="0" y="123"/>
                  </a:lnTo>
                  <a:lnTo>
                    <a:pt x="440" y="212"/>
                  </a:lnTo>
                  <a:lnTo>
                    <a:pt x="616" y="4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B0B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34" name="Freeform 246"/>
            <p:cNvSpPr>
              <a:spLocks/>
            </p:cNvSpPr>
            <p:nvPr/>
          </p:nvSpPr>
          <p:spPr bwMode="auto">
            <a:xfrm flipH="1">
              <a:off x="3679" y="1682"/>
              <a:ext cx="148" cy="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41"/>
                </a:cxn>
                <a:cxn ang="0">
                  <a:pos x="0" y="67"/>
                </a:cxn>
                <a:cxn ang="0">
                  <a:pos x="208" y="102"/>
                </a:cxn>
                <a:cxn ang="0">
                  <a:pos x="303" y="36"/>
                </a:cxn>
                <a:cxn ang="0">
                  <a:pos x="56" y="0"/>
                </a:cxn>
              </a:cxnLst>
              <a:rect l="0" t="0" r="r" b="b"/>
              <a:pathLst>
                <a:path w="303" h="102">
                  <a:moveTo>
                    <a:pt x="56" y="0"/>
                  </a:moveTo>
                  <a:lnTo>
                    <a:pt x="0" y="41"/>
                  </a:lnTo>
                  <a:lnTo>
                    <a:pt x="0" y="67"/>
                  </a:lnTo>
                  <a:lnTo>
                    <a:pt x="208" y="102"/>
                  </a:lnTo>
                  <a:lnTo>
                    <a:pt x="303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35" name="Freeform 247"/>
            <p:cNvSpPr>
              <a:spLocks/>
            </p:cNvSpPr>
            <p:nvPr/>
          </p:nvSpPr>
          <p:spPr bwMode="auto">
            <a:xfrm flipH="1">
              <a:off x="3697" y="1687"/>
              <a:ext cx="123" cy="3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32"/>
                </a:cxn>
                <a:cxn ang="0">
                  <a:pos x="196" y="63"/>
                </a:cxn>
                <a:cxn ang="0">
                  <a:pos x="252" y="23"/>
                </a:cxn>
                <a:cxn ang="0">
                  <a:pos x="44" y="0"/>
                </a:cxn>
              </a:cxnLst>
              <a:rect l="0" t="0" r="r" b="b"/>
              <a:pathLst>
                <a:path w="252" h="63">
                  <a:moveTo>
                    <a:pt x="44" y="0"/>
                  </a:moveTo>
                  <a:lnTo>
                    <a:pt x="0" y="32"/>
                  </a:lnTo>
                  <a:lnTo>
                    <a:pt x="196" y="63"/>
                  </a:lnTo>
                  <a:lnTo>
                    <a:pt x="252" y="2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75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36" name="Freeform 248"/>
            <p:cNvSpPr>
              <a:spLocks/>
            </p:cNvSpPr>
            <p:nvPr/>
          </p:nvSpPr>
          <p:spPr bwMode="auto">
            <a:xfrm flipH="1">
              <a:off x="3664" y="1509"/>
              <a:ext cx="198" cy="20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338"/>
                </a:cxn>
                <a:cxn ang="0">
                  <a:pos x="9" y="341"/>
                </a:cxn>
                <a:cxn ang="0">
                  <a:pos x="32" y="348"/>
                </a:cxn>
                <a:cxn ang="0">
                  <a:pos x="67" y="357"/>
                </a:cxn>
                <a:cxn ang="0">
                  <a:pos x="116" y="370"/>
                </a:cxn>
                <a:cxn ang="0">
                  <a:pos x="175" y="382"/>
                </a:cxn>
                <a:cxn ang="0">
                  <a:pos x="244" y="392"/>
                </a:cxn>
                <a:cxn ang="0">
                  <a:pos x="280" y="398"/>
                </a:cxn>
                <a:cxn ang="0">
                  <a:pos x="321" y="403"/>
                </a:cxn>
                <a:cxn ang="0">
                  <a:pos x="361" y="406"/>
                </a:cxn>
                <a:cxn ang="0">
                  <a:pos x="403" y="408"/>
                </a:cxn>
                <a:cxn ang="0">
                  <a:pos x="406" y="3"/>
                </a:cxn>
                <a:cxn ang="0">
                  <a:pos x="398" y="3"/>
                </a:cxn>
                <a:cxn ang="0">
                  <a:pos x="375" y="2"/>
                </a:cxn>
                <a:cxn ang="0">
                  <a:pos x="340" y="0"/>
                </a:cxn>
                <a:cxn ang="0">
                  <a:pos x="291" y="0"/>
                </a:cxn>
                <a:cxn ang="0">
                  <a:pos x="231" y="0"/>
                </a:cxn>
                <a:cxn ang="0">
                  <a:pos x="163" y="0"/>
                </a:cxn>
                <a:cxn ang="0">
                  <a:pos x="86" y="3"/>
                </a:cxn>
                <a:cxn ang="0">
                  <a:pos x="0" y="9"/>
                </a:cxn>
              </a:cxnLst>
              <a:rect l="0" t="0" r="r" b="b"/>
              <a:pathLst>
                <a:path w="406" h="408">
                  <a:moveTo>
                    <a:pt x="0" y="9"/>
                  </a:moveTo>
                  <a:lnTo>
                    <a:pt x="0" y="338"/>
                  </a:lnTo>
                  <a:lnTo>
                    <a:pt x="9" y="341"/>
                  </a:lnTo>
                  <a:lnTo>
                    <a:pt x="32" y="348"/>
                  </a:lnTo>
                  <a:lnTo>
                    <a:pt x="67" y="357"/>
                  </a:lnTo>
                  <a:lnTo>
                    <a:pt x="116" y="370"/>
                  </a:lnTo>
                  <a:lnTo>
                    <a:pt x="175" y="382"/>
                  </a:lnTo>
                  <a:lnTo>
                    <a:pt x="244" y="392"/>
                  </a:lnTo>
                  <a:lnTo>
                    <a:pt x="280" y="398"/>
                  </a:lnTo>
                  <a:lnTo>
                    <a:pt x="321" y="403"/>
                  </a:lnTo>
                  <a:lnTo>
                    <a:pt x="361" y="406"/>
                  </a:lnTo>
                  <a:lnTo>
                    <a:pt x="403" y="408"/>
                  </a:lnTo>
                  <a:lnTo>
                    <a:pt x="406" y="3"/>
                  </a:lnTo>
                  <a:lnTo>
                    <a:pt x="398" y="3"/>
                  </a:lnTo>
                  <a:lnTo>
                    <a:pt x="375" y="2"/>
                  </a:lnTo>
                  <a:lnTo>
                    <a:pt x="340" y="0"/>
                  </a:lnTo>
                  <a:lnTo>
                    <a:pt x="291" y="0"/>
                  </a:lnTo>
                  <a:lnTo>
                    <a:pt x="231" y="0"/>
                  </a:lnTo>
                  <a:lnTo>
                    <a:pt x="163" y="0"/>
                  </a:lnTo>
                  <a:lnTo>
                    <a:pt x="86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37" name="Freeform 249"/>
            <p:cNvSpPr>
              <a:spLocks/>
            </p:cNvSpPr>
            <p:nvPr/>
          </p:nvSpPr>
          <p:spPr bwMode="auto">
            <a:xfrm flipH="1">
              <a:off x="3629" y="1511"/>
              <a:ext cx="37" cy="1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7" y="41"/>
                </a:cxn>
                <a:cxn ang="0">
                  <a:pos x="73" y="356"/>
                </a:cxn>
                <a:cxn ang="0">
                  <a:pos x="0" y="405"/>
                </a:cxn>
                <a:cxn ang="0">
                  <a:pos x="3" y="0"/>
                </a:cxn>
              </a:cxnLst>
              <a:rect l="0" t="0" r="r" b="b"/>
              <a:pathLst>
                <a:path w="77" h="405">
                  <a:moveTo>
                    <a:pt x="3" y="0"/>
                  </a:moveTo>
                  <a:lnTo>
                    <a:pt x="77" y="41"/>
                  </a:lnTo>
                  <a:lnTo>
                    <a:pt x="73" y="356"/>
                  </a:lnTo>
                  <a:lnTo>
                    <a:pt x="0" y="40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38" name="Freeform 250"/>
            <p:cNvSpPr>
              <a:spLocks/>
            </p:cNvSpPr>
            <p:nvPr/>
          </p:nvSpPr>
          <p:spPr bwMode="auto">
            <a:xfrm flipH="1">
              <a:off x="3594" y="1550"/>
              <a:ext cx="39" cy="10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9" y="35"/>
                </a:cxn>
                <a:cxn ang="0">
                  <a:pos x="81" y="177"/>
                </a:cxn>
                <a:cxn ang="0">
                  <a:pos x="0" y="221"/>
                </a:cxn>
                <a:cxn ang="0">
                  <a:pos x="4" y="0"/>
                </a:cxn>
              </a:cxnLst>
              <a:rect l="0" t="0" r="r" b="b"/>
              <a:pathLst>
                <a:path w="81" h="221">
                  <a:moveTo>
                    <a:pt x="4" y="0"/>
                  </a:moveTo>
                  <a:lnTo>
                    <a:pt x="79" y="35"/>
                  </a:lnTo>
                  <a:lnTo>
                    <a:pt x="81" y="177"/>
                  </a:lnTo>
                  <a:lnTo>
                    <a:pt x="0" y="2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39" name="Freeform 251"/>
            <p:cNvSpPr>
              <a:spLocks/>
            </p:cNvSpPr>
            <p:nvPr/>
          </p:nvSpPr>
          <p:spPr bwMode="auto">
            <a:xfrm flipH="1">
              <a:off x="3670" y="1518"/>
              <a:ext cx="185" cy="180"/>
            </a:xfrm>
            <a:custGeom>
              <a:avLst/>
              <a:gdLst/>
              <a:ahLst/>
              <a:cxnLst>
                <a:cxn ang="0">
                  <a:pos x="378" y="2"/>
                </a:cxn>
                <a:cxn ang="0">
                  <a:pos x="375" y="370"/>
                </a:cxn>
                <a:cxn ang="0">
                  <a:pos x="363" y="368"/>
                </a:cxn>
                <a:cxn ang="0">
                  <a:pos x="329" y="365"/>
                </a:cxn>
                <a:cxn ang="0">
                  <a:pos x="280" y="360"/>
                </a:cxn>
                <a:cxn ang="0">
                  <a:pos x="223" y="353"/>
                </a:cxn>
                <a:cxn ang="0">
                  <a:pos x="160" y="344"/>
                </a:cxn>
                <a:cxn ang="0">
                  <a:pos x="98" y="333"/>
                </a:cxn>
                <a:cxn ang="0">
                  <a:pos x="44" y="323"/>
                </a:cxn>
                <a:cxn ang="0">
                  <a:pos x="0" y="310"/>
                </a:cxn>
                <a:cxn ang="0">
                  <a:pos x="0" y="7"/>
                </a:cxn>
                <a:cxn ang="0">
                  <a:pos x="11" y="7"/>
                </a:cxn>
                <a:cxn ang="0">
                  <a:pos x="37" y="6"/>
                </a:cxn>
                <a:cxn ang="0">
                  <a:pos x="77" y="4"/>
                </a:cxn>
                <a:cxn ang="0">
                  <a:pos x="128" y="2"/>
                </a:cxn>
                <a:cxn ang="0">
                  <a:pos x="188" y="0"/>
                </a:cxn>
                <a:cxn ang="0">
                  <a:pos x="251" y="0"/>
                </a:cxn>
                <a:cxn ang="0">
                  <a:pos x="315" y="0"/>
                </a:cxn>
                <a:cxn ang="0">
                  <a:pos x="378" y="2"/>
                </a:cxn>
              </a:cxnLst>
              <a:rect l="0" t="0" r="r" b="b"/>
              <a:pathLst>
                <a:path w="378" h="370">
                  <a:moveTo>
                    <a:pt x="378" y="2"/>
                  </a:moveTo>
                  <a:lnTo>
                    <a:pt x="375" y="370"/>
                  </a:lnTo>
                  <a:lnTo>
                    <a:pt x="363" y="368"/>
                  </a:lnTo>
                  <a:lnTo>
                    <a:pt x="329" y="365"/>
                  </a:lnTo>
                  <a:lnTo>
                    <a:pt x="280" y="360"/>
                  </a:lnTo>
                  <a:lnTo>
                    <a:pt x="223" y="353"/>
                  </a:lnTo>
                  <a:lnTo>
                    <a:pt x="160" y="344"/>
                  </a:lnTo>
                  <a:lnTo>
                    <a:pt x="98" y="333"/>
                  </a:lnTo>
                  <a:lnTo>
                    <a:pt x="44" y="323"/>
                  </a:lnTo>
                  <a:lnTo>
                    <a:pt x="0" y="31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37" y="6"/>
                  </a:lnTo>
                  <a:lnTo>
                    <a:pt x="77" y="4"/>
                  </a:lnTo>
                  <a:lnTo>
                    <a:pt x="128" y="2"/>
                  </a:lnTo>
                  <a:lnTo>
                    <a:pt x="188" y="0"/>
                  </a:lnTo>
                  <a:lnTo>
                    <a:pt x="251" y="0"/>
                  </a:lnTo>
                  <a:lnTo>
                    <a:pt x="315" y="0"/>
                  </a:lnTo>
                  <a:lnTo>
                    <a:pt x="37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0" name="Freeform 252"/>
            <p:cNvSpPr>
              <a:spLocks/>
            </p:cNvSpPr>
            <p:nvPr/>
          </p:nvSpPr>
          <p:spPr bwMode="auto">
            <a:xfrm flipH="1">
              <a:off x="3633" y="1525"/>
              <a:ext cx="30" cy="167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2" y="0"/>
                </a:cxn>
                <a:cxn ang="0">
                  <a:pos x="56" y="41"/>
                </a:cxn>
                <a:cxn ang="0">
                  <a:pos x="2" y="27"/>
                </a:cxn>
                <a:cxn ang="0">
                  <a:pos x="56" y="60"/>
                </a:cxn>
                <a:cxn ang="0">
                  <a:pos x="0" y="49"/>
                </a:cxn>
                <a:cxn ang="0">
                  <a:pos x="56" y="84"/>
                </a:cxn>
                <a:cxn ang="0">
                  <a:pos x="2" y="74"/>
                </a:cxn>
                <a:cxn ang="0">
                  <a:pos x="54" y="107"/>
                </a:cxn>
                <a:cxn ang="0">
                  <a:pos x="3" y="102"/>
                </a:cxn>
                <a:cxn ang="0">
                  <a:pos x="54" y="126"/>
                </a:cxn>
                <a:cxn ang="0">
                  <a:pos x="3" y="128"/>
                </a:cxn>
                <a:cxn ang="0">
                  <a:pos x="54" y="149"/>
                </a:cxn>
                <a:cxn ang="0">
                  <a:pos x="2" y="155"/>
                </a:cxn>
                <a:cxn ang="0">
                  <a:pos x="54" y="170"/>
                </a:cxn>
                <a:cxn ang="0">
                  <a:pos x="3" y="179"/>
                </a:cxn>
                <a:cxn ang="0">
                  <a:pos x="54" y="193"/>
                </a:cxn>
                <a:cxn ang="0">
                  <a:pos x="3" y="204"/>
                </a:cxn>
                <a:cxn ang="0">
                  <a:pos x="54" y="214"/>
                </a:cxn>
                <a:cxn ang="0">
                  <a:pos x="3" y="226"/>
                </a:cxn>
                <a:cxn ang="0">
                  <a:pos x="54" y="235"/>
                </a:cxn>
                <a:cxn ang="0">
                  <a:pos x="3" y="253"/>
                </a:cxn>
                <a:cxn ang="0">
                  <a:pos x="54" y="254"/>
                </a:cxn>
                <a:cxn ang="0">
                  <a:pos x="2" y="279"/>
                </a:cxn>
                <a:cxn ang="0">
                  <a:pos x="54" y="274"/>
                </a:cxn>
                <a:cxn ang="0">
                  <a:pos x="0" y="300"/>
                </a:cxn>
                <a:cxn ang="0">
                  <a:pos x="54" y="293"/>
                </a:cxn>
                <a:cxn ang="0">
                  <a:pos x="0" y="321"/>
                </a:cxn>
                <a:cxn ang="0">
                  <a:pos x="54" y="312"/>
                </a:cxn>
                <a:cxn ang="0">
                  <a:pos x="3" y="344"/>
                </a:cxn>
                <a:cxn ang="0">
                  <a:pos x="56" y="324"/>
                </a:cxn>
                <a:cxn ang="0">
                  <a:pos x="59" y="25"/>
                </a:cxn>
              </a:cxnLst>
              <a:rect l="0" t="0" r="r" b="b"/>
              <a:pathLst>
                <a:path w="59" h="344">
                  <a:moveTo>
                    <a:pt x="59" y="25"/>
                  </a:moveTo>
                  <a:lnTo>
                    <a:pt x="2" y="0"/>
                  </a:lnTo>
                  <a:lnTo>
                    <a:pt x="56" y="41"/>
                  </a:lnTo>
                  <a:lnTo>
                    <a:pt x="2" y="27"/>
                  </a:lnTo>
                  <a:lnTo>
                    <a:pt x="56" y="60"/>
                  </a:lnTo>
                  <a:lnTo>
                    <a:pt x="0" y="49"/>
                  </a:lnTo>
                  <a:lnTo>
                    <a:pt x="56" y="84"/>
                  </a:lnTo>
                  <a:lnTo>
                    <a:pt x="2" y="74"/>
                  </a:lnTo>
                  <a:lnTo>
                    <a:pt x="54" y="107"/>
                  </a:lnTo>
                  <a:lnTo>
                    <a:pt x="3" y="102"/>
                  </a:lnTo>
                  <a:lnTo>
                    <a:pt x="54" y="126"/>
                  </a:lnTo>
                  <a:lnTo>
                    <a:pt x="3" y="128"/>
                  </a:lnTo>
                  <a:lnTo>
                    <a:pt x="54" y="149"/>
                  </a:lnTo>
                  <a:lnTo>
                    <a:pt x="2" y="155"/>
                  </a:lnTo>
                  <a:lnTo>
                    <a:pt x="54" y="170"/>
                  </a:lnTo>
                  <a:lnTo>
                    <a:pt x="3" y="179"/>
                  </a:lnTo>
                  <a:lnTo>
                    <a:pt x="54" y="193"/>
                  </a:lnTo>
                  <a:lnTo>
                    <a:pt x="3" y="204"/>
                  </a:lnTo>
                  <a:lnTo>
                    <a:pt x="54" y="214"/>
                  </a:lnTo>
                  <a:lnTo>
                    <a:pt x="3" y="226"/>
                  </a:lnTo>
                  <a:lnTo>
                    <a:pt x="54" y="235"/>
                  </a:lnTo>
                  <a:lnTo>
                    <a:pt x="3" y="253"/>
                  </a:lnTo>
                  <a:lnTo>
                    <a:pt x="54" y="254"/>
                  </a:lnTo>
                  <a:lnTo>
                    <a:pt x="2" y="279"/>
                  </a:lnTo>
                  <a:lnTo>
                    <a:pt x="54" y="274"/>
                  </a:lnTo>
                  <a:lnTo>
                    <a:pt x="0" y="300"/>
                  </a:lnTo>
                  <a:lnTo>
                    <a:pt x="54" y="293"/>
                  </a:lnTo>
                  <a:lnTo>
                    <a:pt x="0" y="321"/>
                  </a:lnTo>
                  <a:lnTo>
                    <a:pt x="54" y="312"/>
                  </a:lnTo>
                  <a:lnTo>
                    <a:pt x="3" y="344"/>
                  </a:lnTo>
                  <a:lnTo>
                    <a:pt x="56" y="324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1" name="Freeform 253"/>
            <p:cNvSpPr>
              <a:spLocks/>
            </p:cNvSpPr>
            <p:nvPr/>
          </p:nvSpPr>
          <p:spPr bwMode="auto">
            <a:xfrm flipH="1">
              <a:off x="3600" y="1572"/>
              <a:ext cx="30" cy="7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62"/>
                </a:cxn>
                <a:cxn ang="0">
                  <a:pos x="62" y="125"/>
                </a:cxn>
                <a:cxn ang="0">
                  <a:pos x="62" y="0"/>
                </a:cxn>
              </a:cxnLst>
              <a:rect l="0" t="0" r="r" b="b"/>
              <a:pathLst>
                <a:path w="62" h="162">
                  <a:moveTo>
                    <a:pt x="62" y="0"/>
                  </a:moveTo>
                  <a:lnTo>
                    <a:pt x="0" y="162"/>
                  </a:lnTo>
                  <a:lnTo>
                    <a:pt x="62" y="12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2" name="Freeform 254"/>
            <p:cNvSpPr>
              <a:spLocks/>
            </p:cNvSpPr>
            <p:nvPr/>
          </p:nvSpPr>
          <p:spPr bwMode="auto">
            <a:xfrm flipH="1">
              <a:off x="3669" y="1715"/>
              <a:ext cx="232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35"/>
                </a:cxn>
                <a:cxn ang="0">
                  <a:pos x="472" y="250"/>
                </a:cxn>
                <a:cxn ang="0">
                  <a:pos x="478" y="98"/>
                </a:cxn>
                <a:cxn ang="0">
                  <a:pos x="0" y="0"/>
                </a:cxn>
              </a:cxnLst>
              <a:rect l="0" t="0" r="r" b="b"/>
              <a:pathLst>
                <a:path w="478" h="250">
                  <a:moveTo>
                    <a:pt x="0" y="0"/>
                  </a:moveTo>
                  <a:lnTo>
                    <a:pt x="3" y="135"/>
                  </a:lnTo>
                  <a:lnTo>
                    <a:pt x="472" y="250"/>
                  </a:lnTo>
                  <a:lnTo>
                    <a:pt x="478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3" name="Freeform 255"/>
            <p:cNvSpPr>
              <a:spLocks/>
            </p:cNvSpPr>
            <p:nvPr/>
          </p:nvSpPr>
          <p:spPr bwMode="auto">
            <a:xfrm flipH="1">
              <a:off x="3574" y="1671"/>
              <a:ext cx="96" cy="167"/>
            </a:xfrm>
            <a:custGeom>
              <a:avLst/>
              <a:gdLst/>
              <a:ahLst/>
              <a:cxnLst>
                <a:cxn ang="0">
                  <a:pos x="6" y="191"/>
                </a:cxn>
                <a:cxn ang="0">
                  <a:pos x="0" y="343"/>
                </a:cxn>
                <a:cxn ang="0">
                  <a:pos x="198" y="140"/>
                </a:cxn>
                <a:cxn ang="0">
                  <a:pos x="196" y="0"/>
                </a:cxn>
                <a:cxn ang="0">
                  <a:pos x="6" y="191"/>
                </a:cxn>
              </a:cxnLst>
              <a:rect l="0" t="0" r="r" b="b"/>
              <a:pathLst>
                <a:path w="198" h="343">
                  <a:moveTo>
                    <a:pt x="6" y="191"/>
                  </a:moveTo>
                  <a:lnTo>
                    <a:pt x="0" y="343"/>
                  </a:lnTo>
                  <a:lnTo>
                    <a:pt x="198" y="140"/>
                  </a:lnTo>
                  <a:lnTo>
                    <a:pt x="196" y="0"/>
                  </a:lnTo>
                  <a:lnTo>
                    <a:pt x="6" y="1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4" name="Freeform 256"/>
            <p:cNvSpPr>
              <a:spLocks/>
            </p:cNvSpPr>
            <p:nvPr/>
          </p:nvSpPr>
          <p:spPr bwMode="auto">
            <a:xfrm flipH="1">
              <a:off x="3581" y="1682"/>
              <a:ext cx="86" cy="144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0" y="293"/>
                </a:cxn>
                <a:cxn ang="0">
                  <a:pos x="177" y="113"/>
                </a:cxn>
                <a:cxn ang="0">
                  <a:pos x="177" y="0"/>
                </a:cxn>
                <a:cxn ang="0">
                  <a:pos x="4" y="174"/>
                </a:cxn>
              </a:cxnLst>
              <a:rect l="0" t="0" r="r" b="b"/>
              <a:pathLst>
                <a:path w="177" h="293">
                  <a:moveTo>
                    <a:pt x="4" y="174"/>
                  </a:moveTo>
                  <a:lnTo>
                    <a:pt x="0" y="293"/>
                  </a:lnTo>
                  <a:lnTo>
                    <a:pt x="177" y="113"/>
                  </a:lnTo>
                  <a:lnTo>
                    <a:pt x="177" y="0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5" name="Freeform 257"/>
            <p:cNvSpPr>
              <a:spLocks/>
            </p:cNvSpPr>
            <p:nvPr/>
          </p:nvSpPr>
          <p:spPr bwMode="auto">
            <a:xfrm flipH="1">
              <a:off x="3576" y="1724"/>
              <a:ext cx="93" cy="9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89" y="0"/>
                </a:cxn>
                <a:cxn ang="0">
                  <a:pos x="0" y="184"/>
                </a:cxn>
              </a:cxnLst>
              <a:rect l="0" t="0" r="r" b="b"/>
              <a:pathLst>
                <a:path w="189" h="184">
                  <a:moveTo>
                    <a:pt x="0" y="184"/>
                  </a:moveTo>
                  <a:lnTo>
                    <a:pt x="189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6" name="Freeform 258"/>
            <p:cNvSpPr>
              <a:spLocks/>
            </p:cNvSpPr>
            <p:nvPr/>
          </p:nvSpPr>
          <p:spPr bwMode="auto">
            <a:xfrm flipH="1">
              <a:off x="3574" y="1722"/>
              <a:ext cx="96" cy="9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0" y="184"/>
                </a:cxn>
                <a:cxn ang="0">
                  <a:pos x="11" y="195"/>
                </a:cxn>
                <a:cxn ang="0">
                  <a:pos x="198" y="11"/>
                </a:cxn>
                <a:cxn ang="0">
                  <a:pos x="189" y="0"/>
                </a:cxn>
              </a:cxnLst>
              <a:rect l="0" t="0" r="r" b="b"/>
              <a:pathLst>
                <a:path w="198" h="195">
                  <a:moveTo>
                    <a:pt x="189" y="0"/>
                  </a:moveTo>
                  <a:lnTo>
                    <a:pt x="0" y="184"/>
                  </a:lnTo>
                  <a:lnTo>
                    <a:pt x="11" y="195"/>
                  </a:lnTo>
                  <a:lnTo>
                    <a:pt x="198" y="1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7" name="Freeform 259"/>
            <p:cNvSpPr>
              <a:spLocks/>
            </p:cNvSpPr>
            <p:nvPr/>
          </p:nvSpPr>
          <p:spPr bwMode="auto">
            <a:xfrm flipH="1">
              <a:off x="3676" y="1722"/>
              <a:ext cx="219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12"/>
                </a:cxn>
                <a:cxn ang="0">
                  <a:pos x="446" y="219"/>
                </a:cxn>
                <a:cxn ang="0">
                  <a:pos x="448" y="93"/>
                </a:cxn>
                <a:cxn ang="0">
                  <a:pos x="0" y="0"/>
                </a:cxn>
              </a:cxnLst>
              <a:rect l="0" t="0" r="r" b="b"/>
              <a:pathLst>
                <a:path w="448" h="219">
                  <a:moveTo>
                    <a:pt x="0" y="0"/>
                  </a:moveTo>
                  <a:lnTo>
                    <a:pt x="1" y="112"/>
                  </a:lnTo>
                  <a:lnTo>
                    <a:pt x="446" y="219"/>
                  </a:lnTo>
                  <a:lnTo>
                    <a:pt x="448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8" name="Rectangle 260"/>
            <p:cNvSpPr>
              <a:spLocks noChangeArrowheads="1"/>
            </p:cNvSpPr>
            <p:nvPr/>
          </p:nvSpPr>
          <p:spPr bwMode="auto">
            <a:xfrm flipH="1">
              <a:off x="3780" y="1740"/>
              <a:ext cx="6" cy="6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49" name="Freeform 261"/>
            <p:cNvSpPr>
              <a:spLocks/>
            </p:cNvSpPr>
            <p:nvPr/>
          </p:nvSpPr>
          <p:spPr bwMode="auto">
            <a:xfrm flipH="1">
              <a:off x="3685" y="1765"/>
              <a:ext cx="67" cy="23"/>
            </a:xfrm>
            <a:custGeom>
              <a:avLst/>
              <a:gdLst/>
              <a:ahLst/>
              <a:cxnLst>
                <a:cxn ang="0">
                  <a:pos x="139" y="29"/>
                </a:cxn>
                <a:cxn ang="0">
                  <a:pos x="139" y="4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39" y="29"/>
                </a:cxn>
              </a:cxnLst>
              <a:rect l="0" t="0" r="r" b="b"/>
              <a:pathLst>
                <a:path w="139" h="48">
                  <a:moveTo>
                    <a:pt x="139" y="29"/>
                  </a:moveTo>
                  <a:lnTo>
                    <a:pt x="139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9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0" name="Freeform 262"/>
            <p:cNvSpPr>
              <a:spLocks/>
            </p:cNvSpPr>
            <p:nvPr/>
          </p:nvSpPr>
          <p:spPr bwMode="auto">
            <a:xfrm flipH="1">
              <a:off x="3686" y="1788"/>
              <a:ext cx="67" cy="24"/>
            </a:xfrm>
            <a:custGeom>
              <a:avLst/>
              <a:gdLst/>
              <a:ahLst/>
              <a:cxnLst>
                <a:cxn ang="0">
                  <a:pos x="138" y="30"/>
                </a:cxn>
                <a:cxn ang="0">
                  <a:pos x="138" y="4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138" y="30"/>
                </a:cxn>
              </a:cxnLst>
              <a:rect l="0" t="0" r="r" b="b"/>
              <a:pathLst>
                <a:path w="138" h="49">
                  <a:moveTo>
                    <a:pt x="138" y="30"/>
                  </a:moveTo>
                  <a:lnTo>
                    <a:pt x="138" y="4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8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1" name="Freeform 263"/>
            <p:cNvSpPr>
              <a:spLocks/>
            </p:cNvSpPr>
            <p:nvPr/>
          </p:nvSpPr>
          <p:spPr bwMode="auto">
            <a:xfrm flipH="1">
              <a:off x="3793" y="1751"/>
              <a:ext cx="10" cy="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8" y="3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7" y="15"/>
                </a:cxn>
                <a:cxn ang="0">
                  <a:pos x="9" y="15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lnTo>
                    <a:pt x="11" y="15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2" name="Freeform 264"/>
            <p:cNvSpPr>
              <a:spLocks/>
            </p:cNvSpPr>
            <p:nvPr/>
          </p:nvSpPr>
          <p:spPr bwMode="auto">
            <a:xfrm flipH="1">
              <a:off x="3793" y="1763"/>
              <a:ext cx="10" cy="8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8" y="12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6"/>
                </a:cxn>
              </a:cxnLst>
              <a:rect l="0" t="0" r="r" b="b"/>
              <a:pathLst>
                <a:path w="19" h="16">
                  <a:moveTo>
                    <a:pt x="9" y="16"/>
                  </a:moveTo>
                  <a:lnTo>
                    <a:pt x="11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3" name="Freeform 265"/>
            <p:cNvSpPr>
              <a:spLocks/>
            </p:cNvSpPr>
            <p:nvPr/>
          </p:nvSpPr>
          <p:spPr bwMode="auto">
            <a:xfrm flipH="1">
              <a:off x="3766" y="1754"/>
              <a:ext cx="8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"/>
                </a:cxn>
                <a:cxn ang="0">
                  <a:pos x="15" y="96"/>
                </a:cxn>
                <a:cxn ang="0">
                  <a:pos x="0" y="93"/>
                </a:cxn>
                <a:cxn ang="0">
                  <a:pos x="0" y="0"/>
                </a:cxn>
              </a:cxnLst>
              <a:rect l="0" t="0" r="r" b="b"/>
              <a:pathLst>
                <a:path w="15" h="96">
                  <a:moveTo>
                    <a:pt x="0" y="0"/>
                  </a:moveTo>
                  <a:lnTo>
                    <a:pt x="15" y="3"/>
                  </a:lnTo>
                  <a:lnTo>
                    <a:pt x="15" y="96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4" name="Freeform 266"/>
            <p:cNvSpPr>
              <a:spLocks/>
            </p:cNvSpPr>
            <p:nvPr/>
          </p:nvSpPr>
          <p:spPr bwMode="auto">
            <a:xfrm flipH="1">
              <a:off x="3699" y="1549"/>
              <a:ext cx="132" cy="1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0"/>
                </a:cxn>
                <a:cxn ang="0">
                  <a:pos x="44" y="0"/>
                </a:cxn>
                <a:cxn ang="0">
                  <a:pos x="84" y="0"/>
                </a:cxn>
                <a:cxn ang="0">
                  <a:pos x="133" y="0"/>
                </a:cxn>
                <a:cxn ang="0">
                  <a:pos x="182" y="2"/>
                </a:cxn>
                <a:cxn ang="0">
                  <a:pos x="224" y="4"/>
                </a:cxn>
                <a:cxn ang="0">
                  <a:pos x="258" y="6"/>
                </a:cxn>
                <a:cxn ang="0">
                  <a:pos x="272" y="7"/>
                </a:cxn>
                <a:cxn ang="0">
                  <a:pos x="272" y="242"/>
                </a:cxn>
                <a:cxn ang="0">
                  <a:pos x="265" y="242"/>
                </a:cxn>
                <a:cxn ang="0">
                  <a:pos x="247" y="242"/>
                </a:cxn>
                <a:cxn ang="0">
                  <a:pos x="219" y="240"/>
                </a:cxn>
                <a:cxn ang="0">
                  <a:pos x="184" y="237"/>
                </a:cxn>
                <a:cxn ang="0">
                  <a:pos x="144" y="233"/>
                </a:cxn>
                <a:cxn ang="0">
                  <a:pos x="98" y="228"/>
                </a:cxn>
                <a:cxn ang="0">
                  <a:pos x="49" y="221"/>
                </a:cxn>
                <a:cxn ang="0">
                  <a:pos x="0" y="212"/>
                </a:cxn>
                <a:cxn ang="0">
                  <a:pos x="4" y="0"/>
                </a:cxn>
              </a:cxnLst>
              <a:rect l="0" t="0" r="r" b="b"/>
              <a:pathLst>
                <a:path w="272" h="242">
                  <a:moveTo>
                    <a:pt x="4" y="0"/>
                  </a:moveTo>
                  <a:lnTo>
                    <a:pt x="14" y="0"/>
                  </a:lnTo>
                  <a:lnTo>
                    <a:pt x="44" y="0"/>
                  </a:lnTo>
                  <a:lnTo>
                    <a:pt x="84" y="0"/>
                  </a:lnTo>
                  <a:lnTo>
                    <a:pt x="133" y="0"/>
                  </a:lnTo>
                  <a:lnTo>
                    <a:pt x="182" y="2"/>
                  </a:lnTo>
                  <a:lnTo>
                    <a:pt x="224" y="4"/>
                  </a:lnTo>
                  <a:lnTo>
                    <a:pt x="258" y="6"/>
                  </a:lnTo>
                  <a:lnTo>
                    <a:pt x="272" y="7"/>
                  </a:lnTo>
                  <a:lnTo>
                    <a:pt x="272" y="242"/>
                  </a:lnTo>
                  <a:lnTo>
                    <a:pt x="265" y="242"/>
                  </a:lnTo>
                  <a:lnTo>
                    <a:pt x="247" y="242"/>
                  </a:lnTo>
                  <a:lnTo>
                    <a:pt x="219" y="240"/>
                  </a:lnTo>
                  <a:lnTo>
                    <a:pt x="184" y="237"/>
                  </a:lnTo>
                  <a:lnTo>
                    <a:pt x="144" y="233"/>
                  </a:lnTo>
                  <a:lnTo>
                    <a:pt x="98" y="228"/>
                  </a:lnTo>
                  <a:lnTo>
                    <a:pt x="49" y="221"/>
                  </a:lnTo>
                  <a:lnTo>
                    <a:pt x="0" y="2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86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5" name="Freeform 267"/>
            <p:cNvSpPr>
              <a:spLocks/>
            </p:cNvSpPr>
            <p:nvPr/>
          </p:nvSpPr>
          <p:spPr bwMode="auto">
            <a:xfrm flipH="1">
              <a:off x="3693" y="1543"/>
              <a:ext cx="136" cy="14"/>
            </a:xfrm>
            <a:custGeom>
              <a:avLst/>
              <a:gdLst/>
              <a:ahLst/>
              <a:cxnLst>
                <a:cxn ang="0">
                  <a:pos x="280" y="19"/>
                </a:cxn>
                <a:cxn ang="0">
                  <a:pos x="273" y="9"/>
                </a:cxn>
                <a:cxn ang="0">
                  <a:pos x="254" y="5"/>
                </a:cxn>
                <a:cxn ang="0">
                  <a:pos x="222" y="4"/>
                </a:cxn>
                <a:cxn ang="0">
                  <a:pos x="178" y="4"/>
                </a:cxn>
                <a:cxn ang="0">
                  <a:pos x="129" y="2"/>
                </a:cxn>
                <a:cxn ang="0">
                  <a:pos x="82" y="2"/>
                </a:cxn>
                <a:cxn ang="0">
                  <a:pos x="4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10" y="23"/>
                </a:cxn>
                <a:cxn ang="0">
                  <a:pos x="40" y="23"/>
                </a:cxn>
                <a:cxn ang="0">
                  <a:pos x="80" y="23"/>
                </a:cxn>
                <a:cxn ang="0">
                  <a:pos x="129" y="25"/>
                </a:cxn>
                <a:cxn ang="0">
                  <a:pos x="177" y="25"/>
                </a:cxn>
                <a:cxn ang="0">
                  <a:pos x="220" y="26"/>
                </a:cxn>
                <a:cxn ang="0">
                  <a:pos x="252" y="28"/>
                </a:cxn>
                <a:cxn ang="0">
                  <a:pos x="264" y="28"/>
                </a:cxn>
                <a:cxn ang="0">
                  <a:pos x="257" y="19"/>
                </a:cxn>
                <a:cxn ang="0">
                  <a:pos x="280" y="19"/>
                </a:cxn>
              </a:cxnLst>
              <a:rect l="0" t="0" r="r" b="b"/>
              <a:pathLst>
                <a:path w="280" h="28">
                  <a:moveTo>
                    <a:pt x="280" y="19"/>
                  </a:moveTo>
                  <a:lnTo>
                    <a:pt x="273" y="9"/>
                  </a:lnTo>
                  <a:lnTo>
                    <a:pt x="254" y="5"/>
                  </a:lnTo>
                  <a:lnTo>
                    <a:pt x="222" y="4"/>
                  </a:lnTo>
                  <a:lnTo>
                    <a:pt x="178" y="4"/>
                  </a:lnTo>
                  <a:lnTo>
                    <a:pt x="129" y="2"/>
                  </a:lnTo>
                  <a:lnTo>
                    <a:pt x="82" y="2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40" y="23"/>
                  </a:lnTo>
                  <a:lnTo>
                    <a:pt x="80" y="23"/>
                  </a:lnTo>
                  <a:lnTo>
                    <a:pt x="129" y="25"/>
                  </a:lnTo>
                  <a:lnTo>
                    <a:pt x="177" y="25"/>
                  </a:lnTo>
                  <a:lnTo>
                    <a:pt x="220" y="26"/>
                  </a:lnTo>
                  <a:lnTo>
                    <a:pt x="252" y="28"/>
                  </a:lnTo>
                  <a:lnTo>
                    <a:pt x="264" y="28"/>
                  </a:lnTo>
                  <a:lnTo>
                    <a:pt x="257" y="19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6" name="Freeform 268"/>
            <p:cNvSpPr>
              <a:spLocks/>
            </p:cNvSpPr>
            <p:nvPr/>
          </p:nvSpPr>
          <p:spPr bwMode="auto">
            <a:xfrm flipH="1">
              <a:off x="3693" y="1552"/>
              <a:ext cx="12" cy="121"/>
            </a:xfrm>
            <a:custGeom>
              <a:avLst/>
              <a:gdLst/>
              <a:ahLst/>
              <a:cxnLst>
                <a:cxn ang="0">
                  <a:pos x="11" y="247"/>
                </a:cxn>
                <a:cxn ang="0">
                  <a:pos x="23" y="235"/>
                </a:cxn>
                <a:cxn ang="0">
                  <a:pos x="25" y="0"/>
                </a:cxn>
                <a:cxn ang="0">
                  <a:pos x="2" y="0"/>
                </a:cxn>
                <a:cxn ang="0">
                  <a:pos x="0" y="235"/>
                </a:cxn>
                <a:cxn ang="0">
                  <a:pos x="11" y="247"/>
                </a:cxn>
                <a:cxn ang="0">
                  <a:pos x="11" y="247"/>
                </a:cxn>
                <a:cxn ang="0">
                  <a:pos x="23" y="247"/>
                </a:cxn>
                <a:cxn ang="0">
                  <a:pos x="23" y="235"/>
                </a:cxn>
                <a:cxn ang="0">
                  <a:pos x="11" y="247"/>
                </a:cxn>
              </a:cxnLst>
              <a:rect l="0" t="0" r="r" b="b"/>
              <a:pathLst>
                <a:path w="25" h="247">
                  <a:moveTo>
                    <a:pt x="11" y="247"/>
                  </a:moveTo>
                  <a:lnTo>
                    <a:pt x="23" y="235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235"/>
                  </a:lnTo>
                  <a:lnTo>
                    <a:pt x="11" y="247"/>
                  </a:lnTo>
                  <a:lnTo>
                    <a:pt x="11" y="247"/>
                  </a:lnTo>
                  <a:lnTo>
                    <a:pt x="23" y="247"/>
                  </a:lnTo>
                  <a:lnTo>
                    <a:pt x="23" y="235"/>
                  </a:lnTo>
                  <a:lnTo>
                    <a:pt x="11" y="2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7" name="Freeform 269"/>
            <p:cNvSpPr>
              <a:spLocks/>
            </p:cNvSpPr>
            <p:nvPr/>
          </p:nvSpPr>
          <p:spPr bwMode="auto">
            <a:xfrm flipH="1">
              <a:off x="3699" y="1646"/>
              <a:ext cx="137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21"/>
                </a:cxn>
                <a:cxn ang="0">
                  <a:pos x="58" y="30"/>
                </a:cxn>
                <a:cxn ang="0">
                  <a:pos x="107" y="37"/>
                </a:cxn>
                <a:cxn ang="0">
                  <a:pos x="152" y="42"/>
                </a:cxn>
                <a:cxn ang="0">
                  <a:pos x="194" y="45"/>
                </a:cxn>
                <a:cxn ang="0">
                  <a:pos x="229" y="49"/>
                </a:cxn>
                <a:cxn ang="0">
                  <a:pos x="257" y="51"/>
                </a:cxn>
                <a:cxn ang="0">
                  <a:pos x="275" y="52"/>
                </a:cxn>
                <a:cxn ang="0">
                  <a:pos x="280" y="52"/>
                </a:cxn>
                <a:cxn ang="0">
                  <a:pos x="282" y="30"/>
                </a:cxn>
                <a:cxn ang="0">
                  <a:pos x="275" y="30"/>
                </a:cxn>
                <a:cxn ang="0">
                  <a:pos x="257" y="28"/>
                </a:cxn>
                <a:cxn ang="0">
                  <a:pos x="231" y="26"/>
                </a:cxn>
                <a:cxn ang="0">
                  <a:pos x="196" y="24"/>
                </a:cxn>
                <a:cxn ang="0">
                  <a:pos x="154" y="19"/>
                </a:cxn>
                <a:cxn ang="0">
                  <a:pos x="110" y="14"/>
                </a:cxn>
                <a:cxn ang="0">
                  <a:pos x="61" y="7"/>
                </a:cxn>
                <a:cxn ang="0">
                  <a:pos x="14" y="0"/>
                </a:cxn>
                <a:cxn ang="0">
                  <a:pos x="22" y="10"/>
                </a:cxn>
                <a:cxn ang="0">
                  <a:pos x="0" y="10"/>
                </a:cxn>
              </a:cxnLst>
              <a:rect l="0" t="0" r="r" b="b"/>
              <a:pathLst>
                <a:path w="282" h="52">
                  <a:moveTo>
                    <a:pt x="0" y="10"/>
                  </a:moveTo>
                  <a:lnTo>
                    <a:pt x="8" y="21"/>
                  </a:lnTo>
                  <a:lnTo>
                    <a:pt x="58" y="30"/>
                  </a:lnTo>
                  <a:lnTo>
                    <a:pt x="107" y="37"/>
                  </a:lnTo>
                  <a:lnTo>
                    <a:pt x="152" y="42"/>
                  </a:lnTo>
                  <a:lnTo>
                    <a:pt x="194" y="45"/>
                  </a:lnTo>
                  <a:lnTo>
                    <a:pt x="229" y="49"/>
                  </a:lnTo>
                  <a:lnTo>
                    <a:pt x="257" y="51"/>
                  </a:lnTo>
                  <a:lnTo>
                    <a:pt x="275" y="52"/>
                  </a:lnTo>
                  <a:lnTo>
                    <a:pt x="280" y="52"/>
                  </a:lnTo>
                  <a:lnTo>
                    <a:pt x="282" y="30"/>
                  </a:lnTo>
                  <a:lnTo>
                    <a:pt x="275" y="30"/>
                  </a:lnTo>
                  <a:lnTo>
                    <a:pt x="257" y="28"/>
                  </a:lnTo>
                  <a:lnTo>
                    <a:pt x="231" y="26"/>
                  </a:lnTo>
                  <a:lnTo>
                    <a:pt x="196" y="24"/>
                  </a:lnTo>
                  <a:lnTo>
                    <a:pt x="154" y="19"/>
                  </a:lnTo>
                  <a:lnTo>
                    <a:pt x="110" y="14"/>
                  </a:lnTo>
                  <a:lnTo>
                    <a:pt x="61" y="7"/>
                  </a:lnTo>
                  <a:lnTo>
                    <a:pt x="14" y="0"/>
                  </a:lnTo>
                  <a:lnTo>
                    <a:pt x="2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8" name="Freeform 270"/>
            <p:cNvSpPr>
              <a:spLocks/>
            </p:cNvSpPr>
            <p:nvPr/>
          </p:nvSpPr>
          <p:spPr bwMode="auto">
            <a:xfrm flipH="1">
              <a:off x="3824" y="1543"/>
              <a:ext cx="12" cy="10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" y="11"/>
                </a:cxn>
                <a:cxn ang="0">
                  <a:pos x="0" y="224"/>
                </a:cxn>
                <a:cxn ang="0">
                  <a:pos x="22" y="224"/>
                </a:cxn>
                <a:cxn ang="0">
                  <a:pos x="24" y="1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3" y="11"/>
                </a:cxn>
                <a:cxn ang="0">
                  <a:pos x="14" y="0"/>
                </a:cxn>
              </a:cxnLst>
              <a:rect l="0" t="0" r="r" b="b"/>
              <a:pathLst>
                <a:path w="24" h="224">
                  <a:moveTo>
                    <a:pt x="14" y="0"/>
                  </a:moveTo>
                  <a:lnTo>
                    <a:pt x="3" y="11"/>
                  </a:lnTo>
                  <a:lnTo>
                    <a:pt x="0" y="224"/>
                  </a:lnTo>
                  <a:lnTo>
                    <a:pt x="22" y="224"/>
                  </a:lnTo>
                  <a:lnTo>
                    <a:pt x="24" y="1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3" y="0"/>
                  </a:lnTo>
                  <a:lnTo>
                    <a:pt x="3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59" name="Freeform 271"/>
            <p:cNvSpPr>
              <a:spLocks/>
            </p:cNvSpPr>
            <p:nvPr/>
          </p:nvSpPr>
          <p:spPr bwMode="auto">
            <a:xfrm flipH="1">
              <a:off x="3722" y="1552"/>
              <a:ext cx="107" cy="10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0" y="14"/>
                </a:cxn>
                <a:cxn ang="0">
                  <a:pos x="14" y="21"/>
                </a:cxn>
                <a:cxn ang="0">
                  <a:pos x="212" y="44"/>
                </a:cxn>
                <a:cxn ang="0">
                  <a:pos x="17" y="41"/>
                </a:cxn>
                <a:cxn ang="0">
                  <a:pos x="213" y="67"/>
                </a:cxn>
                <a:cxn ang="0">
                  <a:pos x="19" y="65"/>
                </a:cxn>
                <a:cxn ang="0">
                  <a:pos x="210" y="88"/>
                </a:cxn>
                <a:cxn ang="0">
                  <a:pos x="19" y="84"/>
                </a:cxn>
                <a:cxn ang="0">
                  <a:pos x="208" y="113"/>
                </a:cxn>
                <a:cxn ang="0">
                  <a:pos x="21" y="107"/>
                </a:cxn>
                <a:cxn ang="0">
                  <a:pos x="205" y="132"/>
                </a:cxn>
                <a:cxn ang="0">
                  <a:pos x="21" y="128"/>
                </a:cxn>
                <a:cxn ang="0">
                  <a:pos x="205" y="151"/>
                </a:cxn>
                <a:cxn ang="0">
                  <a:pos x="21" y="148"/>
                </a:cxn>
                <a:cxn ang="0">
                  <a:pos x="201" y="172"/>
                </a:cxn>
                <a:cxn ang="0">
                  <a:pos x="19" y="165"/>
                </a:cxn>
                <a:cxn ang="0">
                  <a:pos x="196" y="195"/>
                </a:cxn>
                <a:cxn ang="0">
                  <a:pos x="19" y="183"/>
                </a:cxn>
                <a:cxn ang="0">
                  <a:pos x="194" y="212"/>
                </a:cxn>
                <a:cxn ang="0">
                  <a:pos x="0" y="200"/>
                </a:cxn>
                <a:cxn ang="0">
                  <a:pos x="7" y="0"/>
                </a:cxn>
              </a:cxnLst>
              <a:rect l="0" t="0" r="r" b="b"/>
              <a:pathLst>
                <a:path w="220" h="212">
                  <a:moveTo>
                    <a:pt x="7" y="0"/>
                  </a:moveTo>
                  <a:lnTo>
                    <a:pt x="220" y="14"/>
                  </a:lnTo>
                  <a:lnTo>
                    <a:pt x="14" y="21"/>
                  </a:lnTo>
                  <a:lnTo>
                    <a:pt x="212" y="44"/>
                  </a:lnTo>
                  <a:lnTo>
                    <a:pt x="17" y="41"/>
                  </a:lnTo>
                  <a:lnTo>
                    <a:pt x="213" y="67"/>
                  </a:lnTo>
                  <a:lnTo>
                    <a:pt x="19" y="65"/>
                  </a:lnTo>
                  <a:lnTo>
                    <a:pt x="210" y="88"/>
                  </a:lnTo>
                  <a:lnTo>
                    <a:pt x="19" y="84"/>
                  </a:lnTo>
                  <a:lnTo>
                    <a:pt x="208" y="113"/>
                  </a:lnTo>
                  <a:lnTo>
                    <a:pt x="21" y="107"/>
                  </a:lnTo>
                  <a:lnTo>
                    <a:pt x="205" y="132"/>
                  </a:lnTo>
                  <a:lnTo>
                    <a:pt x="21" y="128"/>
                  </a:lnTo>
                  <a:lnTo>
                    <a:pt x="205" y="151"/>
                  </a:lnTo>
                  <a:lnTo>
                    <a:pt x="21" y="148"/>
                  </a:lnTo>
                  <a:lnTo>
                    <a:pt x="201" y="172"/>
                  </a:lnTo>
                  <a:lnTo>
                    <a:pt x="19" y="165"/>
                  </a:lnTo>
                  <a:lnTo>
                    <a:pt x="196" y="195"/>
                  </a:lnTo>
                  <a:lnTo>
                    <a:pt x="19" y="183"/>
                  </a:lnTo>
                  <a:lnTo>
                    <a:pt x="194" y="212"/>
                  </a:lnTo>
                  <a:lnTo>
                    <a:pt x="0" y="20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0" name="Freeform 272"/>
            <p:cNvSpPr>
              <a:spLocks/>
            </p:cNvSpPr>
            <p:nvPr/>
          </p:nvSpPr>
          <p:spPr bwMode="auto">
            <a:xfrm flipH="1">
              <a:off x="3705" y="1777"/>
              <a:ext cx="27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56" y="25"/>
                </a:cxn>
                <a:cxn ang="0">
                  <a:pos x="56" y="16"/>
                </a:cxn>
                <a:cxn ang="0">
                  <a:pos x="0" y="0"/>
                </a:cxn>
              </a:cxnLst>
              <a:rect l="0" t="0" r="r" b="b"/>
              <a:pathLst>
                <a:path w="56" h="25">
                  <a:moveTo>
                    <a:pt x="0" y="0"/>
                  </a:moveTo>
                  <a:lnTo>
                    <a:pt x="0" y="13"/>
                  </a:lnTo>
                  <a:lnTo>
                    <a:pt x="56" y="25"/>
                  </a:lnTo>
                  <a:lnTo>
                    <a:pt x="5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1" name="Freeform 273"/>
            <p:cNvSpPr>
              <a:spLocks/>
            </p:cNvSpPr>
            <p:nvPr/>
          </p:nvSpPr>
          <p:spPr bwMode="auto">
            <a:xfrm flipH="1">
              <a:off x="3706" y="1799"/>
              <a:ext cx="2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56" y="26"/>
                </a:cxn>
                <a:cxn ang="0">
                  <a:pos x="56" y="17"/>
                </a:cxn>
                <a:cxn ang="0">
                  <a:pos x="0" y="0"/>
                </a:cxn>
              </a:cxnLst>
              <a:rect l="0" t="0" r="r" b="b"/>
              <a:pathLst>
                <a:path w="56" h="26">
                  <a:moveTo>
                    <a:pt x="0" y="0"/>
                  </a:moveTo>
                  <a:lnTo>
                    <a:pt x="0" y="14"/>
                  </a:lnTo>
                  <a:lnTo>
                    <a:pt x="56" y="26"/>
                  </a:lnTo>
                  <a:lnTo>
                    <a:pt x="5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2" name="Freeform 274"/>
            <p:cNvSpPr>
              <a:spLocks/>
            </p:cNvSpPr>
            <p:nvPr/>
          </p:nvSpPr>
          <p:spPr bwMode="auto">
            <a:xfrm flipH="1">
              <a:off x="3725" y="1680"/>
              <a:ext cx="161" cy="5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67"/>
                </a:cxn>
                <a:cxn ang="0">
                  <a:pos x="133" y="95"/>
                </a:cxn>
                <a:cxn ang="0">
                  <a:pos x="329" y="105"/>
                </a:cxn>
                <a:cxn ang="0">
                  <a:pos x="121" y="70"/>
                </a:cxn>
                <a:cxn ang="0">
                  <a:pos x="121" y="44"/>
                </a:cxn>
                <a:cxn ang="0">
                  <a:pos x="165" y="12"/>
                </a:cxn>
                <a:cxn ang="0">
                  <a:pos x="163" y="12"/>
                </a:cxn>
                <a:cxn ang="0">
                  <a:pos x="158" y="10"/>
                </a:cxn>
                <a:cxn ang="0">
                  <a:pos x="151" y="10"/>
                </a:cxn>
                <a:cxn ang="0">
                  <a:pos x="140" y="9"/>
                </a:cxn>
                <a:cxn ang="0">
                  <a:pos x="132" y="7"/>
                </a:cxn>
                <a:cxn ang="0">
                  <a:pos x="121" y="3"/>
                </a:cxn>
                <a:cxn ang="0">
                  <a:pos x="112" y="2"/>
                </a:cxn>
                <a:cxn ang="0">
                  <a:pos x="105" y="0"/>
                </a:cxn>
              </a:cxnLst>
              <a:rect l="0" t="0" r="r" b="b"/>
              <a:pathLst>
                <a:path w="329" h="105">
                  <a:moveTo>
                    <a:pt x="105" y="0"/>
                  </a:moveTo>
                  <a:lnTo>
                    <a:pt x="0" y="67"/>
                  </a:lnTo>
                  <a:lnTo>
                    <a:pt x="133" y="95"/>
                  </a:lnTo>
                  <a:lnTo>
                    <a:pt x="329" y="105"/>
                  </a:lnTo>
                  <a:lnTo>
                    <a:pt x="121" y="70"/>
                  </a:lnTo>
                  <a:lnTo>
                    <a:pt x="121" y="44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0" y="9"/>
                  </a:lnTo>
                  <a:lnTo>
                    <a:pt x="132" y="7"/>
                  </a:lnTo>
                  <a:lnTo>
                    <a:pt x="121" y="3"/>
                  </a:lnTo>
                  <a:lnTo>
                    <a:pt x="112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3" name="Freeform 275"/>
            <p:cNvSpPr>
              <a:spLocks/>
            </p:cNvSpPr>
            <p:nvPr/>
          </p:nvSpPr>
          <p:spPr bwMode="auto">
            <a:xfrm flipH="1">
              <a:off x="3839" y="1522"/>
              <a:ext cx="16" cy="147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0" y="0"/>
                </a:cxn>
                <a:cxn ang="0">
                  <a:pos x="32" y="7"/>
                </a:cxn>
                <a:cxn ang="0">
                  <a:pos x="5" y="14"/>
                </a:cxn>
                <a:cxn ang="0">
                  <a:pos x="30" y="21"/>
                </a:cxn>
                <a:cxn ang="0">
                  <a:pos x="7" y="30"/>
                </a:cxn>
                <a:cxn ang="0">
                  <a:pos x="30" y="37"/>
                </a:cxn>
                <a:cxn ang="0">
                  <a:pos x="7" y="44"/>
                </a:cxn>
                <a:cxn ang="0">
                  <a:pos x="30" y="55"/>
                </a:cxn>
                <a:cxn ang="0">
                  <a:pos x="5" y="60"/>
                </a:cxn>
                <a:cxn ang="0">
                  <a:pos x="30" y="69"/>
                </a:cxn>
                <a:cxn ang="0">
                  <a:pos x="7" y="77"/>
                </a:cxn>
                <a:cxn ang="0">
                  <a:pos x="30" y="84"/>
                </a:cxn>
                <a:cxn ang="0">
                  <a:pos x="7" y="93"/>
                </a:cxn>
                <a:cxn ang="0">
                  <a:pos x="32" y="102"/>
                </a:cxn>
                <a:cxn ang="0">
                  <a:pos x="5" y="109"/>
                </a:cxn>
                <a:cxn ang="0">
                  <a:pos x="32" y="119"/>
                </a:cxn>
                <a:cxn ang="0">
                  <a:pos x="5" y="125"/>
                </a:cxn>
                <a:cxn ang="0">
                  <a:pos x="30" y="135"/>
                </a:cxn>
                <a:cxn ang="0">
                  <a:pos x="7" y="140"/>
                </a:cxn>
                <a:cxn ang="0">
                  <a:pos x="30" y="151"/>
                </a:cxn>
                <a:cxn ang="0">
                  <a:pos x="7" y="156"/>
                </a:cxn>
                <a:cxn ang="0">
                  <a:pos x="32" y="167"/>
                </a:cxn>
                <a:cxn ang="0">
                  <a:pos x="5" y="174"/>
                </a:cxn>
                <a:cxn ang="0">
                  <a:pos x="32" y="184"/>
                </a:cxn>
                <a:cxn ang="0">
                  <a:pos x="7" y="191"/>
                </a:cxn>
                <a:cxn ang="0">
                  <a:pos x="30" y="200"/>
                </a:cxn>
                <a:cxn ang="0">
                  <a:pos x="9" y="207"/>
                </a:cxn>
                <a:cxn ang="0">
                  <a:pos x="30" y="218"/>
                </a:cxn>
                <a:cxn ang="0">
                  <a:pos x="9" y="223"/>
                </a:cxn>
                <a:cxn ang="0">
                  <a:pos x="32" y="235"/>
                </a:cxn>
                <a:cxn ang="0">
                  <a:pos x="7" y="240"/>
                </a:cxn>
                <a:cxn ang="0">
                  <a:pos x="32" y="251"/>
                </a:cxn>
                <a:cxn ang="0">
                  <a:pos x="9" y="256"/>
                </a:cxn>
                <a:cxn ang="0">
                  <a:pos x="32" y="265"/>
                </a:cxn>
                <a:cxn ang="0">
                  <a:pos x="11" y="270"/>
                </a:cxn>
                <a:cxn ang="0">
                  <a:pos x="32" y="279"/>
                </a:cxn>
                <a:cxn ang="0">
                  <a:pos x="11" y="288"/>
                </a:cxn>
                <a:cxn ang="0">
                  <a:pos x="33" y="293"/>
                </a:cxn>
                <a:cxn ang="0">
                  <a:pos x="4" y="302"/>
                </a:cxn>
                <a:cxn ang="0">
                  <a:pos x="0" y="303"/>
                </a:cxn>
              </a:cxnLst>
              <a:rect l="0" t="0" r="r" b="b"/>
              <a:pathLst>
                <a:path w="33" h="303">
                  <a:moveTo>
                    <a:pt x="0" y="303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5" y="14"/>
                  </a:lnTo>
                  <a:lnTo>
                    <a:pt x="30" y="21"/>
                  </a:lnTo>
                  <a:lnTo>
                    <a:pt x="7" y="30"/>
                  </a:lnTo>
                  <a:lnTo>
                    <a:pt x="30" y="37"/>
                  </a:lnTo>
                  <a:lnTo>
                    <a:pt x="7" y="44"/>
                  </a:lnTo>
                  <a:lnTo>
                    <a:pt x="30" y="55"/>
                  </a:lnTo>
                  <a:lnTo>
                    <a:pt x="5" y="60"/>
                  </a:lnTo>
                  <a:lnTo>
                    <a:pt x="30" y="69"/>
                  </a:lnTo>
                  <a:lnTo>
                    <a:pt x="7" y="77"/>
                  </a:lnTo>
                  <a:lnTo>
                    <a:pt x="30" y="84"/>
                  </a:lnTo>
                  <a:lnTo>
                    <a:pt x="7" y="93"/>
                  </a:lnTo>
                  <a:lnTo>
                    <a:pt x="32" y="102"/>
                  </a:lnTo>
                  <a:lnTo>
                    <a:pt x="5" y="109"/>
                  </a:lnTo>
                  <a:lnTo>
                    <a:pt x="32" y="119"/>
                  </a:lnTo>
                  <a:lnTo>
                    <a:pt x="5" y="125"/>
                  </a:lnTo>
                  <a:lnTo>
                    <a:pt x="30" y="135"/>
                  </a:lnTo>
                  <a:lnTo>
                    <a:pt x="7" y="140"/>
                  </a:lnTo>
                  <a:lnTo>
                    <a:pt x="30" y="151"/>
                  </a:lnTo>
                  <a:lnTo>
                    <a:pt x="7" y="156"/>
                  </a:lnTo>
                  <a:lnTo>
                    <a:pt x="32" y="167"/>
                  </a:lnTo>
                  <a:lnTo>
                    <a:pt x="5" y="174"/>
                  </a:lnTo>
                  <a:lnTo>
                    <a:pt x="32" y="184"/>
                  </a:lnTo>
                  <a:lnTo>
                    <a:pt x="7" y="191"/>
                  </a:lnTo>
                  <a:lnTo>
                    <a:pt x="30" y="200"/>
                  </a:lnTo>
                  <a:lnTo>
                    <a:pt x="9" y="207"/>
                  </a:lnTo>
                  <a:lnTo>
                    <a:pt x="30" y="218"/>
                  </a:lnTo>
                  <a:lnTo>
                    <a:pt x="9" y="223"/>
                  </a:lnTo>
                  <a:lnTo>
                    <a:pt x="32" y="235"/>
                  </a:lnTo>
                  <a:lnTo>
                    <a:pt x="7" y="240"/>
                  </a:lnTo>
                  <a:lnTo>
                    <a:pt x="32" y="251"/>
                  </a:lnTo>
                  <a:lnTo>
                    <a:pt x="9" y="256"/>
                  </a:lnTo>
                  <a:lnTo>
                    <a:pt x="32" y="265"/>
                  </a:lnTo>
                  <a:lnTo>
                    <a:pt x="11" y="270"/>
                  </a:lnTo>
                  <a:lnTo>
                    <a:pt x="32" y="279"/>
                  </a:lnTo>
                  <a:lnTo>
                    <a:pt x="11" y="288"/>
                  </a:lnTo>
                  <a:lnTo>
                    <a:pt x="33" y="293"/>
                  </a:lnTo>
                  <a:lnTo>
                    <a:pt x="4" y="302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B5B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4" name="Freeform 276"/>
            <p:cNvSpPr>
              <a:spLocks/>
            </p:cNvSpPr>
            <p:nvPr/>
          </p:nvSpPr>
          <p:spPr bwMode="auto">
            <a:xfrm flipH="1">
              <a:off x="3809" y="1722"/>
              <a:ext cx="86" cy="62"/>
            </a:xfrm>
            <a:custGeom>
              <a:avLst/>
              <a:gdLst/>
              <a:ahLst/>
              <a:cxnLst>
                <a:cxn ang="0">
                  <a:pos x="175" y="35"/>
                </a:cxn>
                <a:cxn ang="0">
                  <a:pos x="52" y="124"/>
                </a:cxn>
                <a:cxn ang="0">
                  <a:pos x="1" y="112"/>
                </a:cxn>
                <a:cxn ang="0">
                  <a:pos x="0" y="0"/>
                </a:cxn>
                <a:cxn ang="0">
                  <a:pos x="175" y="35"/>
                </a:cxn>
              </a:cxnLst>
              <a:rect l="0" t="0" r="r" b="b"/>
              <a:pathLst>
                <a:path w="175" h="124">
                  <a:moveTo>
                    <a:pt x="175" y="35"/>
                  </a:moveTo>
                  <a:lnTo>
                    <a:pt x="52" y="124"/>
                  </a:lnTo>
                  <a:lnTo>
                    <a:pt x="1" y="112"/>
                  </a:lnTo>
                  <a:lnTo>
                    <a:pt x="0" y="0"/>
                  </a:lnTo>
                  <a:lnTo>
                    <a:pt x="175" y="35"/>
                  </a:lnTo>
                  <a:close/>
                </a:path>
              </a:pathLst>
            </a:custGeom>
            <a:solidFill>
              <a:srgbClr val="79BC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5" name="Freeform 277"/>
            <p:cNvSpPr>
              <a:spLocks/>
            </p:cNvSpPr>
            <p:nvPr/>
          </p:nvSpPr>
          <p:spPr bwMode="auto">
            <a:xfrm flipH="1">
              <a:off x="3816" y="1735"/>
              <a:ext cx="67" cy="21"/>
            </a:xfrm>
            <a:custGeom>
              <a:avLst/>
              <a:gdLst/>
              <a:ahLst/>
              <a:cxnLst>
                <a:cxn ang="0">
                  <a:pos x="139" y="28"/>
                </a:cxn>
                <a:cxn ang="0">
                  <a:pos x="139" y="46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39" y="28"/>
                </a:cxn>
              </a:cxnLst>
              <a:rect l="0" t="0" r="r" b="b"/>
              <a:pathLst>
                <a:path w="139" h="46">
                  <a:moveTo>
                    <a:pt x="139" y="28"/>
                  </a:moveTo>
                  <a:lnTo>
                    <a:pt x="139" y="4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9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6" name="Freeform 278"/>
            <p:cNvSpPr>
              <a:spLocks/>
            </p:cNvSpPr>
            <p:nvPr/>
          </p:nvSpPr>
          <p:spPr bwMode="auto">
            <a:xfrm flipH="1">
              <a:off x="3813" y="1749"/>
              <a:ext cx="6" cy="11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10" y="18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10" y="25"/>
                </a:cxn>
                <a:cxn ang="0">
                  <a:pos x="10" y="18"/>
                </a:cxn>
                <a:cxn ang="0">
                  <a:pos x="3" y="23"/>
                </a:cxn>
              </a:cxnLst>
              <a:rect l="0" t="0" r="r" b="b"/>
              <a:pathLst>
                <a:path w="10" h="25">
                  <a:moveTo>
                    <a:pt x="3" y="23"/>
                  </a:moveTo>
                  <a:lnTo>
                    <a:pt x="10" y="1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7" name="Freeform 279"/>
            <p:cNvSpPr>
              <a:spLocks/>
            </p:cNvSpPr>
            <p:nvPr/>
          </p:nvSpPr>
          <p:spPr bwMode="auto">
            <a:xfrm flipH="1">
              <a:off x="3816" y="1741"/>
              <a:ext cx="71" cy="1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10"/>
                </a:cxn>
                <a:cxn ang="0">
                  <a:pos x="144" y="38"/>
                </a:cxn>
                <a:cxn ang="0">
                  <a:pos x="146" y="28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0" y="5"/>
                </a:cxn>
              </a:cxnLst>
              <a:rect l="0" t="0" r="r" b="b"/>
              <a:pathLst>
                <a:path w="146" h="38">
                  <a:moveTo>
                    <a:pt x="0" y="5"/>
                  </a:moveTo>
                  <a:lnTo>
                    <a:pt x="6" y="10"/>
                  </a:lnTo>
                  <a:lnTo>
                    <a:pt x="144" y="38"/>
                  </a:lnTo>
                  <a:lnTo>
                    <a:pt x="146" y="28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8" name="Freeform 280"/>
            <p:cNvSpPr>
              <a:spLocks/>
            </p:cNvSpPr>
            <p:nvPr/>
          </p:nvSpPr>
          <p:spPr bwMode="auto">
            <a:xfrm flipH="1">
              <a:off x="3881" y="1731"/>
              <a:ext cx="6" cy="1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7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13" y="7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7" y="2"/>
                </a:cxn>
              </a:cxnLst>
              <a:rect l="0" t="0" r="r" b="b"/>
              <a:pathLst>
                <a:path w="13" h="25">
                  <a:moveTo>
                    <a:pt x="7" y="2"/>
                  </a:moveTo>
                  <a:lnTo>
                    <a:pt x="0" y="7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7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69" name="Freeform 281"/>
            <p:cNvSpPr>
              <a:spLocks/>
            </p:cNvSpPr>
            <p:nvPr/>
          </p:nvSpPr>
          <p:spPr bwMode="auto">
            <a:xfrm flipH="1">
              <a:off x="3813" y="1732"/>
              <a:ext cx="71" cy="19"/>
            </a:xfrm>
            <a:custGeom>
              <a:avLst/>
              <a:gdLst/>
              <a:ahLst/>
              <a:cxnLst>
                <a:cxn ang="0">
                  <a:pos x="145" y="35"/>
                </a:cxn>
                <a:cxn ang="0">
                  <a:pos x="142" y="28"/>
                </a:cxn>
                <a:cxn ang="0">
                  <a:pos x="1" y="0"/>
                </a:cxn>
                <a:cxn ang="0">
                  <a:pos x="0" y="11"/>
                </a:cxn>
                <a:cxn ang="0">
                  <a:pos x="138" y="40"/>
                </a:cxn>
                <a:cxn ang="0">
                  <a:pos x="145" y="35"/>
                </a:cxn>
                <a:cxn ang="0">
                  <a:pos x="145" y="35"/>
                </a:cxn>
                <a:cxn ang="0">
                  <a:pos x="145" y="30"/>
                </a:cxn>
                <a:cxn ang="0">
                  <a:pos x="142" y="28"/>
                </a:cxn>
                <a:cxn ang="0">
                  <a:pos x="145" y="35"/>
                </a:cxn>
              </a:cxnLst>
              <a:rect l="0" t="0" r="r" b="b"/>
              <a:pathLst>
                <a:path w="145" h="40">
                  <a:moveTo>
                    <a:pt x="145" y="35"/>
                  </a:moveTo>
                  <a:lnTo>
                    <a:pt x="142" y="28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38" y="40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5" y="30"/>
                  </a:lnTo>
                  <a:lnTo>
                    <a:pt x="142" y="28"/>
                  </a:lnTo>
                  <a:lnTo>
                    <a:pt x="145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0" name="Freeform 282"/>
            <p:cNvSpPr>
              <a:spLocks/>
            </p:cNvSpPr>
            <p:nvPr/>
          </p:nvSpPr>
          <p:spPr bwMode="auto">
            <a:xfrm flipH="1">
              <a:off x="3783" y="1759"/>
              <a:ext cx="113" cy="28"/>
            </a:xfrm>
            <a:custGeom>
              <a:avLst/>
              <a:gdLst/>
              <a:ahLst/>
              <a:cxnLst>
                <a:cxn ang="0">
                  <a:pos x="231" y="49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29" y="56"/>
                </a:cxn>
                <a:cxn ang="0">
                  <a:pos x="231" y="49"/>
                </a:cxn>
              </a:cxnLst>
              <a:rect l="0" t="0" r="r" b="b"/>
              <a:pathLst>
                <a:path w="231" h="56">
                  <a:moveTo>
                    <a:pt x="231" y="49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29" y="56"/>
                  </a:lnTo>
                  <a:lnTo>
                    <a:pt x="231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1" name="Freeform 283"/>
            <p:cNvSpPr>
              <a:spLocks/>
            </p:cNvSpPr>
            <p:nvPr/>
          </p:nvSpPr>
          <p:spPr bwMode="auto">
            <a:xfrm flipH="1">
              <a:off x="3783" y="1764"/>
              <a:ext cx="113" cy="29"/>
            </a:xfrm>
            <a:custGeom>
              <a:avLst/>
              <a:gdLst/>
              <a:ahLst/>
              <a:cxnLst>
                <a:cxn ang="0">
                  <a:pos x="231" y="52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229" y="59"/>
                </a:cxn>
                <a:cxn ang="0">
                  <a:pos x="231" y="52"/>
                </a:cxn>
              </a:cxnLst>
              <a:rect l="0" t="0" r="r" b="b"/>
              <a:pathLst>
                <a:path w="231" h="59">
                  <a:moveTo>
                    <a:pt x="231" y="52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29" y="59"/>
                  </a:lnTo>
                  <a:lnTo>
                    <a:pt x="231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2" name="Freeform 284"/>
            <p:cNvSpPr>
              <a:spLocks/>
            </p:cNvSpPr>
            <p:nvPr/>
          </p:nvSpPr>
          <p:spPr bwMode="auto">
            <a:xfrm flipH="1">
              <a:off x="3784" y="1771"/>
              <a:ext cx="112" cy="28"/>
            </a:xfrm>
            <a:custGeom>
              <a:avLst/>
              <a:gdLst/>
              <a:ahLst/>
              <a:cxnLst>
                <a:cxn ang="0">
                  <a:pos x="229" y="51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28" y="58"/>
                </a:cxn>
                <a:cxn ang="0">
                  <a:pos x="229" y="51"/>
                </a:cxn>
              </a:cxnLst>
              <a:rect l="0" t="0" r="r" b="b"/>
              <a:pathLst>
                <a:path w="229" h="58">
                  <a:moveTo>
                    <a:pt x="229" y="51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28" y="58"/>
                  </a:lnTo>
                  <a:lnTo>
                    <a:pt x="22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3" name="Freeform 285"/>
            <p:cNvSpPr>
              <a:spLocks/>
            </p:cNvSpPr>
            <p:nvPr/>
          </p:nvSpPr>
          <p:spPr bwMode="auto">
            <a:xfrm flipH="1">
              <a:off x="3632" y="1781"/>
              <a:ext cx="318" cy="13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655" y="117"/>
                </a:cxn>
                <a:cxn ang="0">
                  <a:pos x="452" y="277"/>
                </a:cxn>
                <a:cxn ang="0">
                  <a:pos x="0" y="86"/>
                </a:cxn>
                <a:cxn ang="0">
                  <a:pos x="144" y="0"/>
                </a:cxn>
              </a:cxnLst>
              <a:rect l="0" t="0" r="r" b="b"/>
              <a:pathLst>
                <a:path w="655" h="277">
                  <a:moveTo>
                    <a:pt x="144" y="0"/>
                  </a:moveTo>
                  <a:lnTo>
                    <a:pt x="655" y="117"/>
                  </a:lnTo>
                  <a:lnTo>
                    <a:pt x="452" y="277"/>
                  </a:lnTo>
                  <a:lnTo>
                    <a:pt x="0" y="8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4" name="Freeform 286"/>
            <p:cNvSpPr>
              <a:spLocks/>
            </p:cNvSpPr>
            <p:nvPr/>
          </p:nvSpPr>
          <p:spPr bwMode="auto">
            <a:xfrm flipH="1">
              <a:off x="3647" y="1788"/>
              <a:ext cx="292" cy="120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25" y="247"/>
                </a:cxn>
                <a:cxn ang="0">
                  <a:pos x="600" y="112"/>
                </a:cxn>
                <a:cxn ang="0">
                  <a:pos x="128" y="0"/>
                </a:cxn>
                <a:cxn ang="0">
                  <a:pos x="0" y="74"/>
                </a:cxn>
              </a:cxnLst>
              <a:rect l="0" t="0" r="r" b="b"/>
              <a:pathLst>
                <a:path w="600" h="247">
                  <a:moveTo>
                    <a:pt x="0" y="74"/>
                  </a:moveTo>
                  <a:lnTo>
                    <a:pt x="425" y="247"/>
                  </a:lnTo>
                  <a:lnTo>
                    <a:pt x="600" y="112"/>
                  </a:lnTo>
                  <a:lnTo>
                    <a:pt x="1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5" name="Freeform 287"/>
            <p:cNvSpPr>
              <a:spLocks/>
            </p:cNvSpPr>
            <p:nvPr/>
          </p:nvSpPr>
          <p:spPr bwMode="auto">
            <a:xfrm flipH="1">
              <a:off x="3731" y="1824"/>
              <a:ext cx="219" cy="1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"/>
                </a:cxn>
                <a:cxn ang="0">
                  <a:pos x="452" y="219"/>
                </a:cxn>
                <a:cxn ang="0">
                  <a:pos x="452" y="187"/>
                </a:cxn>
                <a:cxn ang="0">
                  <a:pos x="2" y="0"/>
                </a:cxn>
              </a:cxnLst>
              <a:rect l="0" t="0" r="r" b="b"/>
              <a:pathLst>
                <a:path w="452" h="219">
                  <a:moveTo>
                    <a:pt x="2" y="0"/>
                  </a:moveTo>
                  <a:lnTo>
                    <a:pt x="0" y="22"/>
                  </a:lnTo>
                  <a:lnTo>
                    <a:pt x="452" y="219"/>
                  </a:lnTo>
                  <a:lnTo>
                    <a:pt x="452" y="18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6" name="Freeform 288"/>
            <p:cNvSpPr>
              <a:spLocks/>
            </p:cNvSpPr>
            <p:nvPr/>
          </p:nvSpPr>
          <p:spPr bwMode="auto">
            <a:xfrm flipH="1">
              <a:off x="3632" y="1838"/>
              <a:ext cx="99" cy="92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190"/>
                </a:cxn>
                <a:cxn ang="0">
                  <a:pos x="203" y="27"/>
                </a:cxn>
                <a:cxn ang="0">
                  <a:pos x="203" y="0"/>
                </a:cxn>
                <a:cxn ang="0">
                  <a:pos x="0" y="158"/>
                </a:cxn>
              </a:cxnLst>
              <a:rect l="0" t="0" r="r" b="b"/>
              <a:pathLst>
                <a:path w="203" h="190">
                  <a:moveTo>
                    <a:pt x="0" y="158"/>
                  </a:moveTo>
                  <a:lnTo>
                    <a:pt x="0" y="190"/>
                  </a:lnTo>
                  <a:lnTo>
                    <a:pt x="203" y="27"/>
                  </a:lnTo>
                  <a:lnTo>
                    <a:pt x="20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7" name="Freeform 289"/>
            <p:cNvSpPr>
              <a:spLocks/>
            </p:cNvSpPr>
            <p:nvPr/>
          </p:nvSpPr>
          <p:spPr bwMode="auto">
            <a:xfrm flipH="1">
              <a:off x="3635" y="1845"/>
              <a:ext cx="92" cy="77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160"/>
                </a:cxn>
                <a:cxn ang="0">
                  <a:pos x="187" y="11"/>
                </a:cxn>
                <a:cxn ang="0">
                  <a:pos x="187" y="0"/>
                </a:cxn>
                <a:cxn ang="0">
                  <a:pos x="0" y="148"/>
                </a:cxn>
              </a:cxnLst>
              <a:rect l="0" t="0" r="r" b="b"/>
              <a:pathLst>
                <a:path w="187" h="160">
                  <a:moveTo>
                    <a:pt x="0" y="148"/>
                  </a:moveTo>
                  <a:lnTo>
                    <a:pt x="0" y="160"/>
                  </a:lnTo>
                  <a:lnTo>
                    <a:pt x="187" y="11"/>
                  </a:lnTo>
                  <a:lnTo>
                    <a:pt x="18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8" name="Freeform 290"/>
            <p:cNvSpPr>
              <a:spLocks/>
            </p:cNvSpPr>
            <p:nvPr/>
          </p:nvSpPr>
          <p:spPr bwMode="auto">
            <a:xfrm flipH="1">
              <a:off x="3970" y="1794"/>
              <a:ext cx="63" cy="54"/>
            </a:xfrm>
            <a:custGeom>
              <a:avLst/>
              <a:gdLst/>
              <a:ahLst/>
              <a:cxnLst>
                <a:cxn ang="0">
                  <a:pos x="98" y="6"/>
                </a:cxn>
                <a:cxn ang="0">
                  <a:pos x="130" y="107"/>
                </a:cxn>
                <a:cxn ang="0">
                  <a:pos x="0" y="111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5" y="6"/>
                </a:cxn>
                <a:cxn ang="0">
                  <a:pos x="25" y="4"/>
                </a:cxn>
                <a:cxn ang="0">
                  <a:pos x="26" y="4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3" y="2"/>
                </a:cxn>
                <a:cxn ang="0">
                  <a:pos x="86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3" y="0"/>
                </a:cxn>
                <a:cxn ang="0">
                  <a:pos x="95" y="2"/>
                </a:cxn>
                <a:cxn ang="0">
                  <a:pos x="96" y="4"/>
                </a:cxn>
                <a:cxn ang="0">
                  <a:pos x="98" y="6"/>
                </a:cxn>
              </a:cxnLst>
              <a:rect l="0" t="0" r="r" b="b"/>
              <a:pathLst>
                <a:path w="130" h="111">
                  <a:moveTo>
                    <a:pt x="98" y="6"/>
                  </a:moveTo>
                  <a:lnTo>
                    <a:pt x="130" y="107"/>
                  </a:lnTo>
                  <a:lnTo>
                    <a:pt x="0" y="111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2"/>
                  </a:lnTo>
                  <a:lnTo>
                    <a:pt x="96" y="4"/>
                  </a:lnTo>
                  <a:lnTo>
                    <a:pt x="98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79" name="Freeform 291"/>
            <p:cNvSpPr>
              <a:spLocks/>
            </p:cNvSpPr>
            <p:nvPr/>
          </p:nvSpPr>
          <p:spPr bwMode="auto">
            <a:xfrm flipH="1">
              <a:off x="3970" y="1847"/>
              <a:ext cx="63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33"/>
                </a:cxn>
                <a:cxn ang="0">
                  <a:pos x="124" y="30"/>
                </a:cxn>
                <a:cxn ang="0">
                  <a:pos x="130" y="0"/>
                </a:cxn>
                <a:cxn ang="0">
                  <a:pos x="0" y="4"/>
                </a:cxn>
              </a:cxnLst>
              <a:rect l="0" t="0" r="r" b="b"/>
              <a:pathLst>
                <a:path w="130" h="33">
                  <a:moveTo>
                    <a:pt x="0" y="4"/>
                  </a:moveTo>
                  <a:lnTo>
                    <a:pt x="7" y="33"/>
                  </a:lnTo>
                  <a:lnTo>
                    <a:pt x="124" y="30"/>
                  </a:lnTo>
                  <a:lnTo>
                    <a:pt x="13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0" name="Freeform 292"/>
            <p:cNvSpPr>
              <a:spLocks/>
            </p:cNvSpPr>
            <p:nvPr/>
          </p:nvSpPr>
          <p:spPr bwMode="auto">
            <a:xfrm flipH="1">
              <a:off x="3975" y="1799"/>
              <a:ext cx="53" cy="47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79" y="0"/>
                </a:cxn>
                <a:cxn ang="0">
                  <a:pos x="107" y="93"/>
                </a:cxn>
                <a:cxn ang="0">
                  <a:pos x="0" y="96"/>
                </a:cxn>
                <a:cxn ang="0">
                  <a:pos x="18" y="2"/>
                </a:cxn>
              </a:cxnLst>
              <a:rect l="0" t="0" r="r" b="b"/>
              <a:pathLst>
                <a:path w="107" h="96">
                  <a:moveTo>
                    <a:pt x="18" y="2"/>
                  </a:moveTo>
                  <a:lnTo>
                    <a:pt x="79" y="0"/>
                  </a:lnTo>
                  <a:lnTo>
                    <a:pt x="107" y="93"/>
                  </a:lnTo>
                  <a:lnTo>
                    <a:pt x="0" y="96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1" name="Freeform 293"/>
            <p:cNvSpPr>
              <a:spLocks/>
            </p:cNvSpPr>
            <p:nvPr/>
          </p:nvSpPr>
          <p:spPr bwMode="auto">
            <a:xfrm flipH="1">
              <a:off x="4008" y="1799"/>
              <a:ext cx="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2" name="Rectangle 294"/>
            <p:cNvSpPr>
              <a:spLocks noChangeArrowheads="1"/>
            </p:cNvSpPr>
            <p:nvPr/>
          </p:nvSpPr>
          <p:spPr bwMode="auto">
            <a:xfrm flipH="1">
              <a:off x="4007" y="1799"/>
              <a:ext cx="5" cy="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3" name="Freeform 295"/>
            <p:cNvSpPr>
              <a:spLocks/>
            </p:cNvSpPr>
            <p:nvPr/>
          </p:nvSpPr>
          <p:spPr bwMode="auto">
            <a:xfrm flipH="1">
              <a:off x="3996" y="1799"/>
              <a:ext cx="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8"/>
                </a:cxn>
                <a:cxn ang="0">
                  <a:pos x="0" y="0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4" name="Freeform 296"/>
            <p:cNvSpPr>
              <a:spLocks/>
            </p:cNvSpPr>
            <p:nvPr/>
          </p:nvSpPr>
          <p:spPr bwMode="auto">
            <a:xfrm flipH="1">
              <a:off x="3994" y="1799"/>
              <a:ext cx="6" cy="13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8"/>
                </a:cxn>
                <a:cxn ang="0">
                  <a:pos x="13" y="28"/>
                </a:cxn>
              </a:cxnLst>
              <a:rect l="0" t="0" r="r" b="b"/>
              <a:pathLst>
                <a:path w="13" h="28">
                  <a:moveTo>
                    <a:pt x="13" y="28"/>
                  </a:moveTo>
                  <a:lnTo>
                    <a:pt x="11" y="0"/>
                  </a:lnTo>
                  <a:lnTo>
                    <a:pt x="0" y="2"/>
                  </a:lnTo>
                  <a:lnTo>
                    <a:pt x="2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5" name="Freeform 297"/>
            <p:cNvSpPr>
              <a:spLocks/>
            </p:cNvSpPr>
            <p:nvPr/>
          </p:nvSpPr>
          <p:spPr bwMode="auto">
            <a:xfrm flipH="1">
              <a:off x="3984" y="1812"/>
              <a:ext cx="3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0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6" name="Freeform 298"/>
            <p:cNvSpPr>
              <a:spLocks/>
            </p:cNvSpPr>
            <p:nvPr/>
          </p:nvSpPr>
          <p:spPr bwMode="auto">
            <a:xfrm flipH="1">
              <a:off x="3984" y="1810"/>
              <a:ext cx="39" cy="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79" y="12"/>
                </a:cxn>
                <a:cxn ang="0">
                  <a:pos x="79" y="0"/>
                </a:cxn>
              </a:cxnLst>
              <a:rect l="0" t="0" r="r" b="b"/>
              <a:pathLst>
                <a:path w="79" h="12">
                  <a:moveTo>
                    <a:pt x="79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79" y="1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7" name="Freeform 299"/>
            <p:cNvSpPr>
              <a:spLocks/>
            </p:cNvSpPr>
            <p:nvPr/>
          </p:nvSpPr>
          <p:spPr bwMode="auto">
            <a:xfrm flipH="1">
              <a:off x="3998" y="1822"/>
              <a:ext cx="26" cy="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0"/>
                </a:cxn>
                <a:cxn ang="0">
                  <a:pos x="53" y="39"/>
                </a:cxn>
                <a:cxn ang="0">
                  <a:pos x="9" y="35"/>
                </a:cxn>
                <a:cxn ang="0">
                  <a:pos x="44" y="32"/>
                </a:cxn>
                <a:cxn ang="0">
                  <a:pos x="13" y="28"/>
                </a:cxn>
                <a:cxn ang="0">
                  <a:pos x="39" y="25"/>
                </a:cxn>
                <a:cxn ang="0">
                  <a:pos x="13" y="23"/>
                </a:cxn>
                <a:cxn ang="0">
                  <a:pos x="34" y="18"/>
                </a:cxn>
                <a:cxn ang="0">
                  <a:pos x="13" y="18"/>
                </a:cxn>
                <a:cxn ang="0">
                  <a:pos x="30" y="12"/>
                </a:cxn>
                <a:cxn ang="0">
                  <a:pos x="14" y="11"/>
                </a:cxn>
                <a:cxn ang="0">
                  <a:pos x="28" y="7"/>
                </a:cxn>
                <a:cxn ang="0">
                  <a:pos x="14" y="5"/>
                </a:cxn>
                <a:cxn ang="0">
                  <a:pos x="27" y="2"/>
                </a:cxn>
                <a:cxn ang="0">
                  <a:pos x="7" y="0"/>
                </a:cxn>
              </a:cxnLst>
              <a:rect l="0" t="0" r="r" b="b"/>
              <a:pathLst>
                <a:path w="53" h="40">
                  <a:moveTo>
                    <a:pt x="7" y="0"/>
                  </a:moveTo>
                  <a:lnTo>
                    <a:pt x="0" y="40"/>
                  </a:lnTo>
                  <a:lnTo>
                    <a:pt x="53" y="39"/>
                  </a:lnTo>
                  <a:lnTo>
                    <a:pt x="9" y="35"/>
                  </a:lnTo>
                  <a:lnTo>
                    <a:pt x="44" y="32"/>
                  </a:lnTo>
                  <a:lnTo>
                    <a:pt x="13" y="28"/>
                  </a:lnTo>
                  <a:lnTo>
                    <a:pt x="39" y="25"/>
                  </a:lnTo>
                  <a:lnTo>
                    <a:pt x="13" y="23"/>
                  </a:lnTo>
                  <a:lnTo>
                    <a:pt x="34" y="18"/>
                  </a:lnTo>
                  <a:lnTo>
                    <a:pt x="13" y="18"/>
                  </a:lnTo>
                  <a:lnTo>
                    <a:pt x="30" y="12"/>
                  </a:lnTo>
                  <a:lnTo>
                    <a:pt x="14" y="11"/>
                  </a:lnTo>
                  <a:lnTo>
                    <a:pt x="28" y="7"/>
                  </a:lnTo>
                  <a:lnTo>
                    <a:pt x="14" y="5"/>
                  </a:lnTo>
                  <a:lnTo>
                    <a:pt x="2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CB5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8" name="Freeform 300"/>
            <p:cNvSpPr>
              <a:spLocks/>
            </p:cNvSpPr>
            <p:nvPr/>
          </p:nvSpPr>
          <p:spPr bwMode="auto">
            <a:xfrm flipH="1">
              <a:off x="3735" y="1827"/>
              <a:ext cx="212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436" y="198"/>
                </a:cxn>
                <a:cxn ang="0">
                  <a:pos x="436" y="179"/>
                </a:cxn>
                <a:cxn ang="0">
                  <a:pos x="0" y="0"/>
                </a:cxn>
              </a:cxnLst>
              <a:rect l="0" t="0" r="r" b="b"/>
              <a:pathLst>
                <a:path w="436" h="198">
                  <a:moveTo>
                    <a:pt x="0" y="0"/>
                  </a:moveTo>
                  <a:lnTo>
                    <a:pt x="0" y="13"/>
                  </a:lnTo>
                  <a:lnTo>
                    <a:pt x="436" y="198"/>
                  </a:lnTo>
                  <a:lnTo>
                    <a:pt x="436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89" name="Freeform 301"/>
            <p:cNvSpPr>
              <a:spLocks/>
            </p:cNvSpPr>
            <p:nvPr/>
          </p:nvSpPr>
          <p:spPr bwMode="auto">
            <a:xfrm flipH="1">
              <a:off x="3973" y="1847"/>
              <a:ext cx="57" cy="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26"/>
                </a:cxn>
                <a:cxn ang="0">
                  <a:pos x="112" y="24"/>
                </a:cxn>
                <a:cxn ang="0">
                  <a:pos x="117" y="0"/>
                </a:cxn>
                <a:cxn ang="0">
                  <a:pos x="0" y="3"/>
                </a:cxn>
              </a:cxnLst>
              <a:rect l="0" t="0" r="r" b="b"/>
              <a:pathLst>
                <a:path w="117" h="26">
                  <a:moveTo>
                    <a:pt x="0" y="3"/>
                  </a:moveTo>
                  <a:lnTo>
                    <a:pt x="4" y="26"/>
                  </a:lnTo>
                  <a:lnTo>
                    <a:pt x="112" y="24"/>
                  </a:lnTo>
                  <a:lnTo>
                    <a:pt x="11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382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90" name="Freeform 302"/>
            <p:cNvSpPr>
              <a:spLocks/>
            </p:cNvSpPr>
            <p:nvPr/>
          </p:nvSpPr>
          <p:spPr bwMode="auto">
            <a:xfrm flipH="1">
              <a:off x="3975" y="1848"/>
              <a:ext cx="29" cy="1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4"/>
                </a:cxn>
                <a:cxn ang="0">
                  <a:pos x="59" y="6"/>
                </a:cxn>
                <a:cxn ang="0">
                  <a:pos x="1" y="7"/>
                </a:cxn>
                <a:cxn ang="0">
                  <a:pos x="57" y="11"/>
                </a:cxn>
                <a:cxn ang="0">
                  <a:pos x="1" y="13"/>
                </a:cxn>
                <a:cxn ang="0">
                  <a:pos x="56" y="14"/>
                </a:cxn>
                <a:cxn ang="0">
                  <a:pos x="5" y="18"/>
                </a:cxn>
                <a:cxn ang="0">
                  <a:pos x="57" y="20"/>
                </a:cxn>
                <a:cxn ang="0">
                  <a:pos x="61" y="0"/>
                </a:cxn>
              </a:cxnLst>
              <a:rect l="0" t="0" r="r" b="b"/>
              <a:pathLst>
                <a:path w="61" h="20">
                  <a:moveTo>
                    <a:pt x="61" y="0"/>
                  </a:moveTo>
                  <a:lnTo>
                    <a:pt x="0" y="4"/>
                  </a:lnTo>
                  <a:lnTo>
                    <a:pt x="59" y="6"/>
                  </a:lnTo>
                  <a:lnTo>
                    <a:pt x="1" y="7"/>
                  </a:lnTo>
                  <a:lnTo>
                    <a:pt x="57" y="11"/>
                  </a:lnTo>
                  <a:lnTo>
                    <a:pt x="1" y="13"/>
                  </a:lnTo>
                  <a:lnTo>
                    <a:pt x="56" y="14"/>
                  </a:lnTo>
                  <a:lnTo>
                    <a:pt x="5" y="18"/>
                  </a:lnTo>
                  <a:lnTo>
                    <a:pt x="57" y="2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91" name="Freeform 303"/>
            <p:cNvSpPr>
              <a:spLocks/>
            </p:cNvSpPr>
            <p:nvPr/>
          </p:nvSpPr>
          <p:spPr bwMode="auto">
            <a:xfrm flipH="1">
              <a:off x="3708" y="1795"/>
              <a:ext cx="174" cy="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1" y="101"/>
                </a:cxn>
                <a:cxn ang="0">
                  <a:pos x="357" y="79"/>
                </a:cxn>
                <a:cxn ang="0">
                  <a:pos x="322" y="86"/>
                </a:cxn>
                <a:cxn ang="0">
                  <a:pos x="300" y="79"/>
                </a:cxn>
                <a:cxn ang="0">
                  <a:pos x="314" y="68"/>
                </a:cxn>
                <a:cxn ang="0">
                  <a:pos x="279" y="73"/>
                </a:cxn>
                <a:cxn ang="0">
                  <a:pos x="256" y="66"/>
                </a:cxn>
                <a:cxn ang="0">
                  <a:pos x="273" y="58"/>
                </a:cxn>
                <a:cxn ang="0">
                  <a:pos x="235" y="59"/>
                </a:cxn>
                <a:cxn ang="0">
                  <a:pos x="214" y="54"/>
                </a:cxn>
                <a:cxn ang="0">
                  <a:pos x="226" y="47"/>
                </a:cxn>
                <a:cxn ang="0">
                  <a:pos x="191" y="49"/>
                </a:cxn>
                <a:cxn ang="0">
                  <a:pos x="170" y="42"/>
                </a:cxn>
                <a:cxn ang="0">
                  <a:pos x="182" y="35"/>
                </a:cxn>
                <a:cxn ang="0">
                  <a:pos x="149" y="35"/>
                </a:cxn>
                <a:cxn ang="0">
                  <a:pos x="130" y="31"/>
                </a:cxn>
                <a:cxn ang="0">
                  <a:pos x="144" y="26"/>
                </a:cxn>
                <a:cxn ang="0">
                  <a:pos x="110" y="26"/>
                </a:cxn>
                <a:cxn ang="0">
                  <a:pos x="93" y="23"/>
                </a:cxn>
                <a:cxn ang="0">
                  <a:pos x="103" y="17"/>
                </a:cxn>
                <a:cxn ang="0">
                  <a:pos x="75" y="17"/>
                </a:cxn>
                <a:cxn ang="0">
                  <a:pos x="56" y="14"/>
                </a:cxn>
                <a:cxn ang="0">
                  <a:pos x="65" y="7"/>
                </a:cxn>
                <a:cxn ang="0">
                  <a:pos x="40" y="9"/>
                </a:cxn>
                <a:cxn ang="0">
                  <a:pos x="25" y="5"/>
                </a:cxn>
                <a:cxn ang="0">
                  <a:pos x="30" y="0"/>
                </a:cxn>
                <a:cxn ang="0">
                  <a:pos x="0" y="10"/>
                </a:cxn>
              </a:cxnLst>
              <a:rect l="0" t="0" r="r" b="b"/>
              <a:pathLst>
                <a:path w="357" h="101">
                  <a:moveTo>
                    <a:pt x="0" y="10"/>
                  </a:moveTo>
                  <a:lnTo>
                    <a:pt x="321" y="101"/>
                  </a:lnTo>
                  <a:lnTo>
                    <a:pt x="357" y="79"/>
                  </a:lnTo>
                  <a:lnTo>
                    <a:pt x="322" y="86"/>
                  </a:lnTo>
                  <a:lnTo>
                    <a:pt x="300" y="79"/>
                  </a:lnTo>
                  <a:lnTo>
                    <a:pt x="314" y="68"/>
                  </a:lnTo>
                  <a:lnTo>
                    <a:pt x="279" y="73"/>
                  </a:lnTo>
                  <a:lnTo>
                    <a:pt x="256" y="66"/>
                  </a:lnTo>
                  <a:lnTo>
                    <a:pt x="273" y="58"/>
                  </a:lnTo>
                  <a:lnTo>
                    <a:pt x="235" y="59"/>
                  </a:lnTo>
                  <a:lnTo>
                    <a:pt x="214" y="54"/>
                  </a:lnTo>
                  <a:lnTo>
                    <a:pt x="226" y="47"/>
                  </a:lnTo>
                  <a:lnTo>
                    <a:pt x="191" y="49"/>
                  </a:lnTo>
                  <a:lnTo>
                    <a:pt x="170" y="42"/>
                  </a:lnTo>
                  <a:lnTo>
                    <a:pt x="182" y="35"/>
                  </a:lnTo>
                  <a:lnTo>
                    <a:pt x="149" y="35"/>
                  </a:lnTo>
                  <a:lnTo>
                    <a:pt x="130" y="31"/>
                  </a:lnTo>
                  <a:lnTo>
                    <a:pt x="144" y="26"/>
                  </a:lnTo>
                  <a:lnTo>
                    <a:pt x="110" y="26"/>
                  </a:lnTo>
                  <a:lnTo>
                    <a:pt x="93" y="23"/>
                  </a:lnTo>
                  <a:lnTo>
                    <a:pt x="103" y="17"/>
                  </a:lnTo>
                  <a:lnTo>
                    <a:pt x="75" y="17"/>
                  </a:lnTo>
                  <a:lnTo>
                    <a:pt x="56" y="14"/>
                  </a:lnTo>
                  <a:lnTo>
                    <a:pt x="65" y="7"/>
                  </a:lnTo>
                  <a:lnTo>
                    <a:pt x="40" y="9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92" name="Freeform 304"/>
            <p:cNvSpPr>
              <a:spLocks/>
            </p:cNvSpPr>
            <p:nvPr/>
          </p:nvSpPr>
          <p:spPr bwMode="auto">
            <a:xfrm flipH="1">
              <a:off x="3729" y="1807"/>
              <a:ext cx="173" cy="5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19" y="109"/>
                </a:cxn>
                <a:cxn ang="0">
                  <a:pos x="355" y="88"/>
                </a:cxn>
                <a:cxn ang="0">
                  <a:pos x="320" y="95"/>
                </a:cxn>
                <a:cxn ang="0">
                  <a:pos x="298" y="86"/>
                </a:cxn>
                <a:cxn ang="0">
                  <a:pos x="312" y="76"/>
                </a:cxn>
                <a:cxn ang="0">
                  <a:pos x="278" y="79"/>
                </a:cxn>
                <a:cxn ang="0">
                  <a:pos x="254" y="72"/>
                </a:cxn>
                <a:cxn ang="0">
                  <a:pos x="271" y="65"/>
                </a:cxn>
                <a:cxn ang="0">
                  <a:pos x="233" y="65"/>
                </a:cxn>
                <a:cxn ang="0">
                  <a:pos x="212" y="60"/>
                </a:cxn>
                <a:cxn ang="0">
                  <a:pos x="226" y="53"/>
                </a:cxn>
                <a:cxn ang="0">
                  <a:pos x="191" y="53"/>
                </a:cxn>
                <a:cxn ang="0">
                  <a:pos x="170" y="46"/>
                </a:cxn>
                <a:cxn ang="0">
                  <a:pos x="182" y="41"/>
                </a:cxn>
                <a:cxn ang="0">
                  <a:pos x="149" y="39"/>
                </a:cxn>
                <a:cxn ang="0">
                  <a:pos x="129" y="34"/>
                </a:cxn>
                <a:cxn ang="0">
                  <a:pos x="143" y="28"/>
                </a:cxn>
                <a:cxn ang="0">
                  <a:pos x="110" y="28"/>
                </a:cxn>
                <a:cxn ang="0">
                  <a:pos x="93" y="23"/>
                </a:cxn>
                <a:cxn ang="0">
                  <a:pos x="103" y="20"/>
                </a:cxn>
                <a:cxn ang="0">
                  <a:pos x="75" y="20"/>
                </a:cxn>
                <a:cxn ang="0">
                  <a:pos x="56" y="14"/>
                </a:cxn>
                <a:cxn ang="0">
                  <a:pos x="65" y="9"/>
                </a:cxn>
                <a:cxn ang="0">
                  <a:pos x="40" y="9"/>
                </a:cxn>
                <a:cxn ang="0">
                  <a:pos x="26" y="6"/>
                </a:cxn>
                <a:cxn ang="0">
                  <a:pos x="30" y="0"/>
                </a:cxn>
                <a:cxn ang="0">
                  <a:pos x="0" y="9"/>
                </a:cxn>
              </a:cxnLst>
              <a:rect l="0" t="0" r="r" b="b"/>
              <a:pathLst>
                <a:path w="355" h="109">
                  <a:moveTo>
                    <a:pt x="0" y="9"/>
                  </a:moveTo>
                  <a:lnTo>
                    <a:pt x="319" y="109"/>
                  </a:lnTo>
                  <a:lnTo>
                    <a:pt x="355" y="88"/>
                  </a:lnTo>
                  <a:lnTo>
                    <a:pt x="320" y="95"/>
                  </a:lnTo>
                  <a:lnTo>
                    <a:pt x="298" y="86"/>
                  </a:lnTo>
                  <a:lnTo>
                    <a:pt x="312" y="76"/>
                  </a:lnTo>
                  <a:lnTo>
                    <a:pt x="278" y="79"/>
                  </a:lnTo>
                  <a:lnTo>
                    <a:pt x="254" y="72"/>
                  </a:lnTo>
                  <a:lnTo>
                    <a:pt x="271" y="65"/>
                  </a:lnTo>
                  <a:lnTo>
                    <a:pt x="233" y="65"/>
                  </a:lnTo>
                  <a:lnTo>
                    <a:pt x="212" y="60"/>
                  </a:lnTo>
                  <a:lnTo>
                    <a:pt x="226" y="53"/>
                  </a:lnTo>
                  <a:lnTo>
                    <a:pt x="191" y="53"/>
                  </a:lnTo>
                  <a:lnTo>
                    <a:pt x="170" y="46"/>
                  </a:lnTo>
                  <a:lnTo>
                    <a:pt x="182" y="41"/>
                  </a:lnTo>
                  <a:lnTo>
                    <a:pt x="149" y="39"/>
                  </a:lnTo>
                  <a:lnTo>
                    <a:pt x="129" y="34"/>
                  </a:lnTo>
                  <a:lnTo>
                    <a:pt x="143" y="28"/>
                  </a:lnTo>
                  <a:lnTo>
                    <a:pt x="110" y="28"/>
                  </a:lnTo>
                  <a:lnTo>
                    <a:pt x="93" y="23"/>
                  </a:lnTo>
                  <a:lnTo>
                    <a:pt x="103" y="20"/>
                  </a:lnTo>
                  <a:lnTo>
                    <a:pt x="75" y="20"/>
                  </a:lnTo>
                  <a:lnTo>
                    <a:pt x="56" y="14"/>
                  </a:lnTo>
                  <a:lnTo>
                    <a:pt x="65" y="9"/>
                  </a:lnTo>
                  <a:lnTo>
                    <a:pt x="40" y="9"/>
                  </a:lnTo>
                  <a:lnTo>
                    <a:pt x="26" y="6"/>
                  </a:lnTo>
                  <a:lnTo>
                    <a:pt x="3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93" name="Freeform 305"/>
            <p:cNvSpPr>
              <a:spLocks/>
            </p:cNvSpPr>
            <p:nvPr/>
          </p:nvSpPr>
          <p:spPr bwMode="auto">
            <a:xfrm flipH="1">
              <a:off x="3658" y="1844"/>
              <a:ext cx="130" cy="48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47"/>
                </a:cxn>
                <a:cxn ang="0">
                  <a:pos x="114" y="98"/>
                </a:cxn>
                <a:cxn ang="0">
                  <a:pos x="268" y="0"/>
                </a:cxn>
              </a:cxnLst>
              <a:rect l="0" t="0" r="r" b="b"/>
              <a:pathLst>
                <a:path w="268" h="98">
                  <a:moveTo>
                    <a:pt x="268" y="0"/>
                  </a:moveTo>
                  <a:lnTo>
                    <a:pt x="0" y="47"/>
                  </a:lnTo>
                  <a:lnTo>
                    <a:pt x="114" y="9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6C0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94" name="Freeform 306"/>
            <p:cNvSpPr>
              <a:spLocks/>
            </p:cNvSpPr>
            <p:nvPr/>
          </p:nvSpPr>
          <p:spPr bwMode="auto">
            <a:xfrm flipH="1">
              <a:off x="3750" y="1820"/>
              <a:ext cx="172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15" y="121"/>
                </a:cxn>
                <a:cxn ang="0">
                  <a:pos x="352" y="101"/>
                </a:cxn>
                <a:cxn ang="0">
                  <a:pos x="317" y="107"/>
                </a:cxn>
                <a:cxn ang="0">
                  <a:pos x="296" y="98"/>
                </a:cxn>
                <a:cxn ang="0">
                  <a:pos x="310" y="89"/>
                </a:cxn>
                <a:cxn ang="0">
                  <a:pos x="275" y="91"/>
                </a:cxn>
                <a:cxn ang="0">
                  <a:pos x="252" y="82"/>
                </a:cxn>
                <a:cxn ang="0">
                  <a:pos x="269" y="75"/>
                </a:cxn>
                <a:cxn ang="0">
                  <a:pos x="233" y="73"/>
                </a:cxn>
                <a:cxn ang="0">
                  <a:pos x="210" y="68"/>
                </a:cxn>
                <a:cxn ang="0">
                  <a:pos x="224" y="61"/>
                </a:cxn>
                <a:cxn ang="0">
                  <a:pos x="189" y="59"/>
                </a:cxn>
                <a:cxn ang="0">
                  <a:pos x="168" y="52"/>
                </a:cxn>
                <a:cxn ang="0">
                  <a:pos x="182" y="47"/>
                </a:cxn>
                <a:cxn ang="0">
                  <a:pos x="147" y="45"/>
                </a:cxn>
                <a:cxn ang="0">
                  <a:pos x="129" y="38"/>
                </a:cxn>
                <a:cxn ang="0">
                  <a:pos x="141" y="35"/>
                </a:cxn>
                <a:cxn ang="0">
                  <a:pos x="110" y="33"/>
                </a:cxn>
                <a:cxn ang="0">
                  <a:pos x="92" y="26"/>
                </a:cxn>
                <a:cxn ang="0">
                  <a:pos x="103" y="22"/>
                </a:cxn>
                <a:cxn ang="0">
                  <a:pos x="77" y="21"/>
                </a:cxn>
                <a:cxn ang="0">
                  <a:pos x="56" y="15"/>
                </a:cxn>
                <a:cxn ang="0">
                  <a:pos x="66" y="10"/>
                </a:cxn>
                <a:cxn ang="0">
                  <a:pos x="40" y="10"/>
                </a:cxn>
                <a:cxn ang="0">
                  <a:pos x="26" y="7"/>
                </a:cxn>
                <a:cxn ang="0">
                  <a:pos x="31" y="0"/>
                </a:cxn>
                <a:cxn ang="0">
                  <a:pos x="0" y="8"/>
                </a:cxn>
              </a:cxnLst>
              <a:rect l="0" t="0" r="r" b="b"/>
              <a:pathLst>
                <a:path w="352" h="121">
                  <a:moveTo>
                    <a:pt x="0" y="8"/>
                  </a:moveTo>
                  <a:lnTo>
                    <a:pt x="315" y="121"/>
                  </a:lnTo>
                  <a:lnTo>
                    <a:pt x="352" y="101"/>
                  </a:lnTo>
                  <a:lnTo>
                    <a:pt x="317" y="107"/>
                  </a:lnTo>
                  <a:lnTo>
                    <a:pt x="296" y="98"/>
                  </a:lnTo>
                  <a:lnTo>
                    <a:pt x="310" y="89"/>
                  </a:lnTo>
                  <a:lnTo>
                    <a:pt x="275" y="91"/>
                  </a:lnTo>
                  <a:lnTo>
                    <a:pt x="252" y="82"/>
                  </a:lnTo>
                  <a:lnTo>
                    <a:pt x="269" y="75"/>
                  </a:lnTo>
                  <a:lnTo>
                    <a:pt x="233" y="73"/>
                  </a:lnTo>
                  <a:lnTo>
                    <a:pt x="210" y="68"/>
                  </a:lnTo>
                  <a:lnTo>
                    <a:pt x="224" y="61"/>
                  </a:lnTo>
                  <a:lnTo>
                    <a:pt x="189" y="59"/>
                  </a:lnTo>
                  <a:lnTo>
                    <a:pt x="168" y="52"/>
                  </a:lnTo>
                  <a:lnTo>
                    <a:pt x="182" y="47"/>
                  </a:lnTo>
                  <a:lnTo>
                    <a:pt x="147" y="45"/>
                  </a:lnTo>
                  <a:lnTo>
                    <a:pt x="129" y="38"/>
                  </a:lnTo>
                  <a:lnTo>
                    <a:pt x="141" y="35"/>
                  </a:lnTo>
                  <a:lnTo>
                    <a:pt x="110" y="33"/>
                  </a:lnTo>
                  <a:lnTo>
                    <a:pt x="92" y="26"/>
                  </a:lnTo>
                  <a:lnTo>
                    <a:pt x="103" y="22"/>
                  </a:lnTo>
                  <a:lnTo>
                    <a:pt x="77" y="21"/>
                  </a:lnTo>
                  <a:lnTo>
                    <a:pt x="56" y="15"/>
                  </a:lnTo>
                  <a:lnTo>
                    <a:pt x="66" y="10"/>
                  </a:lnTo>
                  <a:lnTo>
                    <a:pt x="40" y="10"/>
                  </a:lnTo>
                  <a:lnTo>
                    <a:pt x="26" y="7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95" name="Freeform 307"/>
            <p:cNvSpPr>
              <a:spLocks/>
            </p:cNvSpPr>
            <p:nvPr/>
          </p:nvSpPr>
          <p:spPr bwMode="auto">
            <a:xfrm flipH="1">
              <a:off x="3671" y="1846"/>
              <a:ext cx="38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2" y="23"/>
                </a:cxn>
                <a:cxn ang="0">
                  <a:pos x="77" y="0"/>
                </a:cxn>
                <a:cxn ang="0">
                  <a:pos x="43" y="11"/>
                </a:cxn>
                <a:cxn ang="0">
                  <a:pos x="0" y="7"/>
                </a:cxn>
              </a:cxnLst>
              <a:rect l="0" t="0" r="r" b="b"/>
              <a:pathLst>
                <a:path w="77" h="23">
                  <a:moveTo>
                    <a:pt x="0" y="7"/>
                  </a:moveTo>
                  <a:lnTo>
                    <a:pt x="52" y="23"/>
                  </a:lnTo>
                  <a:lnTo>
                    <a:pt x="77" y="0"/>
                  </a:lnTo>
                  <a:lnTo>
                    <a:pt x="43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96" name="Freeform 308"/>
            <p:cNvSpPr>
              <a:spLocks/>
            </p:cNvSpPr>
            <p:nvPr/>
          </p:nvSpPr>
          <p:spPr bwMode="auto">
            <a:xfrm flipH="1">
              <a:off x="3692" y="1861"/>
              <a:ext cx="40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1" y="23"/>
                </a:cxn>
                <a:cxn ang="0">
                  <a:pos x="83" y="0"/>
                </a:cxn>
                <a:cxn ang="0">
                  <a:pos x="44" y="12"/>
                </a:cxn>
                <a:cxn ang="0">
                  <a:pos x="0" y="8"/>
                </a:cxn>
              </a:cxnLst>
              <a:rect l="0" t="0" r="r" b="b"/>
              <a:pathLst>
                <a:path w="83" h="23">
                  <a:moveTo>
                    <a:pt x="0" y="8"/>
                  </a:moveTo>
                  <a:lnTo>
                    <a:pt x="51" y="23"/>
                  </a:lnTo>
                  <a:lnTo>
                    <a:pt x="83" y="0"/>
                  </a:lnTo>
                  <a:lnTo>
                    <a:pt x="44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97" name="Freeform 309"/>
            <p:cNvSpPr>
              <a:spLocks/>
            </p:cNvSpPr>
            <p:nvPr/>
          </p:nvSpPr>
          <p:spPr bwMode="auto">
            <a:xfrm flipH="1">
              <a:off x="3719" y="1882"/>
              <a:ext cx="39" cy="1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2" y="21"/>
                </a:cxn>
                <a:cxn ang="0">
                  <a:pos x="79" y="0"/>
                </a:cxn>
                <a:cxn ang="0">
                  <a:pos x="44" y="8"/>
                </a:cxn>
                <a:cxn ang="0">
                  <a:pos x="0" y="3"/>
                </a:cxn>
              </a:cxnLst>
              <a:rect l="0" t="0" r="r" b="b"/>
              <a:pathLst>
                <a:path w="79" h="21">
                  <a:moveTo>
                    <a:pt x="0" y="3"/>
                  </a:moveTo>
                  <a:lnTo>
                    <a:pt x="52" y="21"/>
                  </a:lnTo>
                  <a:lnTo>
                    <a:pt x="79" y="0"/>
                  </a:lnTo>
                  <a:lnTo>
                    <a:pt x="4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4198" name="Group 310"/>
          <p:cNvGrpSpPr>
            <a:grpSpLocks/>
          </p:cNvGrpSpPr>
          <p:nvPr/>
        </p:nvGrpSpPr>
        <p:grpSpPr bwMode="auto">
          <a:xfrm flipH="1">
            <a:off x="2217738" y="2581275"/>
            <a:ext cx="762000" cy="609600"/>
            <a:chOff x="3492" y="1509"/>
            <a:chExt cx="541" cy="421"/>
          </a:xfrm>
        </p:grpSpPr>
        <p:sp>
          <p:nvSpPr>
            <p:cNvPr id="294199" name="Freeform 311"/>
            <p:cNvSpPr>
              <a:spLocks/>
            </p:cNvSpPr>
            <p:nvPr/>
          </p:nvSpPr>
          <p:spPr bwMode="auto">
            <a:xfrm>
              <a:off x="3875" y="1736"/>
              <a:ext cx="130" cy="66"/>
            </a:xfrm>
            <a:custGeom>
              <a:avLst/>
              <a:gdLst/>
              <a:ahLst/>
              <a:cxnLst>
                <a:cxn ang="0">
                  <a:pos x="133" y="66"/>
                </a:cxn>
                <a:cxn ang="0">
                  <a:pos x="130" y="37"/>
                </a:cxn>
                <a:cxn ang="0">
                  <a:pos x="94" y="7"/>
                </a:cxn>
                <a:cxn ang="0">
                  <a:pos x="46" y="1"/>
                </a:cxn>
                <a:cxn ang="0">
                  <a:pos x="0" y="1"/>
                </a:cxn>
              </a:cxnLst>
              <a:rect l="0" t="0" r="r" b="b"/>
              <a:pathLst>
                <a:path w="136" h="66">
                  <a:moveTo>
                    <a:pt x="133" y="66"/>
                  </a:moveTo>
                  <a:cubicBezTo>
                    <a:pt x="134" y="56"/>
                    <a:pt x="136" y="47"/>
                    <a:pt x="130" y="37"/>
                  </a:cubicBezTo>
                  <a:cubicBezTo>
                    <a:pt x="124" y="27"/>
                    <a:pt x="108" y="13"/>
                    <a:pt x="94" y="7"/>
                  </a:cubicBezTo>
                  <a:cubicBezTo>
                    <a:pt x="80" y="1"/>
                    <a:pt x="62" y="2"/>
                    <a:pt x="46" y="1"/>
                  </a:cubicBezTo>
                  <a:cubicBezTo>
                    <a:pt x="30" y="0"/>
                    <a:pt x="15" y="0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200" name="Freeform 312"/>
            <p:cNvSpPr>
              <a:spLocks/>
            </p:cNvSpPr>
            <p:nvPr/>
          </p:nvSpPr>
          <p:spPr bwMode="auto">
            <a:xfrm>
              <a:off x="3492" y="1597"/>
              <a:ext cx="281" cy="139"/>
            </a:xfrm>
            <a:custGeom>
              <a:avLst/>
              <a:gdLst/>
              <a:ahLst/>
              <a:cxnLst>
                <a:cxn ang="0">
                  <a:pos x="83" y="139"/>
                </a:cxn>
                <a:cxn ang="0">
                  <a:pos x="281" y="84"/>
                </a:cxn>
                <a:cxn ang="0">
                  <a:pos x="275" y="75"/>
                </a:cxn>
                <a:cxn ang="0">
                  <a:pos x="281" y="75"/>
                </a:cxn>
                <a:cxn ang="0">
                  <a:pos x="243" y="39"/>
                </a:cxn>
                <a:cxn ang="0">
                  <a:pos x="161" y="0"/>
                </a:cxn>
                <a:cxn ang="0">
                  <a:pos x="24" y="43"/>
                </a:cxn>
                <a:cxn ang="0">
                  <a:pos x="66" y="66"/>
                </a:cxn>
                <a:cxn ang="0">
                  <a:pos x="0" y="88"/>
                </a:cxn>
                <a:cxn ang="0">
                  <a:pos x="83" y="139"/>
                </a:cxn>
              </a:cxnLst>
              <a:rect l="0" t="0" r="r" b="b"/>
              <a:pathLst>
                <a:path w="281" h="139">
                  <a:moveTo>
                    <a:pt x="83" y="139"/>
                  </a:moveTo>
                  <a:lnTo>
                    <a:pt x="281" y="84"/>
                  </a:lnTo>
                  <a:lnTo>
                    <a:pt x="275" y="75"/>
                  </a:lnTo>
                  <a:lnTo>
                    <a:pt x="281" y="75"/>
                  </a:lnTo>
                  <a:lnTo>
                    <a:pt x="243" y="39"/>
                  </a:lnTo>
                  <a:lnTo>
                    <a:pt x="161" y="0"/>
                  </a:lnTo>
                  <a:lnTo>
                    <a:pt x="24" y="43"/>
                  </a:lnTo>
                  <a:lnTo>
                    <a:pt x="66" y="66"/>
                  </a:lnTo>
                  <a:lnTo>
                    <a:pt x="0" y="88"/>
                  </a:lnTo>
                  <a:lnTo>
                    <a:pt x="83" y="139"/>
                  </a:lnTo>
                  <a:close/>
                </a:path>
              </a:pathLst>
            </a:custGeom>
            <a:solidFill>
              <a:srgbClr val="827761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01" name="Freeform 313"/>
            <p:cNvSpPr>
              <a:spLocks/>
            </p:cNvSpPr>
            <p:nvPr/>
          </p:nvSpPr>
          <p:spPr bwMode="auto">
            <a:xfrm flipH="1">
              <a:off x="3759" y="1802"/>
              <a:ext cx="229" cy="115"/>
            </a:xfrm>
            <a:custGeom>
              <a:avLst/>
              <a:gdLst/>
              <a:ahLst/>
              <a:cxnLst>
                <a:cxn ang="0">
                  <a:pos x="469" y="236"/>
                </a:cxn>
                <a:cxn ang="0">
                  <a:pos x="0" y="61"/>
                </a:cxn>
                <a:cxn ang="0">
                  <a:pos x="98" y="0"/>
                </a:cxn>
                <a:cxn ang="0">
                  <a:pos x="469" y="236"/>
                </a:cxn>
              </a:cxnLst>
              <a:rect l="0" t="0" r="r" b="b"/>
              <a:pathLst>
                <a:path w="469" h="236">
                  <a:moveTo>
                    <a:pt x="469" y="236"/>
                  </a:moveTo>
                  <a:lnTo>
                    <a:pt x="0" y="61"/>
                  </a:lnTo>
                  <a:lnTo>
                    <a:pt x="98" y="0"/>
                  </a:lnTo>
                  <a:lnTo>
                    <a:pt x="469" y="236"/>
                  </a:lnTo>
                  <a:close/>
                </a:path>
              </a:pathLst>
            </a:custGeom>
            <a:solidFill>
              <a:srgbClr val="8277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02" name="Freeform 314"/>
            <p:cNvSpPr>
              <a:spLocks/>
            </p:cNvSpPr>
            <p:nvPr/>
          </p:nvSpPr>
          <p:spPr bwMode="auto">
            <a:xfrm flipH="1">
              <a:off x="3575" y="1647"/>
              <a:ext cx="326" cy="116"/>
            </a:xfrm>
            <a:custGeom>
              <a:avLst/>
              <a:gdLst/>
              <a:ahLst/>
              <a:cxnLst>
                <a:cxn ang="0">
                  <a:pos x="120" y="64"/>
                </a:cxn>
                <a:cxn ang="0">
                  <a:pos x="0" y="140"/>
                </a:cxn>
                <a:cxn ang="0">
                  <a:pos x="478" y="238"/>
                </a:cxn>
                <a:cxn ang="0">
                  <a:pos x="668" y="47"/>
                </a:cxn>
                <a:cxn ang="0">
                  <a:pos x="220" y="0"/>
                </a:cxn>
                <a:cxn ang="0">
                  <a:pos x="120" y="64"/>
                </a:cxn>
              </a:cxnLst>
              <a:rect l="0" t="0" r="r" b="b"/>
              <a:pathLst>
                <a:path w="668" h="238">
                  <a:moveTo>
                    <a:pt x="120" y="64"/>
                  </a:moveTo>
                  <a:lnTo>
                    <a:pt x="0" y="140"/>
                  </a:lnTo>
                  <a:lnTo>
                    <a:pt x="478" y="238"/>
                  </a:lnTo>
                  <a:lnTo>
                    <a:pt x="668" y="47"/>
                  </a:lnTo>
                  <a:lnTo>
                    <a:pt x="220" y="0"/>
                  </a:lnTo>
                  <a:lnTo>
                    <a:pt x="120" y="6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03" name="Freeform 315"/>
            <p:cNvSpPr>
              <a:spLocks/>
            </p:cNvSpPr>
            <p:nvPr/>
          </p:nvSpPr>
          <p:spPr bwMode="auto">
            <a:xfrm flipH="1">
              <a:off x="3586" y="1653"/>
              <a:ext cx="300" cy="103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0" y="123"/>
                </a:cxn>
                <a:cxn ang="0">
                  <a:pos x="440" y="212"/>
                </a:cxn>
                <a:cxn ang="0">
                  <a:pos x="616" y="42"/>
                </a:cxn>
                <a:cxn ang="0">
                  <a:pos x="193" y="0"/>
                </a:cxn>
              </a:cxnLst>
              <a:rect l="0" t="0" r="r" b="b"/>
              <a:pathLst>
                <a:path w="616" h="212">
                  <a:moveTo>
                    <a:pt x="193" y="0"/>
                  </a:moveTo>
                  <a:lnTo>
                    <a:pt x="0" y="123"/>
                  </a:lnTo>
                  <a:lnTo>
                    <a:pt x="440" y="212"/>
                  </a:lnTo>
                  <a:lnTo>
                    <a:pt x="616" y="4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B0B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04" name="Freeform 316"/>
            <p:cNvSpPr>
              <a:spLocks/>
            </p:cNvSpPr>
            <p:nvPr/>
          </p:nvSpPr>
          <p:spPr bwMode="auto">
            <a:xfrm flipH="1">
              <a:off x="3679" y="1682"/>
              <a:ext cx="148" cy="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41"/>
                </a:cxn>
                <a:cxn ang="0">
                  <a:pos x="0" y="67"/>
                </a:cxn>
                <a:cxn ang="0">
                  <a:pos x="208" y="102"/>
                </a:cxn>
                <a:cxn ang="0">
                  <a:pos x="303" y="36"/>
                </a:cxn>
                <a:cxn ang="0">
                  <a:pos x="56" y="0"/>
                </a:cxn>
              </a:cxnLst>
              <a:rect l="0" t="0" r="r" b="b"/>
              <a:pathLst>
                <a:path w="303" h="102">
                  <a:moveTo>
                    <a:pt x="56" y="0"/>
                  </a:moveTo>
                  <a:lnTo>
                    <a:pt x="0" y="41"/>
                  </a:lnTo>
                  <a:lnTo>
                    <a:pt x="0" y="67"/>
                  </a:lnTo>
                  <a:lnTo>
                    <a:pt x="208" y="102"/>
                  </a:lnTo>
                  <a:lnTo>
                    <a:pt x="303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05" name="Freeform 317"/>
            <p:cNvSpPr>
              <a:spLocks/>
            </p:cNvSpPr>
            <p:nvPr/>
          </p:nvSpPr>
          <p:spPr bwMode="auto">
            <a:xfrm flipH="1">
              <a:off x="3697" y="1687"/>
              <a:ext cx="123" cy="3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32"/>
                </a:cxn>
                <a:cxn ang="0">
                  <a:pos x="196" y="63"/>
                </a:cxn>
                <a:cxn ang="0">
                  <a:pos x="252" y="23"/>
                </a:cxn>
                <a:cxn ang="0">
                  <a:pos x="44" y="0"/>
                </a:cxn>
              </a:cxnLst>
              <a:rect l="0" t="0" r="r" b="b"/>
              <a:pathLst>
                <a:path w="252" h="63">
                  <a:moveTo>
                    <a:pt x="44" y="0"/>
                  </a:moveTo>
                  <a:lnTo>
                    <a:pt x="0" y="32"/>
                  </a:lnTo>
                  <a:lnTo>
                    <a:pt x="196" y="63"/>
                  </a:lnTo>
                  <a:lnTo>
                    <a:pt x="252" y="2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754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06" name="Freeform 318"/>
            <p:cNvSpPr>
              <a:spLocks/>
            </p:cNvSpPr>
            <p:nvPr/>
          </p:nvSpPr>
          <p:spPr bwMode="auto">
            <a:xfrm flipH="1">
              <a:off x="3664" y="1509"/>
              <a:ext cx="198" cy="20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338"/>
                </a:cxn>
                <a:cxn ang="0">
                  <a:pos x="9" y="341"/>
                </a:cxn>
                <a:cxn ang="0">
                  <a:pos x="32" y="348"/>
                </a:cxn>
                <a:cxn ang="0">
                  <a:pos x="67" y="357"/>
                </a:cxn>
                <a:cxn ang="0">
                  <a:pos x="116" y="370"/>
                </a:cxn>
                <a:cxn ang="0">
                  <a:pos x="175" y="382"/>
                </a:cxn>
                <a:cxn ang="0">
                  <a:pos x="244" y="392"/>
                </a:cxn>
                <a:cxn ang="0">
                  <a:pos x="280" y="398"/>
                </a:cxn>
                <a:cxn ang="0">
                  <a:pos x="321" y="403"/>
                </a:cxn>
                <a:cxn ang="0">
                  <a:pos x="361" y="406"/>
                </a:cxn>
                <a:cxn ang="0">
                  <a:pos x="403" y="408"/>
                </a:cxn>
                <a:cxn ang="0">
                  <a:pos x="406" y="3"/>
                </a:cxn>
                <a:cxn ang="0">
                  <a:pos x="398" y="3"/>
                </a:cxn>
                <a:cxn ang="0">
                  <a:pos x="375" y="2"/>
                </a:cxn>
                <a:cxn ang="0">
                  <a:pos x="340" y="0"/>
                </a:cxn>
                <a:cxn ang="0">
                  <a:pos x="291" y="0"/>
                </a:cxn>
                <a:cxn ang="0">
                  <a:pos x="231" y="0"/>
                </a:cxn>
                <a:cxn ang="0">
                  <a:pos x="163" y="0"/>
                </a:cxn>
                <a:cxn ang="0">
                  <a:pos x="86" y="3"/>
                </a:cxn>
                <a:cxn ang="0">
                  <a:pos x="0" y="9"/>
                </a:cxn>
              </a:cxnLst>
              <a:rect l="0" t="0" r="r" b="b"/>
              <a:pathLst>
                <a:path w="406" h="408">
                  <a:moveTo>
                    <a:pt x="0" y="9"/>
                  </a:moveTo>
                  <a:lnTo>
                    <a:pt x="0" y="338"/>
                  </a:lnTo>
                  <a:lnTo>
                    <a:pt x="9" y="341"/>
                  </a:lnTo>
                  <a:lnTo>
                    <a:pt x="32" y="348"/>
                  </a:lnTo>
                  <a:lnTo>
                    <a:pt x="67" y="357"/>
                  </a:lnTo>
                  <a:lnTo>
                    <a:pt x="116" y="370"/>
                  </a:lnTo>
                  <a:lnTo>
                    <a:pt x="175" y="382"/>
                  </a:lnTo>
                  <a:lnTo>
                    <a:pt x="244" y="392"/>
                  </a:lnTo>
                  <a:lnTo>
                    <a:pt x="280" y="398"/>
                  </a:lnTo>
                  <a:lnTo>
                    <a:pt x="321" y="403"/>
                  </a:lnTo>
                  <a:lnTo>
                    <a:pt x="361" y="406"/>
                  </a:lnTo>
                  <a:lnTo>
                    <a:pt x="403" y="408"/>
                  </a:lnTo>
                  <a:lnTo>
                    <a:pt x="406" y="3"/>
                  </a:lnTo>
                  <a:lnTo>
                    <a:pt x="398" y="3"/>
                  </a:lnTo>
                  <a:lnTo>
                    <a:pt x="375" y="2"/>
                  </a:lnTo>
                  <a:lnTo>
                    <a:pt x="340" y="0"/>
                  </a:lnTo>
                  <a:lnTo>
                    <a:pt x="291" y="0"/>
                  </a:lnTo>
                  <a:lnTo>
                    <a:pt x="231" y="0"/>
                  </a:lnTo>
                  <a:lnTo>
                    <a:pt x="163" y="0"/>
                  </a:lnTo>
                  <a:lnTo>
                    <a:pt x="86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07" name="Freeform 319"/>
            <p:cNvSpPr>
              <a:spLocks/>
            </p:cNvSpPr>
            <p:nvPr/>
          </p:nvSpPr>
          <p:spPr bwMode="auto">
            <a:xfrm flipH="1">
              <a:off x="3629" y="1511"/>
              <a:ext cx="37" cy="1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7" y="41"/>
                </a:cxn>
                <a:cxn ang="0">
                  <a:pos x="73" y="356"/>
                </a:cxn>
                <a:cxn ang="0">
                  <a:pos x="0" y="405"/>
                </a:cxn>
                <a:cxn ang="0">
                  <a:pos x="3" y="0"/>
                </a:cxn>
              </a:cxnLst>
              <a:rect l="0" t="0" r="r" b="b"/>
              <a:pathLst>
                <a:path w="77" h="405">
                  <a:moveTo>
                    <a:pt x="3" y="0"/>
                  </a:moveTo>
                  <a:lnTo>
                    <a:pt x="77" y="41"/>
                  </a:lnTo>
                  <a:lnTo>
                    <a:pt x="73" y="356"/>
                  </a:lnTo>
                  <a:lnTo>
                    <a:pt x="0" y="40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08" name="Freeform 320"/>
            <p:cNvSpPr>
              <a:spLocks/>
            </p:cNvSpPr>
            <p:nvPr/>
          </p:nvSpPr>
          <p:spPr bwMode="auto">
            <a:xfrm flipH="1">
              <a:off x="3594" y="1550"/>
              <a:ext cx="39" cy="10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9" y="35"/>
                </a:cxn>
                <a:cxn ang="0">
                  <a:pos x="81" y="177"/>
                </a:cxn>
                <a:cxn ang="0">
                  <a:pos x="0" y="221"/>
                </a:cxn>
                <a:cxn ang="0">
                  <a:pos x="4" y="0"/>
                </a:cxn>
              </a:cxnLst>
              <a:rect l="0" t="0" r="r" b="b"/>
              <a:pathLst>
                <a:path w="81" h="221">
                  <a:moveTo>
                    <a:pt x="4" y="0"/>
                  </a:moveTo>
                  <a:lnTo>
                    <a:pt x="79" y="35"/>
                  </a:lnTo>
                  <a:lnTo>
                    <a:pt x="81" y="177"/>
                  </a:lnTo>
                  <a:lnTo>
                    <a:pt x="0" y="2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09" name="Freeform 321"/>
            <p:cNvSpPr>
              <a:spLocks/>
            </p:cNvSpPr>
            <p:nvPr/>
          </p:nvSpPr>
          <p:spPr bwMode="auto">
            <a:xfrm flipH="1">
              <a:off x="3670" y="1518"/>
              <a:ext cx="185" cy="180"/>
            </a:xfrm>
            <a:custGeom>
              <a:avLst/>
              <a:gdLst/>
              <a:ahLst/>
              <a:cxnLst>
                <a:cxn ang="0">
                  <a:pos x="378" y="2"/>
                </a:cxn>
                <a:cxn ang="0">
                  <a:pos x="375" y="370"/>
                </a:cxn>
                <a:cxn ang="0">
                  <a:pos x="363" y="368"/>
                </a:cxn>
                <a:cxn ang="0">
                  <a:pos x="329" y="365"/>
                </a:cxn>
                <a:cxn ang="0">
                  <a:pos x="280" y="360"/>
                </a:cxn>
                <a:cxn ang="0">
                  <a:pos x="223" y="353"/>
                </a:cxn>
                <a:cxn ang="0">
                  <a:pos x="160" y="344"/>
                </a:cxn>
                <a:cxn ang="0">
                  <a:pos x="98" y="333"/>
                </a:cxn>
                <a:cxn ang="0">
                  <a:pos x="44" y="323"/>
                </a:cxn>
                <a:cxn ang="0">
                  <a:pos x="0" y="310"/>
                </a:cxn>
                <a:cxn ang="0">
                  <a:pos x="0" y="7"/>
                </a:cxn>
                <a:cxn ang="0">
                  <a:pos x="11" y="7"/>
                </a:cxn>
                <a:cxn ang="0">
                  <a:pos x="37" y="6"/>
                </a:cxn>
                <a:cxn ang="0">
                  <a:pos x="77" y="4"/>
                </a:cxn>
                <a:cxn ang="0">
                  <a:pos x="128" y="2"/>
                </a:cxn>
                <a:cxn ang="0">
                  <a:pos x="188" y="0"/>
                </a:cxn>
                <a:cxn ang="0">
                  <a:pos x="251" y="0"/>
                </a:cxn>
                <a:cxn ang="0">
                  <a:pos x="315" y="0"/>
                </a:cxn>
                <a:cxn ang="0">
                  <a:pos x="378" y="2"/>
                </a:cxn>
              </a:cxnLst>
              <a:rect l="0" t="0" r="r" b="b"/>
              <a:pathLst>
                <a:path w="378" h="370">
                  <a:moveTo>
                    <a:pt x="378" y="2"/>
                  </a:moveTo>
                  <a:lnTo>
                    <a:pt x="375" y="370"/>
                  </a:lnTo>
                  <a:lnTo>
                    <a:pt x="363" y="368"/>
                  </a:lnTo>
                  <a:lnTo>
                    <a:pt x="329" y="365"/>
                  </a:lnTo>
                  <a:lnTo>
                    <a:pt x="280" y="360"/>
                  </a:lnTo>
                  <a:lnTo>
                    <a:pt x="223" y="353"/>
                  </a:lnTo>
                  <a:lnTo>
                    <a:pt x="160" y="344"/>
                  </a:lnTo>
                  <a:lnTo>
                    <a:pt x="98" y="333"/>
                  </a:lnTo>
                  <a:lnTo>
                    <a:pt x="44" y="323"/>
                  </a:lnTo>
                  <a:lnTo>
                    <a:pt x="0" y="31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37" y="6"/>
                  </a:lnTo>
                  <a:lnTo>
                    <a:pt x="77" y="4"/>
                  </a:lnTo>
                  <a:lnTo>
                    <a:pt x="128" y="2"/>
                  </a:lnTo>
                  <a:lnTo>
                    <a:pt x="188" y="0"/>
                  </a:lnTo>
                  <a:lnTo>
                    <a:pt x="251" y="0"/>
                  </a:lnTo>
                  <a:lnTo>
                    <a:pt x="315" y="0"/>
                  </a:lnTo>
                  <a:lnTo>
                    <a:pt x="37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0" name="Freeform 322"/>
            <p:cNvSpPr>
              <a:spLocks/>
            </p:cNvSpPr>
            <p:nvPr/>
          </p:nvSpPr>
          <p:spPr bwMode="auto">
            <a:xfrm flipH="1">
              <a:off x="3633" y="1525"/>
              <a:ext cx="30" cy="167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2" y="0"/>
                </a:cxn>
                <a:cxn ang="0">
                  <a:pos x="56" y="41"/>
                </a:cxn>
                <a:cxn ang="0">
                  <a:pos x="2" y="27"/>
                </a:cxn>
                <a:cxn ang="0">
                  <a:pos x="56" y="60"/>
                </a:cxn>
                <a:cxn ang="0">
                  <a:pos x="0" y="49"/>
                </a:cxn>
                <a:cxn ang="0">
                  <a:pos x="56" y="84"/>
                </a:cxn>
                <a:cxn ang="0">
                  <a:pos x="2" y="74"/>
                </a:cxn>
                <a:cxn ang="0">
                  <a:pos x="54" y="107"/>
                </a:cxn>
                <a:cxn ang="0">
                  <a:pos x="3" y="102"/>
                </a:cxn>
                <a:cxn ang="0">
                  <a:pos x="54" y="126"/>
                </a:cxn>
                <a:cxn ang="0">
                  <a:pos x="3" y="128"/>
                </a:cxn>
                <a:cxn ang="0">
                  <a:pos x="54" y="149"/>
                </a:cxn>
                <a:cxn ang="0">
                  <a:pos x="2" y="155"/>
                </a:cxn>
                <a:cxn ang="0">
                  <a:pos x="54" y="170"/>
                </a:cxn>
                <a:cxn ang="0">
                  <a:pos x="3" y="179"/>
                </a:cxn>
                <a:cxn ang="0">
                  <a:pos x="54" y="193"/>
                </a:cxn>
                <a:cxn ang="0">
                  <a:pos x="3" y="204"/>
                </a:cxn>
                <a:cxn ang="0">
                  <a:pos x="54" y="214"/>
                </a:cxn>
                <a:cxn ang="0">
                  <a:pos x="3" y="226"/>
                </a:cxn>
                <a:cxn ang="0">
                  <a:pos x="54" y="235"/>
                </a:cxn>
                <a:cxn ang="0">
                  <a:pos x="3" y="253"/>
                </a:cxn>
                <a:cxn ang="0">
                  <a:pos x="54" y="254"/>
                </a:cxn>
                <a:cxn ang="0">
                  <a:pos x="2" y="279"/>
                </a:cxn>
                <a:cxn ang="0">
                  <a:pos x="54" y="274"/>
                </a:cxn>
                <a:cxn ang="0">
                  <a:pos x="0" y="300"/>
                </a:cxn>
                <a:cxn ang="0">
                  <a:pos x="54" y="293"/>
                </a:cxn>
                <a:cxn ang="0">
                  <a:pos x="0" y="321"/>
                </a:cxn>
                <a:cxn ang="0">
                  <a:pos x="54" y="312"/>
                </a:cxn>
                <a:cxn ang="0">
                  <a:pos x="3" y="344"/>
                </a:cxn>
                <a:cxn ang="0">
                  <a:pos x="56" y="324"/>
                </a:cxn>
                <a:cxn ang="0">
                  <a:pos x="59" y="25"/>
                </a:cxn>
              </a:cxnLst>
              <a:rect l="0" t="0" r="r" b="b"/>
              <a:pathLst>
                <a:path w="59" h="344">
                  <a:moveTo>
                    <a:pt x="59" y="25"/>
                  </a:moveTo>
                  <a:lnTo>
                    <a:pt x="2" y="0"/>
                  </a:lnTo>
                  <a:lnTo>
                    <a:pt x="56" y="41"/>
                  </a:lnTo>
                  <a:lnTo>
                    <a:pt x="2" y="27"/>
                  </a:lnTo>
                  <a:lnTo>
                    <a:pt x="56" y="60"/>
                  </a:lnTo>
                  <a:lnTo>
                    <a:pt x="0" y="49"/>
                  </a:lnTo>
                  <a:lnTo>
                    <a:pt x="56" y="84"/>
                  </a:lnTo>
                  <a:lnTo>
                    <a:pt x="2" y="74"/>
                  </a:lnTo>
                  <a:lnTo>
                    <a:pt x="54" y="107"/>
                  </a:lnTo>
                  <a:lnTo>
                    <a:pt x="3" y="102"/>
                  </a:lnTo>
                  <a:lnTo>
                    <a:pt x="54" y="126"/>
                  </a:lnTo>
                  <a:lnTo>
                    <a:pt x="3" y="128"/>
                  </a:lnTo>
                  <a:lnTo>
                    <a:pt x="54" y="149"/>
                  </a:lnTo>
                  <a:lnTo>
                    <a:pt x="2" y="155"/>
                  </a:lnTo>
                  <a:lnTo>
                    <a:pt x="54" y="170"/>
                  </a:lnTo>
                  <a:lnTo>
                    <a:pt x="3" y="179"/>
                  </a:lnTo>
                  <a:lnTo>
                    <a:pt x="54" y="193"/>
                  </a:lnTo>
                  <a:lnTo>
                    <a:pt x="3" y="204"/>
                  </a:lnTo>
                  <a:lnTo>
                    <a:pt x="54" y="214"/>
                  </a:lnTo>
                  <a:lnTo>
                    <a:pt x="3" y="226"/>
                  </a:lnTo>
                  <a:lnTo>
                    <a:pt x="54" y="235"/>
                  </a:lnTo>
                  <a:lnTo>
                    <a:pt x="3" y="253"/>
                  </a:lnTo>
                  <a:lnTo>
                    <a:pt x="54" y="254"/>
                  </a:lnTo>
                  <a:lnTo>
                    <a:pt x="2" y="279"/>
                  </a:lnTo>
                  <a:lnTo>
                    <a:pt x="54" y="274"/>
                  </a:lnTo>
                  <a:lnTo>
                    <a:pt x="0" y="300"/>
                  </a:lnTo>
                  <a:lnTo>
                    <a:pt x="54" y="293"/>
                  </a:lnTo>
                  <a:lnTo>
                    <a:pt x="0" y="321"/>
                  </a:lnTo>
                  <a:lnTo>
                    <a:pt x="54" y="312"/>
                  </a:lnTo>
                  <a:lnTo>
                    <a:pt x="3" y="344"/>
                  </a:lnTo>
                  <a:lnTo>
                    <a:pt x="56" y="324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1" name="Freeform 323"/>
            <p:cNvSpPr>
              <a:spLocks/>
            </p:cNvSpPr>
            <p:nvPr/>
          </p:nvSpPr>
          <p:spPr bwMode="auto">
            <a:xfrm flipH="1">
              <a:off x="3600" y="1572"/>
              <a:ext cx="30" cy="7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62"/>
                </a:cxn>
                <a:cxn ang="0">
                  <a:pos x="62" y="125"/>
                </a:cxn>
                <a:cxn ang="0">
                  <a:pos x="62" y="0"/>
                </a:cxn>
              </a:cxnLst>
              <a:rect l="0" t="0" r="r" b="b"/>
              <a:pathLst>
                <a:path w="62" h="162">
                  <a:moveTo>
                    <a:pt x="62" y="0"/>
                  </a:moveTo>
                  <a:lnTo>
                    <a:pt x="0" y="162"/>
                  </a:lnTo>
                  <a:lnTo>
                    <a:pt x="62" y="12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2" name="Freeform 324"/>
            <p:cNvSpPr>
              <a:spLocks/>
            </p:cNvSpPr>
            <p:nvPr/>
          </p:nvSpPr>
          <p:spPr bwMode="auto">
            <a:xfrm flipH="1">
              <a:off x="3669" y="1715"/>
              <a:ext cx="232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35"/>
                </a:cxn>
                <a:cxn ang="0">
                  <a:pos x="472" y="250"/>
                </a:cxn>
                <a:cxn ang="0">
                  <a:pos x="478" y="98"/>
                </a:cxn>
                <a:cxn ang="0">
                  <a:pos x="0" y="0"/>
                </a:cxn>
              </a:cxnLst>
              <a:rect l="0" t="0" r="r" b="b"/>
              <a:pathLst>
                <a:path w="478" h="250">
                  <a:moveTo>
                    <a:pt x="0" y="0"/>
                  </a:moveTo>
                  <a:lnTo>
                    <a:pt x="3" y="135"/>
                  </a:lnTo>
                  <a:lnTo>
                    <a:pt x="472" y="250"/>
                  </a:lnTo>
                  <a:lnTo>
                    <a:pt x="478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3" name="Freeform 325"/>
            <p:cNvSpPr>
              <a:spLocks/>
            </p:cNvSpPr>
            <p:nvPr/>
          </p:nvSpPr>
          <p:spPr bwMode="auto">
            <a:xfrm flipH="1">
              <a:off x="3574" y="1671"/>
              <a:ext cx="96" cy="167"/>
            </a:xfrm>
            <a:custGeom>
              <a:avLst/>
              <a:gdLst/>
              <a:ahLst/>
              <a:cxnLst>
                <a:cxn ang="0">
                  <a:pos x="6" y="191"/>
                </a:cxn>
                <a:cxn ang="0">
                  <a:pos x="0" y="343"/>
                </a:cxn>
                <a:cxn ang="0">
                  <a:pos x="198" y="140"/>
                </a:cxn>
                <a:cxn ang="0">
                  <a:pos x="196" y="0"/>
                </a:cxn>
                <a:cxn ang="0">
                  <a:pos x="6" y="191"/>
                </a:cxn>
              </a:cxnLst>
              <a:rect l="0" t="0" r="r" b="b"/>
              <a:pathLst>
                <a:path w="198" h="343">
                  <a:moveTo>
                    <a:pt x="6" y="191"/>
                  </a:moveTo>
                  <a:lnTo>
                    <a:pt x="0" y="343"/>
                  </a:lnTo>
                  <a:lnTo>
                    <a:pt x="198" y="140"/>
                  </a:lnTo>
                  <a:lnTo>
                    <a:pt x="196" y="0"/>
                  </a:lnTo>
                  <a:lnTo>
                    <a:pt x="6" y="1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4" name="Freeform 326"/>
            <p:cNvSpPr>
              <a:spLocks/>
            </p:cNvSpPr>
            <p:nvPr/>
          </p:nvSpPr>
          <p:spPr bwMode="auto">
            <a:xfrm flipH="1">
              <a:off x="3581" y="1682"/>
              <a:ext cx="86" cy="144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0" y="293"/>
                </a:cxn>
                <a:cxn ang="0">
                  <a:pos x="177" y="113"/>
                </a:cxn>
                <a:cxn ang="0">
                  <a:pos x="177" y="0"/>
                </a:cxn>
                <a:cxn ang="0">
                  <a:pos x="4" y="174"/>
                </a:cxn>
              </a:cxnLst>
              <a:rect l="0" t="0" r="r" b="b"/>
              <a:pathLst>
                <a:path w="177" h="293">
                  <a:moveTo>
                    <a:pt x="4" y="174"/>
                  </a:moveTo>
                  <a:lnTo>
                    <a:pt x="0" y="293"/>
                  </a:lnTo>
                  <a:lnTo>
                    <a:pt x="177" y="113"/>
                  </a:lnTo>
                  <a:lnTo>
                    <a:pt x="177" y="0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5" name="Freeform 327"/>
            <p:cNvSpPr>
              <a:spLocks/>
            </p:cNvSpPr>
            <p:nvPr/>
          </p:nvSpPr>
          <p:spPr bwMode="auto">
            <a:xfrm flipH="1">
              <a:off x="3576" y="1724"/>
              <a:ext cx="93" cy="9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89" y="0"/>
                </a:cxn>
                <a:cxn ang="0">
                  <a:pos x="0" y="184"/>
                </a:cxn>
              </a:cxnLst>
              <a:rect l="0" t="0" r="r" b="b"/>
              <a:pathLst>
                <a:path w="189" h="184">
                  <a:moveTo>
                    <a:pt x="0" y="184"/>
                  </a:moveTo>
                  <a:lnTo>
                    <a:pt x="189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6" name="Freeform 328"/>
            <p:cNvSpPr>
              <a:spLocks/>
            </p:cNvSpPr>
            <p:nvPr/>
          </p:nvSpPr>
          <p:spPr bwMode="auto">
            <a:xfrm flipH="1">
              <a:off x="3574" y="1722"/>
              <a:ext cx="96" cy="9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0" y="184"/>
                </a:cxn>
                <a:cxn ang="0">
                  <a:pos x="11" y="195"/>
                </a:cxn>
                <a:cxn ang="0">
                  <a:pos x="198" y="11"/>
                </a:cxn>
                <a:cxn ang="0">
                  <a:pos x="189" y="0"/>
                </a:cxn>
              </a:cxnLst>
              <a:rect l="0" t="0" r="r" b="b"/>
              <a:pathLst>
                <a:path w="198" h="195">
                  <a:moveTo>
                    <a:pt x="189" y="0"/>
                  </a:moveTo>
                  <a:lnTo>
                    <a:pt x="0" y="184"/>
                  </a:lnTo>
                  <a:lnTo>
                    <a:pt x="11" y="195"/>
                  </a:lnTo>
                  <a:lnTo>
                    <a:pt x="198" y="1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7" name="Freeform 329"/>
            <p:cNvSpPr>
              <a:spLocks/>
            </p:cNvSpPr>
            <p:nvPr/>
          </p:nvSpPr>
          <p:spPr bwMode="auto">
            <a:xfrm flipH="1">
              <a:off x="3676" y="1722"/>
              <a:ext cx="219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12"/>
                </a:cxn>
                <a:cxn ang="0">
                  <a:pos x="446" y="219"/>
                </a:cxn>
                <a:cxn ang="0">
                  <a:pos x="448" y="93"/>
                </a:cxn>
                <a:cxn ang="0">
                  <a:pos x="0" y="0"/>
                </a:cxn>
              </a:cxnLst>
              <a:rect l="0" t="0" r="r" b="b"/>
              <a:pathLst>
                <a:path w="448" h="219">
                  <a:moveTo>
                    <a:pt x="0" y="0"/>
                  </a:moveTo>
                  <a:lnTo>
                    <a:pt x="1" y="112"/>
                  </a:lnTo>
                  <a:lnTo>
                    <a:pt x="446" y="219"/>
                  </a:lnTo>
                  <a:lnTo>
                    <a:pt x="448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8" name="Rectangle 330"/>
            <p:cNvSpPr>
              <a:spLocks noChangeArrowheads="1"/>
            </p:cNvSpPr>
            <p:nvPr/>
          </p:nvSpPr>
          <p:spPr bwMode="auto">
            <a:xfrm flipH="1">
              <a:off x="3780" y="1740"/>
              <a:ext cx="6" cy="6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19" name="Freeform 331"/>
            <p:cNvSpPr>
              <a:spLocks/>
            </p:cNvSpPr>
            <p:nvPr/>
          </p:nvSpPr>
          <p:spPr bwMode="auto">
            <a:xfrm flipH="1">
              <a:off x="3685" y="1765"/>
              <a:ext cx="67" cy="23"/>
            </a:xfrm>
            <a:custGeom>
              <a:avLst/>
              <a:gdLst/>
              <a:ahLst/>
              <a:cxnLst>
                <a:cxn ang="0">
                  <a:pos x="139" y="29"/>
                </a:cxn>
                <a:cxn ang="0">
                  <a:pos x="139" y="4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39" y="29"/>
                </a:cxn>
              </a:cxnLst>
              <a:rect l="0" t="0" r="r" b="b"/>
              <a:pathLst>
                <a:path w="139" h="48">
                  <a:moveTo>
                    <a:pt x="139" y="29"/>
                  </a:moveTo>
                  <a:lnTo>
                    <a:pt x="139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9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0" name="Freeform 332"/>
            <p:cNvSpPr>
              <a:spLocks/>
            </p:cNvSpPr>
            <p:nvPr/>
          </p:nvSpPr>
          <p:spPr bwMode="auto">
            <a:xfrm flipH="1">
              <a:off x="3686" y="1788"/>
              <a:ext cx="67" cy="24"/>
            </a:xfrm>
            <a:custGeom>
              <a:avLst/>
              <a:gdLst/>
              <a:ahLst/>
              <a:cxnLst>
                <a:cxn ang="0">
                  <a:pos x="138" y="30"/>
                </a:cxn>
                <a:cxn ang="0">
                  <a:pos x="138" y="4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138" y="30"/>
                </a:cxn>
              </a:cxnLst>
              <a:rect l="0" t="0" r="r" b="b"/>
              <a:pathLst>
                <a:path w="138" h="49">
                  <a:moveTo>
                    <a:pt x="138" y="30"/>
                  </a:moveTo>
                  <a:lnTo>
                    <a:pt x="138" y="4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8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1" name="Freeform 333"/>
            <p:cNvSpPr>
              <a:spLocks/>
            </p:cNvSpPr>
            <p:nvPr/>
          </p:nvSpPr>
          <p:spPr bwMode="auto">
            <a:xfrm flipH="1">
              <a:off x="3793" y="1751"/>
              <a:ext cx="10" cy="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8" y="3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7" y="15"/>
                </a:cxn>
                <a:cxn ang="0">
                  <a:pos x="9" y="15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lnTo>
                    <a:pt x="11" y="15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2" name="Freeform 334"/>
            <p:cNvSpPr>
              <a:spLocks/>
            </p:cNvSpPr>
            <p:nvPr/>
          </p:nvSpPr>
          <p:spPr bwMode="auto">
            <a:xfrm flipH="1">
              <a:off x="3793" y="1763"/>
              <a:ext cx="10" cy="8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8" y="12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6"/>
                </a:cxn>
              </a:cxnLst>
              <a:rect l="0" t="0" r="r" b="b"/>
              <a:pathLst>
                <a:path w="19" h="16">
                  <a:moveTo>
                    <a:pt x="9" y="16"/>
                  </a:moveTo>
                  <a:lnTo>
                    <a:pt x="11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3" name="Freeform 335"/>
            <p:cNvSpPr>
              <a:spLocks/>
            </p:cNvSpPr>
            <p:nvPr/>
          </p:nvSpPr>
          <p:spPr bwMode="auto">
            <a:xfrm flipH="1">
              <a:off x="3766" y="1754"/>
              <a:ext cx="8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"/>
                </a:cxn>
                <a:cxn ang="0">
                  <a:pos x="15" y="96"/>
                </a:cxn>
                <a:cxn ang="0">
                  <a:pos x="0" y="93"/>
                </a:cxn>
                <a:cxn ang="0">
                  <a:pos x="0" y="0"/>
                </a:cxn>
              </a:cxnLst>
              <a:rect l="0" t="0" r="r" b="b"/>
              <a:pathLst>
                <a:path w="15" h="96">
                  <a:moveTo>
                    <a:pt x="0" y="0"/>
                  </a:moveTo>
                  <a:lnTo>
                    <a:pt x="15" y="3"/>
                  </a:lnTo>
                  <a:lnTo>
                    <a:pt x="15" y="96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4" name="Freeform 336"/>
            <p:cNvSpPr>
              <a:spLocks/>
            </p:cNvSpPr>
            <p:nvPr/>
          </p:nvSpPr>
          <p:spPr bwMode="auto">
            <a:xfrm flipH="1">
              <a:off x="3699" y="1549"/>
              <a:ext cx="132" cy="1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0"/>
                </a:cxn>
                <a:cxn ang="0">
                  <a:pos x="44" y="0"/>
                </a:cxn>
                <a:cxn ang="0">
                  <a:pos x="84" y="0"/>
                </a:cxn>
                <a:cxn ang="0">
                  <a:pos x="133" y="0"/>
                </a:cxn>
                <a:cxn ang="0">
                  <a:pos x="182" y="2"/>
                </a:cxn>
                <a:cxn ang="0">
                  <a:pos x="224" y="4"/>
                </a:cxn>
                <a:cxn ang="0">
                  <a:pos x="258" y="6"/>
                </a:cxn>
                <a:cxn ang="0">
                  <a:pos x="272" y="7"/>
                </a:cxn>
                <a:cxn ang="0">
                  <a:pos x="272" y="242"/>
                </a:cxn>
                <a:cxn ang="0">
                  <a:pos x="265" y="242"/>
                </a:cxn>
                <a:cxn ang="0">
                  <a:pos x="247" y="242"/>
                </a:cxn>
                <a:cxn ang="0">
                  <a:pos x="219" y="240"/>
                </a:cxn>
                <a:cxn ang="0">
                  <a:pos x="184" y="237"/>
                </a:cxn>
                <a:cxn ang="0">
                  <a:pos x="144" y="233"/>
                </a:cxn>
                <a:cxn ang="0">
                  <a:pos x="98" y="228"/>
                </a:cxn>
                <a:cxn ang="0">
                  <a:pos x="49" y="221"/>
                </a:cxn>
                <a:cxn ang="0">
                  <a:pos x="0" y="212"/>
                </a:cxn>
                <a:cxn ang="0">
                  <a:pos x="4" y="0"/>
                </a:cxn>
              </a:cxnLst>
              <a:rect l="0" t="0" r="r" b="b"/>
              <a:pathLst>
                <a:path w="272" h="242">
                  <a:moveTo>
                    <a:pt x="4" y="0"/>
                  </a:moveTo>
                  <a:lnTo>
                    <a:pt x="14" y="0"/>
                  </a:lnTo>
                  <a:lnTo>
                    <a:pt x="44" y="0"/>
                  </a:lnTo>
                  <a:lnTo>
                    <a:pt x="84" y="0"/>
                  </a:lnTo>
                  <a:lnTo>
                    <a:pt x="133" y="0"/>
                  </a:lnTo>
                  <a:lnTo>
                    <a:pt x="182" y="2"/>
                  </a:lnTo>
                  <a:lnTo>
                    <a:pt x="224" y="4"/>
                  </a:lnTo>
                  <a:lnTo>
                    <a:pt x="258" y="6"/>
                  </a:lnTo>
                  <a:lnTo>
                    <a:pt x="272" y="7"/>
                  </a:lnTo>
                  <a:lnTo>
                    <a:pt x="272" y="242"/>
                  </a:lnTo>
                  <a:lnTo>
                    <a:pt x="265" y="242"/>
                  </a:lnTo>
                  <a:lnTo>
                    <a:pt x="247" y="242"/>
                  </a:lnTo>
                  <a:lnTo>
                    <a:pt x="219" y="240"/>
                  </a:lnTo>
                  <a:lnTo>
                    <a:pt x="184" y="237"/>
                  </a:lnTo>
                  <a:lnTo>
                    <a:pt x="144" y="233"/>
                  </a:lnTo>
                  <a:lnTo>
                    <a:pt x="98" y="228"/>
                  </a:lnTo>
                  <a:lnTo>
                    <a:pt x="49" y="221"/>
                  </a:lnTo>
                  <a:lnTo>
                    <a:pt x="0" y="2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86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5" name="Freeform 337"/>
            <p:cNvSpPr>
              <a:spLocks/>
            </p:cNvSpPr>
            <p:nvPr/>
          </p:nvSpPr>
          <p:spPr bwMode="auto">
            <a:xfrm flipH="1">
              <a:off x="3693" y="1543"/>
              <a:ext cx="136" cy="14"/>
            </a:xfrm>
            <a:custGeom>
              <a:avLst/>
              <a:gdLst/>
              <a:ahLst/>
              <a:cxnLst>
                <a:cxn ang="0">
                  <a:pos x="280" y="19"/>
                </a:cxn>
                <a:cxn ang="0">
                  <a:pos x="273" y="9"/>
                </a:cxn>
                <a:cxn ang="0">
                  <a:pos x="254" y="5"/>
                </a:cxn>
                <a:cxn ang="0">
                  <a:pos x="222" y="4"/>
                </a:cxn>
                <a:cxn ang="0">
                  <a:pos x="178" y="4"/>
                </a:cxn>
                <a:cxn ang="0">
                  <a:pos x="129" y="2"/>
                </a:cxn>
                <a:cxn ang="0">
                  <a:pos x="82" y="2"/>
                </a:cxn>
                <a:cxn ang="0">
                  <a:pos x="4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10" y="23"/>
                </a:cxn>
                <a:cxn ang="0">
                  <a:pos x="40" y="23"/>
                </a:cxn>
                <a:cxn ang="0">
                  <a:pos x="80" y="23"/>
                </a:cxn>
                <a:cxn ang="0">
                  <a:pos x="129" y="25"/>
                </a:cxn>
                <a:cxn ang="0">
                  <a:pos x="177" y="25"/>
                </a:cxn>
                <a:cxn ang="0">
                  <a:pos x="220" y="26"/>
                </a:cxn>
                <a:cxn ang="0">
                  <a:pos x="252" y="28"/>
                </a:cxn>
                <a:cxn ang="0">
                  <a:pos x="264" y="28"/>
                </a:cxn>
                <a:cxn ang="0">
                  <a:pos x="257" y="19"/>
                </a:cxn>
                <a:cxn ang="0">
                  <a:pos x="280" y="19"/>
                </a:cxn>
              </a:cxnLst>
              <a:rect l="0" t="0" r="r" b="b"/>
              <a:pathLst>
                <a:path w="280" h="28">
                  <a:moveTo>
                    <a:pt x="280" y="19"/>
                  </a:moveTo>
                  <a:lnTo>
                    <a:pt x="273" y="9"/>
                  </a:lnTo>
                  <a:lnTo>
                    <a:pt x="254" y="5"/>
                  </a:lnTo>
                  <a:lnTo>
                    <a:pt x="222" y="4"/>
                  </a:lnTo>
                  <a:lnTo>
                    <a:pt x="178" y="4"/>
                  </a:lnTo>
                  <a:lnTo>
                    <a:pt x="129" y="2"/>
                  </a:lnTo>
                  <a:lnTo>
                    <a:pt x="82" y="2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40" y="23"/>
                  </a:lnTo>
                  <a:lnTo>
                    <a:pt x="80" y="23"/>
                  </a:lnTo>
                  <a:lnTo>
                    <a:pt x="129" y="25"/>
                  </a:lnTo>
                  <a:lnTo>
                    <a:pt x="177" y="25"/>
                  </a:lnTo>
                  <a:lnTo>
                    <a:pt x="220" y="26"/>
                  </a:lnTo>
                  <a:lnTo>
                    <a:pt x="252" y="28"/>
                  </a:lnTo>
                  <a:lnTo>
                    <a:pt x="264" y="28"/>
                  </a:lnTo>
                  <a:lnTo>
                    <a:pt x="257" y="19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6" name="Freeform 338"/>
            <p:cNvSpPr>
              <a:spLocks/>
            </p:cNvSpPr>
            <p:nvPr/>
          </p:nvSpPr>
          <p:spPr bwMode="auto">
            <a:xfrm flipH="1">
              <a:off x="3693" y="1552"/>
              <a:ext cx="12" cy="121"/>
            </a:xfrm>
            <a:custGeom>
              <a:avLst/>
              <a:gdLst/>
              <a:ahLst/>
              <a:cxnLst>
                <a:cxn ang="0">
                  <a:pos x="11" y="247"/>
                </a:cxn>
                <a:cxn ang="0">
                  <a:pos x="23" y="235"/>
                </a:cxn>
                <a:cxn ang="0">
                  <a:pos x="25" y="0"/>
                </a:cxn>
                <a:cxn ang="0">
                  <a:pos x="2" y="0"/>
                </a:cxn>
                <a:cxn ang="0">
                  <a:pos x="0" y="235"/>
                </a:cxn>
                <a:cxn ang="0">
                  <a:pos x="11" y="247"/>
                </a:cxn>
                <a:cxn ang="0">
                  <a:pos x="11" y="247"/>
                </a:cxn>
                <a:cxn ang="0">
                  <a:pos x="23" y="247"/>
                </a:cxn>
                <a:cxn ang="0">
                  <a:pos x="23" y="235"/>
                </a:cxn>
                <a:cxn ang="0">
                  <a:pos x="11" y="247"/>
                </a:cxn>
              </a:cxnLst>
              <a:rect l="0" t="0" r="r" b="b"/>
              <a:pathLst>
                <a:path w="25" h="247">
                  <a:moveTo>
                    <a:pt x="11" y="247"/>
                  </a:moveTo>
                  <a:lnTo>
                    <a:pt x="23" y="235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235"/>
                  </a:lnTo>
                  <a:lnTo>
                    <a:pt x="11" y="247"/>
                  </a:lnTo>
                  <a:lnTo>
                    <a:pt x="11" y="247"/>
                  </a:lnTo>
                  <a:lnTo>
                    <a:pt x="23" y="247"/>
                  </a:lnTo>
                  <a:lnTo>
                    <a:pt x="23" y="235"/>
                  </a:lnTo>
                  <a:lnTo>
                    <a:pt x="11" y="2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7" name="Freeform 339"/>
            <p:cNvSpPr>
              <a:spLocks/>
            </p:cNvSpPr>
            <p:nvPr/>
          </p:nvSpPr>
          <p:spPr bwMode="auto">
            <a:xfrm flipH="1">
              <a:off x="3699" y="1646"/>
              <a:ext cx="137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21"/>
                </a:cxn>
                <a:cxn ang="0">
                  <a:pos x="58" y="30"/>
                </a:cxn>
                <a:cxn ang="0">
                  <a:pos x="107" y="37"/>
                </a:cxn>
                <a:cxn ang="0">
                  <a:pos x="152" y="42"/>
                </a:cxn>
                <a:cxn ang="0">
                  <a:pos x="194" y="45"/>
                </a:cxn>
                <a:cxn ang="0">
                  <a:pos x="229" y="49"/>
                </a:cxn>
                <a:cxn ang="0">
                  <a:pos x="257" y="51"/>
                </a:cxn>
                <a:cxn ang="0">
                  <a:pos x="275" y="52"/>
                </a:cxn>
                <a:cxn ang="0">
                  <a:pos x="280" y="52"/>
                </a:cxn>
                <a:cxn ang="0">
                  <a:pos x="282" y="30"/>
                </a:cxn>
                <a:cxn ang="0">
                  <a:pos x="275" y="30"/>
                </a:cxn>
                <a:cxn ang="0">
                  <a:pos x="257" y="28"/>
                </a:cxn>
                <a:cxn ang="0">
                  <a:pos x="231" y="26"/>
                </a:cxn>
                <a:cxn ang="0">
                  <a:pos x="196" y="24"/>
                </a:cxn>
                <a:cxn ang="0">
                  <a:pos x="154" y="19"/>
                </a:cxn>
                <a:cxn ang="0">
                  <a:pos x="110" y="14"/>
                </a:cxn>
                <a:cxn ang="0">
                  <a:pos x="61" y="7"/>
                </a:cxn>
                <a:cxn ang="0">
                  <a:pos x="14" y="0"/>
                </a:cxn>
                <a:cxn ang="0">
                  <a:pos x="22" y="10"/>
                </a:cxn>
                <a:cxn ang="0">
                  <a:pos x="0" y="10"/>
                </a:cxn>
              </a:cxnLst>
              <a:rect l="0" t="0" r="r" b="b"/>
              <a:pathLst>
                <a:path w="282" h="52">
                  <a:moveTo>
                    <a:pt x="0" y="10"/>
                  </a:moveTo>
                  <a:lnTo>
                    <a:pt x="8" y="21"/>
                  </a:lnTo>
                  <a:lnTo>
                    <a:pt x="58" y="30"/>
                  </a:lnTo>
                  <a:lnTo>
                    <a:pt x="107" y="37"/>
                  </a:lnTo>
                  <a:lnTo>
                    <a:pt x="152" y="42"/>
                  </a:lnTo>
                  <a:lnTo>
                    <a:pt x="194" y="45"/>
                  </a:lnTo>
                  <a:lnTo>
                    <a:pt x="229" y="49"/>
                  </a:lnTo>
                  <a:lnTo>
                    <a:pt x="257" y="51"/>
                  </a:lnTo>
                  <a:lnTo>
                    <a:pt x="275" y="52"/>
                  </a:lnTo>
                  <a:lnTo>
                    <a:pt x="280" y="52"/>
                  </a:lnTo>
                  <a:lnTo>
                    <a:pt x="282" y="30"/>
                  </a:lnTo>
                  <a:lnTo>
                    <a:pt x="275" y="30"/>
                  </a:lnTo>
                  <a:lnTo>
                    <a:pt x="257" y="28"/>
                  </a:lnTo>
                  <a:lnTo>
                    <a:pt x="231" y="26"/>
                  </a:lnTo>
                  <a:lnTo>
                    <a:pt x="196" y="24"/>
                  </a:lnTo>
                  <a:lnTo>
                    <a:pt x="154" y="19"/>
                  </a:lnTo>
                  <a:lnTo>
                    <a:pt x="110" y="14"/>
                  </a:lnTo>
                  <a:lnTo>
                    <a:pt x="61" y="7"/>
                  </a:lnTo>
                  <a:lnTo>
                    <a:pt x="14" y="0"/>
                  </a:lnTo>
                  <a:lnTo>
                    <a:pt x="2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8" name="Freeform 340"/>
            <p:cNvSpPr>
              <a:spLocks/>
            </p:cNvSpPr>
            <p:nvPr/>
          </p:nvSpPr>
          <p:spPr bwMode="auto">
            <a:xfrm flipH="1">
              <a:off x="3824" y="1543"/>
              <a:ext cx="12" cy="10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" y="11"/>
                </a:cxn>
                <a:cxn ang="0">
                  <a:pos x="0" y="224"/>
                </a:cxn>
                <a:cxn ang="0">
                  <a:pos x="22" y="224"/>
                </a:cxn>
                <a:cxn ang="0">
                  <a:pos x="24" y="1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3" y="11"/>
                </a:cxn>
                <a:cxn ang="0">
                  <a:pos x="14" y="0"/>
                </a:cxn>
              </a:cxnLst>
              <a:rect l="0" t="0" r="r" b="b"/>
              <a:pathLst>
                <a:path w="24" h="224">
                  <a:moveTo>
                    <a:pt x="14" y="0"/>
                  </a:moveTo>
                  <a:lnTo>
                    <a:pt x="3" y="11"/>
                  </a:lnTo>
                  <a:lnTo>
                    <a:pt x="0" y="224"/>
                  </a:lnTo>
                  <a:lnTo>
                    <a:pt x="22" y="224"/>
                  </a:lnTo>
                  <a:lnTo>
                    <a:pt x="24" y="1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3" y="0"/>
                  </a:lnTo>
                  <a:lnTo>
                    <a:pt x="3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29" name="Freeform 341"/>
            <p:cNvSpPr>
              <a:spLocks/>
            </p:cNvSpPr>
            <p:nvPr/>
          </p:nvSpPr>
          <p:spPr bwMode="auto">
            <a:xfrm flipH="1">
              <a:off x="3722" y="1552"/>
              <a:ext cx="107" cy="10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0" y="14"/>
                </a:cxn>
                <a:cxn ang="0">
                  <a:pos x="14" y="21"/>
                </a:cxn>
                <a:cxn ang="0">
                  <a:pos x="212" y="44"/>
                </a:cxn>
                <a:cxn ang="0">
                  <a:pos x="17" y="41"/>
                </a:cxn>
                <a:cxn ang="0">
                  <a:pos x="213" y="67"/>
                </a:cxn>
                <a:cxn ang="0">
                  <a:pos x="19" y="65"/>
                </a:cxn>
                <a:cxn ang="0">
                  <a:pos x="210" y="88"/>
                </a:cxn>
                <a:cxn ang="0">
                  <a:pos x="19" y="84"/>
                </a:cxn>
                <a:cxn ang="0">
                  <a:pos x="208" y="113"/>
                </a:cxn>
                <a:cxn ang="0">
                  <a:pos x="21" y="107"/>
                </a:cxn>
                <a:cxn ang="0">
                  <a:pos x="205" y="132"/>
                </a:cxn>
                <a:cxn ang="0">
                  <a:pos x="21" y="128"/>
                </a:cxn>
                <a:cxn ang="0">
                  <a:pos x="205" y="151"/>
                </a:cxn>
                <a:cxn ang="0">
                  <a:pos x="21" y="148"/>
                </a:cxn>
                <a:cxn ang="0">
                  <a:pos x="201" y="172"/>
                </a:cxn>
                <a:cxn ang="0">
                  <a:pos x="19" y="165"/>
                </a:cxn>
                <a:cxn ang="0">
                  <a:pos x="196" y="195"/>
                </a:cxn>
                <a:cxn ang="0">
                  <a:pos x="19" y="183"/>
                </a:cxn>
                <a:cxn ang="0">
                  <a:pos x="194" y="212"/>
                </a:cxn>
                <a:cxn ang="0">
                  <a:pos x="0" y="200"/>
                </a:cxn>
                <a:cxn ang="0">
                  <a:pos x="7" y="0"/>
                </a:cxn>
              </a:cxnLst>
              <a:rect l="0" t="0" r="r" b="b"/>
              <a:pathLst>
                <a:path w="220" h="212">
                  <a:moveTo>
                    <a:pt x="7" y="0"/>
                  </a:moveTo>
                  <a:lnTo>
                    <a:pt x="220" y="14"/>
                  </a:lnTo>
                  <a:lnTo>
                    <a:pt x="14" y="21"/>
                  </a:lnTo>
                  <a:lnTo>
                    <a:pt x="212" y="44"/>
                  </a:lnTo>
                  <a:lnTo>
                    <a:pt x="17" y="41"/>
                  </a:lnTo>
                  <a:lnTo>
                    <a:pt x="213" y="67"/>
                  </a:lnTo>
                  <a:lnTo>
                    <a:pt x="19" y="65"/>
                  </a:lnTo>
                  <a:lnTo>
                    <a:pt x="210" y="88"/>
                  </a:lnTo>
                  <a:lnTo>
                    <a:pt x="19" y="84"/>
                  </a:lnTo>
                  <a:lnTo>
                    <a:pt x="208" y="113"/>
                  </a:lnTo>
                  <a:lnTo>
                    <a:pt x="21" y="107"/>
                  </a:lnTo>
                  <a:lnTo>
                    <a:pt x="205" y="132"/>
                  </a:lnTo>
                  <a:lnTo>
                    <a:pt x="21" y="128"/>
                  </a:lnTo>
                  <a:lnTo>
                    <a:pt x="205" y="151"/>
                  </a:lnTo>
                  <a:lnTo>
                    <a:pt x="21" y="148"/>
                  </a:lnTo>
                  <a:lnTo>
                    <a:pt x="201" y="172"/>
                  </a:lnTo>
                  <a:lnTo>
                    <a:pt x="19" y="165"/>
                  </a:lnTo>
                  <a:lnTo>
                    <a:pt x="196" y="195"/>
                  </a:lnTo>
                  <a:lnTo>
                    <a:pt x="19" y="183"/>
                  </a:lnTo>
                  <a:lnTo>
                    <a:pt x="194" y="212"/>
                  </a:lnTo>
                  <a:lnTo>
                    <a:pt x="0" y="20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0" name="Freeform 342"/>
            <p:cNvSpPr>
              <a:spLocks/>
            </p:cNvSpPr>
            <p:nvPr/>
          </p:nvSpPr>
          <p:spPr bwMode="auto">
            <a:xfrm flipH="1">
              <a:off x="3705" y="1777"/>
              <a:ext cx="27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56" y="25"/>
                </a:cxn>
                <a:cxn ang="0">
                  <a:pos x="56" y="16"/>
                </a:cxn>
                <a:cxn ang="0">
                  <a:pos x="0" y="0"/>
                </a:cxn>
              </a:cxnLst>
              <a:rect l="0" t="0" r="r" b="b"/>
              <a:pathLst>
                <a:path w="56" h="25">
                  <a:moveTo>
                    <a:pt x="0" y="0"/>
                  </a:moveTo>
                  <a:lnTo>
                    <a:pt x="0" y="13"/>
                  </a:lnTo>
                  <a:lnTo>
                    <a:pt x="56" y="25"/>
                  </a:lnTo>
                  <a:lnTo>
                    <a:pt x="5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1" name="Freeform 343"/>
            <p:cNvSpPr>
              <a:spLocks/>
            </p:cNvSpPr>
            <p:nvPr/>
          </p:nvSpPr>
          <p:spPr bwMode="auto">
            <a:xfrm flipH="1">
              <a:off x="3706" y="1799"/>
              <a:ext cx="2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56" y="26"/>
                </a:cxn>
                <a:cxn ang="0">
                  <a:pos x="56" y="17"/>
                </a:cxn>
                <a:cxn ang="0">
                  <a:pos x="0" y="0"/>
                </a:cxn>
              </a:cxnLst>
              <a:rect l="0" t="0" r="r" b="b"/>
              <a:pathLst>
                <a:path w="56" h="26">
                  <a:moveTo>
                    <a:pt x="0" y="0"/>
                  </a:moveTo>
                  <a:lnTo>
                    <a:pt x="0" y="14"/>
                  </a:lnTo>
                  <a:lnTo>
                    <a:pt x="56" y="26"/>
                  </a:lnTo>
                  <a:lnTo>
                    <a:pt x="5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2" name="Freeform 344"/>
            <p:cNvSpPr>
              <a:spLocks/>
            </p:cNvSpPr>
            <p:nvPr/>
          </p:nvSpPr>
          <p:spPr bwMode="auto">
            <a:xfrm flipH="1">
              <a:off x="3725" y="1680"/>
              <a:ext cx="161" cy="5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67"/>
                </a:cxn>
                <a:cxn ang="0">
                  <a:pos x="133" y="95"/>
                </a:cxn>
                <a:cxn ang="0">
                  <a:pos x="329" y="105"/>
                </a:cxn>
                <a:cxn ang="0">
                  <a:pos x="121" y="70"/>
                </a:cxn>
                <a:cxn ang="0">
                  <a:pos x="121" y="44"/>
                </a:cxn>
                <a:cxn ang="0">
                  <a:pos x="165" y="12"/>
                </a:cxn>
                <a:cxn ang="0">
                  <a:pos x="163" y="12"/>
                </a:cxn>
                <a:cxn ang="0">
                  <a:pos x="158" y="10"/>
                </a:cxn>
                <a:cxn ang="0">
                  <a:pos x="151" y="10"/>
                </a:cxn>
                <a:cxn ang="0">
                  <a:pos x="140" y="9"/>
                </a:cxn>
                <a:cxn ang="0">
                  <a:pos x="132" y="7"/>
                </a:cxn>
                <a:cxn ang="0">
                  <a:pos x="121" y="3"/>
                </a:cxn>
                <a:cxn ang="0">
                  <a:pos x="112" y="2"/>
                </a:cxn>
                <a:cxn ang="0">
                  <a:pos x="105" y="0"/>
                </a:cxn>
              </a:cxnLst>
              <a:rect l="0" t="0" r="r" b="b"/>
              <a:pathLst>
                <a:path w="329" h="105">
                  <a:moveTo>
                    <a:pt x="105" y="0"/>
                  </a:moveTo>
                  <a:lnTo>
                    <a:pt x="0" y="67"/>
                  </a:lnTo>
                  <a:lnTo>
                    <a:pt x="133" y="95"/>
                  </a:lnTo>
                  <a:lnTo>
                    <a:pt x="329" y="105"/>
                  </a:lnTo>
                  <a:lnTo>
                    <a:pt x="121" y="70"/>
                  </a:lnTo>
                  <a:lnTo>
                    <a:pt x="121" y="44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0" y="9"/>
                  </a:lnTo>
                  <a:lnTo>
                    <a:pt x="132" y="7"/>
                  </a:lnTo>
                  <a:lnTo>
                    <a:pt x="121" y="3"/>
                  </a:lnTo>
                  <a:lnTo>
                    <a:pt x="112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3" name="Freeform 345"/>
            <p:cNvSpPr>
              <a:spLocks/>
            </p:cNvSpPr>
            <p:nvPr/>
          </p:nvSpPr>
          <p:spPr bwMode="auto">
            <a:xfrm flipH="1">
              <a:off x="3839" y="1522"/>
              <a:ext cx="16" cy="147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0" y="0"/>
                </a:cxn>
                <a:cxn ang="0">
                  <a:pos x="32" y="7"/>
                </a:cxn>
                <a:cxn ang="0">
                  <a:pos x="5" y="14"/>
                </a:cxn>
                <a:cxn ang="0">
                  <a:pos x="30" y="21"/>
                </a:cxn>
                <a:cxn ang="0">
                  <a:pos x="7" y="30"/>
                </a:cxn>
                <a:cxn ang="0">
                  <a:pos x="30" y="37"/>
                </a:cxn>
                <a:cxn ang="0">
                  <a:pos x="7" y="44"/>
                </a:cxn>
                <a:cxn ang="0">
                  <a:pos x="30" y="55"/>
                </a:cxn>
                <a:cxn ang="0">
                  <a:pos x="5" y="60"/>
                </a:cxn>
                <a:cxn ang="0">
                  <a:pos x="30" y="69"/>
                </a:cxn>
                <a:cxn ang="0">
                  <a:pos x="7" y="77"/>
                </a:cxn>
                <a:cxn ang="0">
                  <a:pos x="30" y="84"/>
                </a:cxn>
                <a:cxn ang="0">
                  <a:pos x="7" y="93"/>
                </a:cxn>
                <a:cxn ang="0">
                  <a:pos x="32" y="102"/>
                </a:cxn>
                <a:cxn ang="0">
                  <a:pos x="5" y="109"/>
                </a:cxn>
                <a:cxn ang="0">
                  <a:pos x="32" y="119"/>
                </a:cxn>
                <a:cxn ang="0">
                  <a:pos x="5" y="125"/>
                </a:cxn>
                <a:cxn ang="0">
                  <a:pos x="30" y="135"/>
                </a:cxn>
                <a:cxn ang="0">
                  <a:pos x="7" y="140"/>
                </a:cxn>
                <a:cxn ang="0">
                  <a:pos x="30" y="151"/>
                </a:cxn>
                <a:cxn ang="0">
                  <a:pos x="7" y="156"/>
                </a:cxn>
                <a:cxn ang="0">
                  <a:pos x="32" y="167"/>
                </a:cxn>
                <a:cxn ang="0">
                  <a:pos x="5" y="174"/>
                </a:cxn>
                <a:cxn ang="0">
                  <a:pos x="32" y="184"/>
                </a:cxn>
                <a:cxn ang="0">
                  <a:pos x="7" y="191"/>
                </a:cxn>
                <a:cxn ang="0">
                  <a:pos x="30" y="200"/>
                </a:cxn>
                <a:cxn ang="0">
                  <a:pos x="9" y="207"/>
                </a:cxn>
                <a:cxn ang="0">
                  <a:pos x="30" y="218"/>
                </a:cxn>
                <a:cxn ang="0">
                  <a:pos x="9" y="223"/>
                </a:cxn>
                <a:cxn ang="0">
                  <a:pos x="32" y="235"/>
                </a:cxn>
                <a:cxn ang="0">
                  <a:pos x="7" y="240"/>
                </a:cxn>
                <a:cxn ang="0">
                  <a:pos x="32" y="251"/>
                </a:cxn>
                <a:cxn ang="0">
                  <a:pos x="9" y="256"/>
                </a:cxn>
                <a:cxn ang="0">
                  <a:pos x="32" y="265"/>
                </a:cxn>
                <a:cxn ang="0">
                  <a:pos x="11" y="270"/>
                </a:cxn>
                <a:cxn ang="0">
                  <a:pos x="32" y="279"/>
                </a:cxn>
                <a:cxn ang="0">
                  <a:pos x="11" y="288"/>
                </a:cxn>
                <a:cxn ang="0">
                  <a:pos x="33" y="293"/>
                </a:cxn>
                <a:cxn ang="0">
                  <a:pos x="4" y="302"/>
                </a:cxn>
                <a:cxn ang="0">
                  <a:pos x="0" y="303"/>
                </a:cxn>
              </a:cxnLst>
              <a:rect l="0" t="0" r="r" b="b"/>
              <a:pathLst>
                <a:path w="33" h="303">
                  <a:moveTo>
                    <a:pt x="0" y="303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5" y="14"/>
                  </a:lnTo>
                  <a:lnTo>
                    <a:pt x="30" y="21"/>
                  </a:lnTo>
                  <a:lnTo>
                    <a:pt x="7" y="30"/>
                  </a:lnTo>
                  <a:lnTo>
                    <a:pt x="30" y="37"/>
                  </a:lnTo>
                  <a:lnTo>
                    <a:pt x="7" y="44"/>
                  </a:lnTo>
                  <a:lnTo>
                    <a:pt x="30" y="55"/>
                  </a:lnTo>
                  <a:lnTo>
                    <a:pt x="5" y="60"/>
                  </a:lnTo>
                  <a:lnTo>
                    <a:pt x="30" y="69"/>
                  </a:lnTo>
                  <a:lnTo>
                    <a:pt x="7" y="77"/>
                  </a:lnTo>
                  <a:lnTo>
                    <a:pt x="30" y="84"/>
                  </a:lnTo>
                  <a:lnTo>
                    <a:pt x="7" y="93"/>
                  </a:lnTo>
                  <a:lnTo>
                    <a:pt x="32" y="102"/>
                  </a:lnTo>
                  <a:lnTo>
                    <a:pt x="5" y="109"/>
                  </a:lnTo>
                  <a:lnTo>
                    <a:pt x="32" y="119"/>
                  </a:lnTo>
                  <a:lnTo>
                    <a:pt x="5" y="125"/>
                  </a:lnTo>
                  <a:lnTo>
                    <a:pt x="30" y="135"/>
                  </a:lnTo>
                  <a:lnTo>
                    <a:pt x="7" y="140"/>
                  </a:lnTo>
                  <a:lnTo>
                    <a:pt x="30" y="151"/>
                  </a:lnTo>
                  <a:lnTo>
                    <a:pt x="7" y="156"/>
                  </a:lnTo>
                  <a:lnTo>
                    <a:pt x="32" y="167"/>
                  </a:lnTo>
                  <a:lnTo>
                    <a:pt x="5" y="174"/>
                  </a:lnTo>
                  <a:lnTo>
                    <a:pt x="32" y="184"/>
                  </a:lnTo>
                  <a:lnTo>
                    <a:pt x="7" y="191"/>
                  </a:lnTo>
                  <a:lnTo>
                    <a:pt x="30" y="200"/>
                  </a:lnTo>
                  <a:lnTo>
                    <a:pt x="9" y="207"/>
                  </a:lnTo>
                  <a:lnTo>
                    <a:pt x="30" y="218"/>
                  </a:lnTo>
                  <a:lnTo>
                    <a:pt x="9" y="223"/>
                  </a:lnTo>
                  <a:lnTo>
                    <a:pt x="32" y="235"/>
                  </a:lnTo>
                  <a:lnTo>
                    <a:pt x="7" y="240"/>
                  </a:lnTo>
                  <a:lnTo>
                    <a:pt x="32" y="251"/>
                  </a:lnTo>
                  <a:lnTo>
                    <a:pt x="9" y="256"/>
                  </a:lnTo>
                  <a:lnTo>
                    <a:pt x="32" y="265"/>
                  </a:lnTo>
                  <a:lnTo>
                    <a:pt x="11" y="270"/>
                  </a:lnTo>
                  <a:lnTo>
                    <a:pt x="32" y="279"/>
                  </a:lnTo>
                  <a:lnTo>
                    <a:pt x="11" y="288"/>
                  </a:lnTo>
                  <a:lnTo>
                    <a:pt x="33" y="293"/>
                  </a:lnTo>
                  <a:lnTo>
                    <a:pt x="4" y="302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B5B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4" name="Freeform 346"/>
            <p:cNvSpPr>
              <a:spLocks/>
            </p:cNvSpPr>
            <p:nvPr/>
          </p:nvSpPr>
          <p:spPr bwMode="auto">
            <a:xfrm flipH="1">
              <a:off x="3809" y="1722"/>
              <a:ext cx="86" cy="62"/>
            </a:xfrm>
            <a:custGeom>
              <a:avLst/>
              <a:gdLst/>
              <a:ahLst/>
              <a:cxnLst>
                <a:cxn ang="0">
                  <a:pos x="175" y="35"/>
                </a:cxn>
                <a:cxn ang="0">
                  <a:pos x="52" y="124"/>
                </a:cxn>
                <a:cxn ang="0">
                  <a:pos x="1" y="112"/>
                </a:cxn>
                <a:cxn ang="0">
                  <a:pos x="0" y="0"/>
                </a:cxn>
                <a:cxn ang="0">
                  <a:pos x="175" y="35"/>
                </a:cxn>
              </a:cxnLst>
              <a:rect l="0" t="0" r="r" b="b"/>
              <a:pathLst>
                <a:path w="175" h="124">
                  <a:moveTo>
                    <a:pt x="175" y="35"/>
                  </a:moveTo>
                  <a:lnTo>
                    <a:pt x="52" y="124"/>
                  </a:lnTo>
                  <a:lnTo>
                    <a:pt x="1" y="112"/>
                  </a:lnTo>
                  <a:lnTo>
                    <a:pt x="0" y="0"/>
                  </a:lnTo>
                  <a:lnTo>
                    <a:pt x="175" y="35"/>
                  </a:lnTo>
                  <a:close/>
                </a:path>
              </a:pathLst>
            </a:custGeom>
            <a:solidFill>
              <a:srgbClr val="79BC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5" name="Freeform 347"/>
            <p:cNvSpPr>
              <a:spLocks/>
            </p:cNvSpPr>
            <p:nvPr/>
          </p:nvSpPr>
          <p:spPr bwMode="auto">
            <a:xfrm flipH="1">
              <a:off x="3816" y="1735"/>
              <a:ext cx="67" cy="21"/>
            </a:xfrm>
            <a:custGeom>
              <a:avLst/>
              <a:gdLst/>
              <a:ahLst/>
              <a:cxnLst>
                <a:cxn ang="0">
                  <a:pos x="139" y="28"/>
                </a:cxn>
                <a:cxn ang="0">
                  <a:pos x="139" y="46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39" y="28"/>
                </a:cxn>
              </a:cxnLst>
              <a:rect l="0" t="0" r="r" b="b"/>
              <a:pathLst>
                <a:path w="139" h="46">
                  <a:moveTo>
                    <a:pt x="139" y="28"/>
                  </a:moveTo>
                  <a:lnTo>
                    <a:pt x="139" y="4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9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6" name="Freeform 348"/>
            <p:cNvSpPr>
              <a:spLocks/>
            </p:cNvSpPr>
            <p:nvPr/>
          </p:nvSpPr>
          <p:spPr bwMode="auto">
            <a:xfrm flipH="1">
              <a:off x="3813" y="1749"/>
              <a:ext cx="6" cy="11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10" y="18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10" y="25"/>
                </a:cxn>
                <a:cxn ang="0">
                  <a:pos x="10" y="18"/>
                </a:cxn>
                <a:cxn ang="0">
                  <a:pos x="3" y="23"/>
                </a:cxn>
              </a:cxnLst>
              <a:rect l="0" t="0" r="r" b="b"/>
              <a:pathLst>
                <a:path w="10" h="25">
                  <a:moveTo>
                    <a:pt x="3" y="23"/>
                  </a:moveTo>
                  <a:lnTo>
                    <a:pt x="10" y="1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0" y="25"/>
                  </a:lnTo>
                  <a:lnTo>
                    <a:pt x="10" y="18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7" name="Freeform 349"/>
            <p:cNvSpPr>
              <a:spLocks/>
            </p:cNvSpPr>
            <p:nvPr/>
          </p:nvSpPr>
          <p:spPr bwMode="auto">
            <a:xfrm flipH="1">
              <a:off x="3816" y="1741"/>
              <a:ext cx="71" cy="1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10"/>
                </a:cxn>
                <a:cxn ang="0">
                  <a:pos x="144" y="38"/>
                </a:cxn>
                <a:cxn ang="0">
                  <a:pos x="146" y="28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0" y="5"/>
                </a:cxn>
              </a:cxnLst>
              <a:rect l="0" t="0" r="r" b="b"/>
              <a:pathLst>
                <a:path w="146" h="38">
                  <a:moveTo>
                    <a:pt x="0" y="5"/>
                  </a:moveTo>
                  <a:lnTo>
                    <a:pt x="6" y="10"/>
                  </a:lnTo>
                  <a:lnTo>
                    <a:pt x="144" y="38"/>
                  </a:lnTo>
                  <a:lnTo>
                    <a:pt x="146" y="28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8" name="Freeform 350"/>
            <p:cNvSpPr>
              <a:spLocks/>
            </p:cNvSpPr>
            <p:nvPr/>
          </p:nvSpPr>
          <p:spPr bwMode="auto">
            <a:xfrm flipH="1">
              <a:off x="3881" y="1731"/>
              <a:ext cx="6" cy="1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7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13" y="7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7" y="2"/>
                </a:cxn>
              </a:cxnLst>
              <a:rect l="0" t="0" r="r" b="b"/>
              <a:pathLst>
                <a:path w="13" h="25">
                  <a:moveTo>
                    <a:pt x="7" y="2"/>
                  </a:moveTo>
                  <a:lnTo>
                    <a:pt x="0" y="7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7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39" name="Freeform 351"/>
            <p:cNvSpPr>
              <a:spLocks/>
            </p:cNvSpPr>
            <p:nvPr/>
          </p:nvSpPr>
          <p:spPr bwMode="auto">
            <a:xfrm flipH="1">
              <a:off x="3813" y="1732"/>
              <a:ext cx="71" cy="19"/>
            </a:xfrm>
            <a:custGeom>
              <a:avLst/>
              <a:gdLst/>
              <a:ahLst/>
              <a:cxnLst>
                <a:cxn ang="0">
                  <a:pos x="145" y="35"/>
                </a:cxn>
                <a:cxn ang="0">
                  <a:pos x="142" y="28"/>
                </a:cxn>
                <a:cxn ang="0">
                  <a:pos x="1" y="0"/>
                </a:cxn>
                <a:cxn ang="0">
                  <a:pos x="0" y="11"/>
                </a:cxn>
                <a:cxn ang="0">
                  <a:pos x="138" y="40"/>
                </a:cxn>
                <a:cxn ang="0">
                  <a:pos x="145" y="35"/>
                </a:cxn>
                <a:cxn ang="0">
                  <a:pos x="145" y="35"/>
                </a:cxn>
                <a:cxn ang="0">
                  <a:pos x="145" y="30"/>
                </a:cxn>
                <a:cxn ang="0">
                  <a:pos x="142" y="28"/>
                </a:cxn>
                <a:cxn ang="0">
                  <a:pos x="145" y="35"/>
                </a:cxn>
              </a:cxnLst>
              <a:rect l="0" t="0" r="r" b="b"/>
              <a:pathLst>
                <a:path w="145" h="40">
                  <a:moveTo>
                    <a:pt x="145" y="35"/>
                  </a:moveTo>
                  <a:lnTo>
                    <a:pt x="142" y="28"/>
                  </a:lnTo>
                  <a:lnTo>
                    <a:pt x="1" y="0"/>
                  </a:lnTo>
                  <a:lnTo>
                    <a:pt x="0" y="11"/>
                  </a:lnTo>
                  <a:lnTo>
                    <a:pt x="138" y="40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5" y="30"/>
                  </a:lnTo>
                  <a:lnTo>
                    <a:pt x="142" y="28"/>
                  </a:lnTo>
                  <a:lnTo>
                    <a:pt x="145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0" name="Freeform 352"/>
            <p:cNvSpPr>
              <a:spLocks/>
            </p:cNvSpPr>
            <p:nvPr/>
          </p:nvSpPr>
          <p:spPr bwMode="auto">
            <a:xfrm flipH="1">
              <a:off x="3783" y="1759"/>
              <a:ext cx="113" cy="28"/>
            </a:xfrm>
            <a:custGeom>
              <a:avLst/>
              <a:gdLst/>
              <a:ahLst/>
              <a:cxnLst>
                <a:cxn ang="0">
                  <a:pos x="231" y="49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29" y="56"/>
                </a:cxn>
                <a:cxn ang="0">
                  <a:pos x="231" y="49"/>
                </a:cxn>
              </a:cxnLst>
              <a:rect l="0" t="0" r="r" b="b"/>
              <a:pathLst>
                <a:path w="231" h="56">
                  <a:moveTo>
                    <a:pt x="231" y="49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29" y="56"/>
                  </a:lnTo>
                  <a:lnTo>
                    <a:pt x="231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1" name="Freeform 353"/>
            <p:cNvSpPr>
              <a:spLocks/>
            </p:cNvSpPr>
            <p:nvPr/>
          </p:nvSpPr>
          <p:spPr bwMode="auto">
            <a:xfrm flipH="1">
              <a:off x="3783" y="1764"/>
              <a:ext cx="113" cy="29"/>
            </a:xfrm>
            <a:custGeom>
              <a:avLst/>
              <a:gdLst/>
              <a:ahLst/>
              <a:cxnLst>
                <a:cxn ang="0">
                  <a:pos x="231" y="52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229" y="59"/>
                </a:cxn>
                <a:cxn ang="0">
                  <a:pos x="231" y="52"/>
                </a:cxn>
              </a:cxnLst>
              <a:rect l="0" t="0" r="r" b="b"/>
              <a:pathLst>
                <a:path w="231" h="59">
                  <a:moveTo>
                    <a:pt x="231" y="52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29" y="59"/>
                  </a:lnTo>
                  <a:lnTo>
                    <a:pt x="231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2" name="Freeform 354"/>
            <p:cNvSpPr>
              <a:spLocks/>
            </p:cNvSpPr>
            <p:nvPr/>
          </p:nvSpPr>
          <p:spPr bwMode="auto">
            <a:xfrm flipH="1">
              <a:off x="3784" y="1771"/>
              <a:ext cx="112" cy="28"/>
            </a:xfrm>
            <a:custGeom>
              <a:avLst/>
              <a:gdLst/>
              <a:ahLst/>
              <a:cxnLst>
                <a:cxn ang="0">
                  <a:pos x="229" y="51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28" y="58"/>
                </a:cxn>
                <a:cxn ang="0">
                  <a:pos x="229" y="51"/>
                </a:cxn>
              </a:cxnLst>
              <a:rect l="0" t="0" r="r" b="b"/>
              <a:pathLst>
                <a:path w="229" h="58">
                  <a:moveTo>
                    <a:pt x="229" y="51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28" y="58"/>
                  </a:lnTo>
                  <a:lnTo>
                    <a:pt x="22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3" name="Freeform 355"/>
            <p:cNvSpPr>
              <a:spLocks/>
            </p:cNvSpPr>
            <p:nvPr/>
          </p:nvSpPr>
          <p:spPr bwMode="auto">
            <a:xfrm flipH="1">
              <a:off x="3632" y="1781"/>
              <a:ext cx="318" cy="13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655" y="117"/>
                </a:cxn>
                <a:cxn ang="0">
                  <a:pos x="452" y="277"/>
                </a:cxn>
                <a:cxn ang="0">
                  <a:pos x="0" y="86"/>
                </a:cxn>
                <a:cxn ang="0">
                  <a:pos x="144" y="0"/>
                </a:cxn>
              </a:cxnLst>
              <a:rect l="0" t="0" r="r" b="b"/>
              <a:pathLst>
                <a:path w="655" h="277">
                  <a:moveTo>
                    <a:pt x="144" y="0"/>
                  </a:moveTo>
                  <a:lnTo>
                    <a:pt x="655" y="117"/>
                  </a:lnTo>
                  <a:lnTo>
                    <a:pt x="452" y="277"/>
                  </a:lnTo>
                  <a:lnTo>
                    <a:pt x="0" y="8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4" name="Freeform 356"/>
            <p:cNvSpPr>
              <a:spLocks/>
            </p:cNvSpPr>
            <p:nvPr/>
          </p:nvSpPr>
          <p:spPr bwMode="auto">
            <a:xfrm flipH="1">
              <a:off x="3647" y="1788"/>
              <a:ext cx="292" cy="120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25" y="247"/>
                </a:cxn>
                <a:cxn ang="0">
                  <a:pos x="600" y="112"/>
                </a:cxn>
                <a:cxn ang="0">
                  <a:pos x="128" y="0"/>
                </a:cxn>
                <a:cxn ang="0">
                  <a:pos x="0" y="74"/>
                </a:cxn>
              </a:cxnLst>
              <a:rect l="0" t="0" r="r" b="b"/>
              <a:pathLst>
                <a:path w="600" h="247">
                  <a:moveTo>
                    <a:pt x="0" y="74"/>
                  </a:moveTo>
                  <a:lnTo>
                    <a:pt x="425" y="247"/>
                  </a:lnTo>
                  <a:lnTo>
                    <a:pt x="600" y="112"/>
                  </a:lnTo>
                  <a:lnTo>
                    <a:pt x="1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C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5" name="Freeform 357"/>
            <p:cNvSpPr>
              <a:spLocks/>
            </p:cNvSpPr>
            <p:nvPr/>
          </p:nvSpPr>
          <p:spPr bwMode="auto">
            <a:xfrm flipH="1">
              <a:off x="3731" y="1824"/>
              <a:ext cx="219" cy="1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"/>
                </a:cxn>
                <a:cxn ang="0">
                  <a:pos x="452" y="219"/>
                </a:cxn>
                <a:cxn ang="0">
                  <a:pos x="452" y="187"/>
                </a:cxn>
                <a:cxn ang="0">
                  <a:pos x="2" y="0"/>
                </a:cxn>
              </a:cxnLst>
              <a:rect l="0" t="0" r="r" b="b"/>
              <a:pathLst>
                <a:path w="452" h="219">
                  <a:moveTo>
                    <a:pt x="2" y="0"/>
                  </a:moveTo>
                  <a:lnTo>
                    <a:pt x="0" y="22"/>
                  </a:lnTo>
                  <a:lnTo>
                    <a:pt x="452" y="219"/>
                  </a:lnTo>
                  <a:lnTo>
                    <a:pt x="452" y="18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6" name="Freeform 358"/>
            <p:cNvSpPr>
              <a:spLocks/>
            </p:cNvSpPr>
            <p:nvPr/>
          </p:nvSpPr>
          <p:spPr bwMode="auto">
            <a:xfrm flipH="1">
              <a:off x="3632" y="1838"/>
              <a:ext cx="99" cy="92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190"/>
                </a:cxn>
                <a:cxn ang="0">
                  <a:pos x="203" y="27"/>
                </a:cxn>
                <a:cxn ang="0">
                  <a:pos x="203" y="0"/>
                </a:cxn>
                <a:cxn ang="0">
                  <a:pos x="0" y="158"/>
                </a:cxn>
              </a:cxnLst>
              <a:rect l="0" t="0" r="r" b="b"/>
              <a:pathLst>
                <a:path w="203" h="190">
                  <a:moveTo>
                    <a:pt x="0" y="158"/>
                  </a:moveTo>
                  <a:lnTo>
                    <a:pt x="0" y="190"/>
                  </a:lnTo>
                  <a:lnTo>
                    <a:pt x="203" y="27"/>
                  </a:lnTo>
                  <a:lnTo>
                    <a:pt x="20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7" name="Freeform 359"/>
            <p:cNvSpPr>
              <a:spLocks/>
            </p:cNvSpPr>
            <p:nvPr/>
          </p:nvSpPr>
          <p:spPr bwMode="auto">
            <a:xfrm flipH="1">
              <a:off x="3635" y="1845"/>
              <a:ext cx="92" cy="77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160"/>
                </a:cxn>
                <a:cxn ang="0">
                  <a:pos x="187" y="11"/>
                </a:cxn>
                <a:cxn ang="0">
                  <a:pos x="187" y="0"/>
                </a:cxn>
                <a:cxn ang="0">
                  <a:pos x="0" y="148"/>
                </a:cxn>
              </a:cxnLst>
              <a:rect l="0" t="0" r="r" b="b"/>
              <a:pathLst>
                <a:path w="187" h="160">
                  <a:moveTo>
                    <a:pt x="0" y="148"/>
                  </a:moveTo>
                  <a:lnTo>
                    <a:pt x="0" y="160"/>
                  </a:lnTo>
                  <a:lnTo>
                    <a:pt x="187" y="11"/>
                  </a:lnTo>
                  <a:lnTo>
                    <a:pt x="18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8" name="Freeform 360"/>
            <p:cNvSpPr>
              <a:spLocks/>
            </p:cNvSpPr>
            <p:nvPr/>
          </p:nvSpPr>
          <p:spPr bwMode="auto">
            <a:xfrm flipH="1">
              <a:off x="3970" y="1794"/>
              <a:ext cx="63" cy="54"/>
            </a:xfrm>
            <a:custGeom>
              <a:avLst/>
              <a:gdLst/>
              <a:ahLst/>
              <a:cxnLst>
                <a:cxn ang="0">
                  <a:pos x="98" y="6"/>
                </a:cxn>
                <a:cxn ang="0">
                  <a:pos x="130" y="107"/>
                </a:cxn>
                <a:cxn ang="0">
                  <a:pos x="0" y="111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5" y="6"/>
                </a:cxn>
                <a:cxn ang="0">
                  <a:pos x="25" y="4"/>
                </a:cxn>
                <a:cxn ang="0">
                  <a:pos x="26" y="4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3" y="2"/>
                </a:cxn>
                <a:cxn ang="0">
                  <a:pos x="86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3" y="0"/>
                </a:cxn>
                <a:cxn ang="0">
                  <a:pos x="95" y="2"/>
                </a:cxn>
                <a:cxn ang="0">
                  <a:pos x="96" y="4"/>
                </a:cxn>
                <a:cxn ang="0">
                  <a:pos x="98" y="6"/>
                </a:cxn>
              </a:cxnLst>
              <a:rect l="0" t="0" r="r" b="b"/>
              <a:pathLst>
                <a:path w="130" h="111">
                  <a:moveTo>
                    <a:pt x="98" y="6"/>
                  </a:moveTo>
                  <a:lnTo>
                    <a:pt x="130" y="107"/>
                  </a:lnTo>
                  <a:lnTo>
                    <a:pt x="0" y="111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2"/>
                  </a:lnTo>
                  <a:lnTo>
                    <a:pt x="96" y="4"/>
                  </a:lnTo>
                  <a:lnTo>
                    <a:pt x="98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49" name="Freeform 361"/>
            <p:cNvSpPr>
              <a:spLocks/>
            </p:cNvSpPr>
            <p:nvPr/>
          </p:nvSpPr>
          <p:spPr bwMode="auto">
            <a:xfrm flipH="1">
              <a:off x="3970" y="1847"/>
              <a:ext cx="63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33"/>
                </a:cxn>
                <a:cxn ang="0">
                  <a:pos x="124" y="30"/>
                </a:cxn>
                <a:cxn ang="0">
                  <a:pos x="130" y="0"/>
                </a:cxn>
                <a:cxn ang="0">
                  <a:pos x="0" y="4"/>
                </a:cxn>
              </a:cxnLst>
              <a:rect l="0" t="0" r="r" b="b"/>
              <a:pathLst>
                <a:path w="130" h="33">
                  <a:moveTo>
                    <a:pt x="0" y="4"/>
                  </a:moveTo>
                  <a:lnTo>
                    <a:pt x="7" y="33"/>
                  </a:lnTo>
                  <a:lnTo>
                    <a:pt x="124" y="30"/>
                  </a:lnTo>
                  <a:lnTo>
                    <a:pt x="13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0" name="Freeform 362"/>
            <p:cNvSpPr>
              <a:spLocks/>
            </p:cNvSpPr>
            <p:nvPr/>
          </p:nvSpPr>
          <p:spPr bwMode="auto">
            <a:xfrm flipH="1">
              <a:off x="3975" y="1799"/>
              <a:ext cx="53" cy="47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79" y="0"/>
                </a:cxn>
                <a:cxn ang="0">
                  <a:pos x="107" y="93"/>
                </a:cxn>
                <a:cxn ang="0">
                  <a:pos x="0" y="96"/>
                </a:cxn>
                <a:cxn ang="0">
                  <a:pos x="18" y="2"/>
                </a:cxn>
              </a:cxnLst>
              <a:rect l="0" t="0" r="r" b="b"/>
              <a:pathLst>
                <a:path w="107" h="96">
                  <a:moveTo>
                    <a:pt x="18" y="2"/>
                  </a:moveTo>
                  <a:lnTo>
                    <a:pt x="79" y="0"/>
                  </a:lnTo>
                  <a:lnTo>
                    <a:pt x="107" y="93"/>
                  </a:lnTo>
                  <a:lnTo>
                    <a:pt x="0" y="96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1" name="Freeform 363"/>
            <p:cNvSpPr>
              <a:spLocks/>
            </p:cNvSpPr>
            <p:nvPr/>
          </p:nvSpPr>
          <p:spPr bwMode="auto">
            <a:xfrm flipH="1">
              <a:off x="4008" y="1799"/>
              <a:ext cx="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h="28">
                  <a:moveTo>
                    <a:pt x="0" y="0"/>
                  </a:move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2" name="Rectangle 364"/>
            <p:cNvSpPr>
              <a:spLocks noChangeArrowheads="1"/>
            </p:cNvSpPr>
            <p:nvPr/>
          </p:nvSpPr>
          <p:spPr bwMode="auto">
            <a:xfrm flipH="1">
              <a:off x="4007" y="1799"/>
              <a:ext cx="5" cy="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3" name="Freeform 365"/>
            <p:cNvSpPr>
              <a:spLocks/>
            </p:cNvSpPr>
            <p:nvPr/>
          </p:nvSpPr>
          <p:spPr bwMode="auto">
            <a:xfrm flipH="1">
              <a:off x="3996" y="1799"/>
              <a:ext cx="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8"/>
                </a:cxn>
                <a:cxn ang="0">
                  <a:pos x="0" y="0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4" name="Freeform 366"/>
            <p:cNvSpPr>
              <a:spLocks/>
            </p:cNvSpPr>
            <p:nvPr/>
          </p:nvSpPr>
          <p:spPr bwMode="auto">
            <a:xfrm flipH="1">
              <a:off x="3994" y="1799"/>
              <a:ext cx="6" cy="13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8"/>
                </a:cxn>
                <a:cxn ang="0">
                  <a:pos x="13" y="28"/>
                </a:cxn>
              </a:cxnLst>
              <a:rect l="0" t="0" r="r" b="b"/>
              <a:pathLst>
                <a:path w="13" h="28">
                  <a:moveTo>
                    <a:pt x="13" y="28"/>
                  </a:moveTo>
                  <a:lnTo>
                    <a:pt x="11" y="0"/>
                  </a:lnTo>
                  <a:lnTo>
                    <a:pt x="0" y="2"/>
                  </a:lnTo>
                  <a:lnTo>
                    <a:pt x="2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5" name="Freeform 367"/>
            <p:cNvSpPr>
              <a:spLocks/>
            </p:cNvSpPr>
            <p:nvPr/>
          </p:nvSpPr>
          <p:spPr bwMode="auto">
            <a:xfrm flipH="1">
              <a:off x="3984" y="1812"/>
              <a:ext cx="3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0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6" name="Freeform 368"/>
            <p:cNvSpPr>
              <a:spLocks/>
            </p:cNvSpPr>
            <p:nvPr/>
          </p:nvSpPr>
          <p:spPr bwMode="auto">
            <a:xfrm flipH="1">
              <a:off x="3984" y="1810"/>
              <a:ext cx="39" cy="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79" y="12"/>
                </a:cxn>
                <a:cxn ang="0">
                  <a:pos x="79" y="0"/>
                </a:cxn>
              </a:cxnLst>
              <a:rect l="0" t="0" r="r" b="b"/>
              <a:pathLst>
                <a:path w="79" h="12">
                  <a:moveTo>
                    <a:pt x="79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79" y="1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7" name="Freeform 369"/>
            <p:cNvSpPr>
              <a:spLocks/>
            </p:cNvSpPr>
            <p:nvPr/>
          </p:nvSpPr>
          <p:spPr bwMode="auto">
            <a:xfrm flipH="1">
              <a:off x="3998" y="1822"/>
              <a:ext cx="26" cy="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0"/>
                </a:cxn>
                <a:cxn ang="0">
                  <a:pos x="53" y="39"/>
                </a:cxn>
                <a:cxn ang="0">
                  <a:pos x="9" y="35"/>
                </a:cxn>
                <a:cxn ang="0">
                  <a:pos x="44" y="32"/>
                </a:cxn>
                <a:cxn ang="0">
                  <a:pos x="13" y="28"/>
                </a:cxn>
                <a:cxn ang="0">
                  <a:pos x="39" y="25"/>
                </a:cxn>
                <a:cxn ang="0">
                  <a:pos x="13" y="23"/>
                </a:cxn>
                <a:cxn ang="0">
                  <a:pos x="34" y="18"/>
                </a:cxn>
                <a:cxn ang="0">
                  <a:pos x="13" y="18"/>
                </a:cxn>
                <a:cxn ang="0">
                  <a:pos x="30" y="12"/>
                </a:cxn>
                <a:cxn ang="0">
                  <a:pos x="14" y="11"/>
                </a:cxn>
                <a:cxn ang="0">
                  <a:pos x="28" y="7"/>
                </a:cxn>
                <a:cxn ang="0">
                  <a:pos x="14" y="5"/>
                </a:cxn>
                <a:cxn ang="0">
                  <a:pos x="27" y="2"/>
                </a:cxn>
                <a:cxn ang="0">
                  <a:pos x="7" y="0"/>
                </a:cxn>
              </a:cxnLst>
              <a:rect l="0" t="0" r="r" b="b"/>
              <a:pathLst>
                <a:path w="53" h="40">
                  <a:moveTo>
                    <a:pt x="7" y="0"/>
                  </a:moveTo>
                  <a:lnTo>
                    <a:pt x="0" y="40"/>
                  </a:lnTo>
                  <a:lnTo>
                    <a:pt x="53" y="39"/>
                  </a:lnTo>
                  <a:lnTo>
                    <a:pt x="9" y="35"/>
                  </a:lnTo>
                  <a:lnTo>
                    <a:pt x="44" y="32"/>
                  </a:lnTo>
                  <a:lnTo>
                    <a:pt x="13" y="28"/>
                  </a:lnTo>
                  <a:lnTo>
                    <a:pt x="39" y="25"/>
                  </a:lnTo>
                  <a:lnTo>
                    <a:pt x="13" y="23"/>
                  </a:lnTo>
                  <a:lnTo>
                    <a:pt x="34" y="18"/>
                  </a:lnTo>
                  <a:lnTo>
                    <a:pt x="13" y="18"/>
                  </a:lnTo>
                  <a:lnTo>
                    <a:pt x="30" y="12"/>
                  </a:lnTo>
                  <a:lnTo>
                    <a:pt x="14" y="11"/>
                  </a:lnTo>
                  <a:lnTo>
                    <a:pt x="28" y="7"/>
                  </a:lnTo>
                  <a:lnTo>
                    <a:pt x="14" y="5"/>
                  </a:lnTo>
                  <a:lnTo>
                    <a:pt x="2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CB5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8" name="Freeform 370"/>
            <p:cNvSpPr>
              <a:spLocks/>
            </p:cNvSpPr>
            <p:nvPr/>
          </p:nvSpPr>
          <p:spPr bwMode="auto">
            <a:xfrm flipH="1">
              <a:off x="3735" y="1827"/>
              <a:ext cx="212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436" y="198"/>
                </a:cxn>
                <a:cxn ang="0">
                  <a:pos x="436" y="179"/>
                </a:cxn>
                <a:cxn ang="0">
                  <a:pos x="0" y="0"/>
                </a:cxn>
              </a:cxnLst>
              <a:rect l="0" t="0" r="r" b="b"/>
              <a:pathLst>
                <a:path w="436" h="198">
                  <a:moveTo>
                    <a:pt x="0" y="0"/>
                  </a:moveTo>
                  <a:lnTo>
                    <a:pt x="0" y="13"/>
                  </a:lnTo>
                  <a:lnTo>
                    <a:pt x="436" y="198"/>
                  </a:lnTo>
                  <a:lnTo>
                    <a:pt x="436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59" name="Freeform 371"/>
            <p:cNvSpPr>
              <a:spLocks/>
            </p:cNvSpPr>
            <p:nvPr/>
          </p:nvSpPr>
          <p:spPr bwMode="auto">
            <a:xfrm flipH="1">
              <a:off x="3973" y="1847"/>
              <a:ext cx="57" cy="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26"/>
                </a:cxn>
                <a:cxn ang="0">
                  <a:pos x="112" y="24"/>
                </a:cxn>
                <a:cxn ang="0">
                  <a:pos x="117" y="0"/>
                </a:cxn>
                <a:cxn ang="0">
                  <a:pos x="0" y="3"/>
                </a:cxn>
              </a:cxnLst>
              <a:rect l="0" t="0" r="r" b="b"/>
              <a:pathLst>
                <a:path w="117" h="26">
                  <a:moveTo>
                    <a:pt x="0" y="3"/>
                  </a:moveTo>
                  <a:lnTo>
                    <a:pt x="4" y="26"/>
                  </a:lnTo>
                  <a:lnTo>
                    <a:pt x="112" y="24"/>
                  </a:lnTo>
                  <a:lnTo>
                    <a:pt x="11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382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60" name="Freeform 372"/>
            <p:cNvSpPr>
              <a:spLocks/>
            </p:cNvSpPr>
            <p:nvPr/>
          </p:nvSpPr>
          <p:spPr bwMode="auto">
            <a:xfrm flipH="1">
              <a:off x="3975" y="1848"/>
              <a:ext cx="29" cy="1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4"/>
                </a:cxn>
                <a:cxn ang="0">
                  <a:pos x="59" y="6"/>
                </a:cxn>
                <a:cxn ang="0">
                  <a:pos x="1" y="7"/>
                </a:cxn>
                <a:cxn ang="0">
                  <a:pos x="57" y="11"/>
                </a:cxn>
                <a:cxn ang="0">
                  <a:pos x="1" y="13"/>
                </a:cxn>
                <a:cxn ang="0">
                  <a:pos x="56" y="14"/>
                </a:cxn>
                <a:cxn ang="0">
                  <a:pos x="5" y="18"/>
                </a:cxn>
                <a:cxn ang="0">
                  <a:pos x="57" y="20"/>
                </a:cxn>
                <a:cxn ang="0">
                  <a:pos x="61" y="0"/>
                </a:cxn>
              </a:cxnLst>
              <a:rect l="0" t="0" r="r" b="b"/>
              <a:pathLst>
                <a:path w="61" h="20">
                  <a:moveTo>
                    <a:pt x="61" y="0"/>
                  </a:moveTo>
                  <a:lnTo>
                    <a:pt x="0" y="4"/>
                  </a:lnTo>
                  <a:lnTo>
                    <a:pt x="59" y="6"/>
                  </a:lnTo>
                  <a:lnTo>
                    <a:pt x="1" y="7"/>
                  </a:lnTo>
                  <a:lnTo>
                    <a:pt x="57" y="11"/>
                  </a:lnTo>
                  <a:lnTo>
                    <a:pt x="1" y="13"/>
                  </a:lnTo>
                  <a:lnTo>
                    <a:pt x="56" y="14"/>
                  </a:lnTo>
                  <a:lnTo>
                    <a:pt x="5" y="18"/>
                  </a:lnTo>
                  <a:lnTo>
                    <a:pt x="57" y="2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61" name="Freeform 373"/>
            <p:cNvSpPr>
              <a:spLocks/>
            </p:cNvSpPr>
            <p:nvPr/>
          </p:nvSpPr>
          <p:spPr bwMode="auto">
            <a:xfrm flipH="1">
              <a:off x="3708" y="1795"/>
              <a:ext cx="174" cy="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1" y="101"/>
                </a:cxn>
                <a:cxn ang="0">
                  <a:pos x="357" y="79"/>
                </a:cxn>
                <a:cxn ang="0">
                  <a:pos x="322" y="86"/>
                </a:cxn>
                <a:cxn ang="0">
                  <a:pos x="300" y="79"/>
                </a:cxn>
                <a:cxn ang="0">
                  <a:pos x="314" y="68"/>
                </a:cxn>
                <a:cxn ang="0">
                  <a:pos x="279" y="73"/>
                </a:cxn>
                <a:cxn ang="0">
                  <a:pos x="256" y="66"/>
                </a:cxn>
                <a:cxn ang="0">
                  <a:pos x="273" y="58"/>
                </a:cxn>
                <a:cxn ang="0">
                  <a:pos x="235" y="59"/>
                </a:cxn>
                <a:cxn ang="0">
                  <a:pos x="214" y="54"/>
                </a:cxn>
                <a:cxn ang="0">
                  <a:pos x="226" y="47"/>
                </a:cxn>
                <a:cxn ang="0">
                  <a:pos x="191" y="49"/>
                </a:cxn>
                <a:cxn ang="0">
                  <a:pos x="170" y="42"/>
                </a:cxn>
                <a:cxn ang="0">
                  <a:pos x="182" y="35"/>
                </a:cxn>
                <a:cxn ang="0">
                  <a:pos x="149" y="35"/>
                </a:cxn>
                <a:cxn ang="0">
                  <a:pos x="130" y="31"/>
                </a:cxn>
                <a:cxn ang="0">
                  <a:pos x="144" y="26"/>
                </a:cxn>
                <a:cxn ang="0">
                  <a:pos x="110" y="26"/>
                </a:cxn>
                <a:cxn ang="0">
                  <a:pos x="93" y="23"/>
                </a:cxn>
                <a:cxn ang="0">
                  <a:pos x="103" y="17"/>
                </a:cxn>
                <a:cxn ang="0">
                  <a:pos x="75" y="17"/>
                </a:cxn>
                <a:cxn ang="0">
                  <a:pos x="56" y="14"/>
                </a:cxn>
                <a:cxn ang="0">
                  <a:pos x="65" y="7"/>
                </a:cxn>
                <a:cxn ang="0">
                  <a:pos x="40" y="9"/>
                </a:cxn>
                <a:cxn ang="0">
                  <a:pos x="25" y="5"/>
                </a:cxn>
                <a:cxn ang="0">
                  <a:pos x="30" y="0"/>
                </a:cxn>
                <a:cxn ang="0">
                  <a:pos x="0" y="10"/>
                </a:cxn>
              </a:cxnLst>
              <a:rect l="0" t="0" r="r" b="b"/>
              <a:pathLst>
                <a:path w="357" h="101">
                  <a:moveTo>
                    <a:pt x="0" y="10"/>
                  </a:moveTo>
                  <a:lnTo>
                    <a:pt x="321" y="101"/>
                  </a:lnTo>
                  <a:lnTo>
                    <a:pt x="357" y="79"/>
                  </a:lnTo>
                  <a:lnTo>
                    <a:pt x="322" y="86"/>
                  </a:lnTo>
                  <a:lnTo>
                    <a:pt x="300" y="79"/>
                  </a:lnTo>
                  <a:lnTo>
                    <a:pt x="314" y="68"/>
                  </a:lnTo>
                  <a:lnTo>
                    <a:pt x="279" y="73"/>
                  </a:lnTo>
                  <a:lnTo>
                    <a:pt x="256" y="66"/>
                  </a:lnTo>
                  <a:lnTo>
                    <a:pt x="273" y="58"/>
                  </a:lnTo>
                  <a:lnTo>
                    <a:pt x="235" y="59"/>
                  </a:lnTo>
                  <a:lnTo>
                    <a:pt x="214" y="54"/>
                  </a:lnTo>
                  <a:lnTo>
                    <a:pt x="226" y="47"/>
                  </a:lnTo>
                  <a:lnTo>
                    <a:pt x="191" y="49"/>
                  </a:lnTo>
                  <a:lnTo>
                    <a:pt x="170" y="42"/>
                  </a:lnTo>
                  <a:lnTo>
                    <a:pt x="182" y="35"/>
                  </a:lnTo>
                  <a:lnTo>
                    <a:pt x="149" y="35"/>
                  </a:lnTo>
                  <a:lnTo>
                    <a:pt x="130" y="31"/>
                  </a:lnTo>
                  <a:lnTo>
                    <a:pt x="144" y="26"/>
                  </a:lnTo>
                  <a:lnTo>
                    <a:pt x="110" y="26"/>
                  </a:lnTo>
                  <a:lnTo>
                    <a:pt x="93" y="23"/>
                  </a:lnTo>
                  <a:lnTo>
                    <a:pt x="103" y="17"/>
                  </a:lnTo>
                  <a:lnTo>
                    <a:pt x="75" y="17"/>
                  </a:lnTo>
                  <a:lnTo>
                    <a:pt x="56" y="14"/>
                  </a:lnTo>
                  <a:lnTo>
                    <a:pt x="65" y="7"/>
                  </a:lnTo>
                  <a:lnTo>
                    <a:pt x="40" y="9"/>
                  </a:lnTo>
                  <a:lnTo>
                    <a:pt x="25" y="5"/>
                  </a:lnTo>
                  <a:lnTo>
                    <a:pt x="3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62" name="Freeform 374"/>
            <p:cNvSpPr>
              <a:spLocks/>
            </p:cNvSpPr>
            <p:nvPr/>
          </p:nvSpPr>
          <p:spPr bwMode="auto">
            <a:xfrm flipH="1">
              <a:off x="3729" y="1807"/>
              <a:ext cx="173" cy="5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19" y="109"/>
                </a:cxn>
                <a:cxn ang="0">
                  <a:pos x="355" y="88"/>
                </a:cxn>
                <a:cxn ang="0">
                  <a:pos x="320" y="95"/>
                </a:cxn>
                <a:cxn ang="0">
                  <a:pos x="298" y="86"/>
                </a:cxn>
                <a:cxn ang="0">
                  <a:pos x="312" y="76"/>
                </a:cxn>
                <a:cxn ang="0">
                  <a:pos x="278" y="79"/>
                </a:cxn>
                <a:cxn ang="0">
                  <a:pos x="254" y="72"/>
                </a:cxn>
                <a:cxn ang="0">
                  <a:pos x="271" y="65"/>
                </a:cxn>
                <a:cxn ang="0">
                  <a:pos x="233" y="65"/>
                </a:cxn>
                <a:cxn ang="0">
                  <a:pos x="212" y="60"/>
                </a:cxn>
                <a:cxn ang="0">
                  <a:pos x="226" y="53"/>
                </a:cxn>
                <a:cxn ang="0">
                  <a:pos x="191" y="53"/>
                </a:cxn>
                <a:cxn ang="0">
                  <a:pos x="170" y="46"/>
                </a:cxn>
                <a:cxn ang="0">
                  <a:pos x="182" y="41"/>
                </a:cxn>
                <a:cxn ang="0">
                  <a:pos x="149" y="39"/>
                </a:cxn>
                <a:cxn ang="0">
                  <a:pos x="129" y="34"/>
                </a:cxn>
                <a:cxn ang="0">
                  <a:pos x="143" y="28"/>
                </a:cxn>
                <a:cxn ang="0">
                  <a:pos x="110" y="28"/>
                </a:cxn>
                <a:cxn ang="0">
                  <a:pos x="93" y="23"/>
                </a:cxn>
                <a:cxn ang="0">
                  <a:pos x="103" y="20"/>
                </a:cxn>
                <a:cxn ang="0">
                  <a:pos x="75" y="20"/>
                </a:cxn>
                <a:cxn ang="0">
                  <a:pos x="56" y="14"/>
                </a:cxn>
                <a:cxn ang="0">
                  <a:pos x="65" y="9"/>
                </a:cxn>
                <a:cxn ang="0">
                  <a:pos x="40" y="9"/>
                </a:cxn>
                <a:cxn ang="0">
                  <a:pos x="26" y="6"/>
                </a:cxn>
                <a:cxn ang="0">
                  <a:pos x="30" y="0"/>
                </a:cxn>
                <a:cxn ang="0">
                  <a:pos x="0" y="9"/>
                </a:cxn>
              </a:cxnLst>
              <a:rect l="0" t="0" r="r" b="b"/>
              <a:pathLst>
                <a:path w="355" h="109">
                  <a:moveTo>
                    <a:pt x="0" y="9"/>
                  </a:moveTo>
                  <a:lnTo>
                    <a:pt x="319" y="109"/>
                  </a:lnTo>
                  <a:lnTo>
                    <a:pt x="355" y="88"/>
                  </a:lnTo>
                  <a:lnTo>
                    <a:pt x="320" y="95"/>
                  </a:lnTo>
                  <a:lnTo>
                    <a:pt x="298" y="86"/>
                  </a:lnTo>
                  <a:lnTo>
                    <a:pt x="312" y="76"/>
                  </a:lnTo>
                  <a:lnTo>
                    <a:pt x="278" y="79"/>
                  </a:lnTo>
                  <a:lnTo>
                    <a:pt x="254" y="72"/>
                  </a:lnTo>
                  <a:lnTo>
                    <a:pt x="271" y="65"/>
                  </a:lnTo>
                  <a:lnTo>
                    <a:pt x="233" y="65"/>
                  </a:lnTo>
                  <a:lnTo>
                    <a:pt x="212" y="60"/>
                  </a:lnTo>
                  <a:lnTo>
                    <a:pt x="226" y="53"/>
                  </a:lnTo>
                  <a:lnTo>
                    <a:pt x="191" y="53"/>
                  </a:lnTo>
                  <a:lnTo>
                    <a:pt x="170" y="46"/>
                  </a:lnTo>
                  <a:lnTo>
                    <a:pt x="182" y="41"/>
                  </a:lnTo>
                  <a:lnTo>
                    <a:pt x="149" y="39"/>
                  </a:lnTo>
                  <a:lnTo>
                    <a:pt x="129" y="34"/>
                  </a:lnTo>
                  <a:lnTo>
                    <a:pt x="143" y="28"/>
                  </a:lnTo>
                  <a:lnTo>
                    <a:pt x="110" y="28"/>
                  </a:lnTo>
                  <a:lnTo>
                    <a:pt x="93" y="23"/>
                  </a:lnTo>
                  <a:lnTo>
                    <a:pt x="103" y="20"/>
                  </a:lnTo>
                  <a:lnTo>
                    <a:pt x="75" y="20"/>
                  </a:lnTo>
                  <a:lnTo>
                    <a:pt x="56" y="14"/>
                  </a:lnTo>
                  <a:lnTo>
                    <a:pt x="65" y="9"/>
                  </a:lnTo>
                  <a:lnTo>
                    <a:pt x="40" y="9"/>
                  </a:lnTo>
                  <a:lnTo>
                    <a:pt x="26" y="6"/>
                  </a:lnTo>
                  <a:lnTo>
                    <a:pt x="3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63" name="Freeform 375"/>
            <p:cNvSpPr>
              <a:spLocks/>
            </p:cNvSpPr>
            <p:nvPr/>
          </p:nvSpPr>
          <p:spPr bwMode="auto">
            <a:xfrm flipH="1">
              <a:off x="3658" y="1844"/>
              <a:ext cx="130" cy="48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47"/>
                </a:cxn>
                <a:cxn ang="0">
                  <a:pos x="114" y="98"/>
                </a:cxn>
                <a:cxn ang="0">
                  <a:pos x="268" y="0"/>
                </a:cxn>
              </a:cxnLst>
              <a:rect l="0" t="0" r="r" b="b"/>
              <a:pathLst>
                <a:path w="268" h="98">
                  <a:moveTo>
                    <a:pt x="268" y="0"/>
                  </a:moveTo>
                  <a:lnTo>
                    <a:pt x="0" y="47"/>
                  </a:lnTo>
                  <a:lnTo>
                    <a:pt x="114" y="9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6C0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64" name="Freeform 376"/>
            <p:cNvSpPr>
              <a:spLocks/>
            </p:cNvSpPr>
            <p:nvPr/>
          </p:nvSpPr>
          <p:spPr bwMode="auto">
            <a:xfrm flipH="1">
              <a:off x="3750" y="1820"/>
              <a:ext cx="172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15" y="121"/>
                </a:cxn>
                <a:cxn ang="0">
                  <a:pos x="352" y="101"/>
                </a:cxn>
                <a:cxn ang="0">
                  <a:pos x="317" y="107"/>
                </a:cxn>
                <a:cxn ang="0">
                  <a:pos x="296" y="98"/>
                </a:cxn>
                <a:cxn ang="0">
                  <a:pos x="310" y="89"/>
                </a:cxn>
                <a:cxn ang="0">
                  <a:pos x="275" y="91"/>
                </a:cxn>
                <a:cxn ang="0">
                  <a:pos x="252" y="82"/>
                </a:cxn>
                <a:cxn ang="0">
                  <a:pos x="269" y="75"/>
                </a:cxn>
                <a:cxn ang="0">
                  <a:pos x="233" y="73"/>
                </a:cxn>
                <a:cxn ang="0">
                  <a:pos x="210" y="68"/>
                </a:cxn>
                <a:cxn ang="0">
                  <a:pos x="224" y="61"/>
                </a:cxn>
                <a:cxn ang="0">
                  <a:pos x="189" y="59"/>
                </a:cxn>
                <a:cxn ang="0">
                  <a:pos x="168" y="52"/>
                </a:cxn>
                <a:cxn ang="0">
                  <a:pos x="182" y="47"/>
                </a:cxn>
                <a:cxn ang="0">
                  <a:pos x="147" y="45"/>
                </a:cxn>
                <a:cxn ang="0">
                  <a:pos x="129" y="38"/>
                </a:cxn>
                <a:cxn ang="0">
                  <a:pos x="141" y="35"/>
                </a:cxn>
                <a:cxn ang="0">
                  <a:pos x="110" y="33"/>
                </a:cxn>
                <a:cxn ang="0">
                  <a:pos x="92" y="26"/>
                </a:cxn>
                <a:cxn ang="0">
                  <a:pos x="103" y="22"/>
                </a:cxn>
                <a:cxn ang="0">
                  <a:pos x="77" y="21"/>
                </a:cxn>
                <a:cxn ang="0">
                  <a:pos x="56" y="15"/>
                </a:cxn>
                <a:cxn ang="0">
                  <a:pos x="66" y="10"/>
                </a:cxn>
                <a:cxn ang="0">
                  <a:pos x="40" y="10"/>
                </a:cxn>
                <a:cxn ang="0">
                  <a:pos x="26" y="7"/>
                </a:cxn>
                <a:cxn ang="0">
                  <a:pos x="31" y="0"/>
                </a:cxn>
                <a:cxn ang="0">
                  <a:pos x="0" y="8"/>
                </a:cxn>
              </a:cxnLst>
              <a:rect l="0" t="0" r="r" b="b"/>
              <a:pathLst>
                <a:path w="352" h="121">
                  <a:moveTo>
                    <a:pt x="0" y="8"/>
                  </a:moveTo>
                  <a:lnTo>
                    <a:pt x="315" y="121"/>
                  </a:lnTo>
                  <a:lnTo>
                    <a:pt x="352" y="101"/>
                  </a:lnTo>
                  <a:lnTo>
                    <a:pt x="317" y="107"/>
                  </a:lnTo>
                  <a:lnTo>
                    <a:pt x="296" y="98"/>
                  </a:lnTo>
                  <a:lnTo>
                    <a:pt x="310" y="89"/>
                  </a:lnTo>
                  <a:lnTo>
                    <a:pt x="275" y="91"/>
                  </a:lnTo>
                  <a:lnTo>
                    <a:pt x="252" y="82"/>
                  </a:lnTo>
                  <a:lnTo>
                    <a:pt x="269" y="75"/>
                  </a:lnTo>
                  <a:lnTo>
                    <a:pt x="233" y="73"/>
                  </a:lnTo>
                  <a:lnTo>
                    <a:pt x="210" y="68"/>
                  </a:lnTo>
                  <a:lnTo>
                    <a:pt x="224" y="61"/>
                  </a:lnTo>
                  <a:lnTo>
                    <a:pt x="189" y="59"/>
                  </a:lnTo>
                  <a:lnTo>
                    <a:pt x="168" y="52"/>
                  </a:lnTo>
                  <a:lnTo>
                    <a:pt x="182" y="47"/>
                  </a:lnTo>
                  <a:lnTo>
                    <a:pt x="147" y="45"/>
                  </a:lnTo>
                  <a:lnTo>
                    <a:pt x="129" y="38"/>
                  </a:lnTo>
                  <a:lnTo>
                    <a:pt x="141" y="35"/>
                  </a:lnTo>
                  <a:lnTo>
                    <a:pt x="110" y="33"/>
                  </a:lnTo>
                  <a:lnTo>
                    <a:pt x="92" y="26"/>
                  </a:lnTo>
                  <a:lnTo>
                    <a:pt x="103" y="22"/>
                  </a:lnTo>
                  <a:lnTo>
                    <a:pt x="77" y="21"/>
                  </a:lnTo>
                  <a:lnTo>
                    <a:pt x="56" y="15"/>
                  </a:lnTo>
                  <a:lnTo>
                    <a:pt x="66" y="10"/>
                  </a:lnTo>
                  <a:lnTo>
                    <a:pt x="40" y="10"/>
                  </a:lnTo>
                  <a:lnTo>
                    <a:pt x="26" y="7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65" name="Freeform 377"/>
            <p:cNvSpPr>
              <a:spLocks/>
            </p:cNvSpPr>
            <p:nvPr/>
          </p:nvSpPr>
          <p:spPr bwMode="auto">
            <a:xfrm flipH="1">
              <a:off x="3671" y="1846"/>
              <a:ext cx="38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2" y="23"/>
                </a:cxn>
                <a:cxn ang="0">
                  <a:pos x="77" y="0"/>
                </a:cxn>
                <a:cxn ang="0">
                  <a:pos x="43" y="11"/>
                </a:cxn>
                <a:cxn ang="0">
                  <a:pos x="0" y="7"/>
                </a:cxn>
              </a:cxnLst>
              <a:rect l="0" t="0" r="r" b="b"/>
              <a:pathLst>
                <a:path w="77" h="23">
                  <a:moveTo>
                    <a:pt x="0" y="7"/>
                  </a:moveTo>
                  <a:lnTo>
                    <a:pt x="52" y="23"/>
                  </a:lnTo>
                  <a:lnTo>
                    <a:pt x="77" y="0"/>
                  </a:lnTo>
                  <a:lnTo>
                    <a:pt x="43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66" name="Freeform 378"/>
            <p:cNvSpPr>
              <a:spLocks/>
            </p:cNvSpPr>
            <p:nvPr/>
          </p:nvSpPr>
          <p:spPr bwMode="auto">
            <a:xfrm flipH="1">
              <a:off x="3692" y="1861"/>
              <a:ext cx="40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1" y="23"/>
                </a:cxn>
                <a:cxn ang="0">
                  <a:pos x="83" y="0"/>
                </a:cxn>
                <a:cxn ang="0">
                  <a:pos x="44" y="12"/>
                </a:cxn>
                <a:cxn ang="0">
                  <a:pos x="0" y="8"/>
                </a:cxn>
              </a:cxnLst>
              <a:rect l="0" t="0" r="r" b="b"/>
              <a:pathLst>
                <a:path w="83" h="23">
                  <a:moveTo>
                    <a:pt x="0" y="8"/>
                  </a:moveTo>
                  <a:lnTo>
                    <a:pt x="51" y="23"/>
                  </a:lnTo>
                  <a:lnTo>
                    <a:pt x="83" y="0"/>
                  </a:lnTo>
                  <a:lnTo>
                    <a:pt x="44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67" name="Freeform 379"/>
            <p:cNvSpPr>
              <a:spLocks/>
            </p:cNvSpPr>
            <p:nvPr/>
          </p:nvSpPr>
          <p:spPr bwMode="auto">
            <a:xfrm flipH="1">
              <a:off x="3719" y="1882"/>
              <a:ext cx="39" cy="1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2" y="21"/>
                </a:cxn>
                <a:cxn ang="0">
                  <a:pos x="79" y="0"/>
                </a:cxn>
                <a:cxn ang="0">
                  <a:pos x="44" y="8"/>
                </a:cxn>
                <a:cxn ang="0">
                  <a:pos x="0" y="3"/>
                </a:cxn>
              </a:cxnLst>
              <a:rect l="0" t="0" r="r" b="b"/>
              <a:pathLst>
                <a:path w="79" h="21">
                  <a:moveTo>
                    <a:pt x="0" y="3"/>
                  </a:moveTo>
                  <a:lnTo>
                    <a:pt x="52" y="21"/>
                  </a:lnTo>
                  <a:lnTo>
                    <a:pt x="79" y="0"/>
                  </a:lnTo>
                  <a:lnTo>
                    <a:pt x="4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4268" name="Text Box 380"/>
          <p:cNvSpPr txBox="1">
            <a:spLocks noChangeArrowheads="1"/>
          </p:cNvSpPr>
          <p:nvPr/>
        </p:nvSpPr>
        <p:spPr bwMode="auto">
          <a:xfrm>
            <a:off x="5168900" y="2235200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8M</a:t>
            </a:r>
          </a:p>
        </p:txBody>
      </p:sp>
      <p:sp>
        <p:nvSpPr>
          <p:cNvPr id="294269" name="Text Box 381"/>
          <p:cNvSpPr txBox="1">
            <a:spLocks noChangeArrowheads="1"/>
          </p:cNvSpPr>
          <p:nvPr/>
        </p:nvSpPr>
        <p:spPr bwMode="auto">
          <a:xfrm>
            <a:off x="4292600" y="22352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4M</a:t>
            </a:r>
          </a:p>
        </p:txBody>
      </p:sp>
      <p:sp>
        <p:nvSpPr>
          <p:cNvPr id="294270" name="Text Box 382"/>
          <p:cNvSpPr txBox="1">
            <a:spLocks noChangeArrowheads="1"/>
          </p:cNvSpPr>
          <p:nvPr/>
        </p:nvSpPr>
        <p:spPr bwMode="auto">
          <a:xfrm>
            <a:off x="3403600" y="22352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2M</a:t>
            </a:r>
          </a:p>
        </p:txBody>
      </p:sp>
      <p:sp>
        <p:nvSpPr>
          <p:cNvPr id="294271" name="Text Box 383"/>
          <p:cNvSpPr txBox="1">
            <a:spLocks noChangeArrowheads="1"/>
          </p:cNvSpPr>
          <p:nvPr/>
        </p:nvSpPr>
        <p:spPr bwMode="auto">
          <a:xfrm>
            <a:off x="2552700" y="22352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1M</a:t>
            </a:r>
          </a:p>
        </p:txBody>
      </p:sp>
      <p:sp>
        <p:nvSpPr>
          <p:cNvPr id="294272" name="Text Box 384"/>
          <p:cNvSpPr txBox="1">
            <a:spLocks noChangeArrowheads="1"/>
          </p:cNvSpPr>
          <p:nvPr/>
        </p:nvSpPr>
        <p:spPr bwMode="auto">
          <a:xfrm>
            <a:off x="1866900" y="1739900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1M</a:t>
            </a:r>
          </a:p>
        </p:txBody>
      </p:sp>
      <p:sp>
        <p:nvSpPr>
          <p:cNvPr id="294273" name="Text Box 385"/>
          <p:cNvSpPr txBox="1">
            <a:spLocks noChangeArrowheads="1"/>
          </p:cNvSpPr>
          <p:nvPr/>
        </p:nvSpPr>
        <p:spPr bwMode="auto">
          <a:xfrm>
            <a:off x="2781300" y="17399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2M</a:t>
            </a:r>
          </a:p>
        </p:txBody>
      </p:sp>
      <p:sp>
        <p:nvSpPr>
          <p:cNvPr id="294274" name="Text Box 386"/>
          <p:cNvSpPr txBox="1">
            <a:spLocks noChangeArrowheads="1"/>
          </p:cNvSpPr>
          <p:nvPr/>
        </p:nvSpPr>
        <p:spPr bwMode="auto">
          <a:xfrm>
            <a:off x="3644900" y="17399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4M</a:t>
            </a:r>
          </a:p>
        </p:txBody>
      </p:sp>
      <p:sp>
        <p:nvSpPr>
          <p:cNvPr id="294275" name="Text Box 387"/>
          <p:cNvSpPr txBox="1">
            <a:spLocks noChangeArrowheads="1"/>
          </p:cNvSpPr>
          <p:nvPr/>
        </p:nvSpPr>
        <p:spPr bwMode="auto">
          <a:xfrm>
            <a:off x="4533900" y="1739900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8M</a:t>
            </a:r>
          </a:p>
        </p:txBody>
      </p:sp>
      <p:sp>
        <p:nvSpPr>
          <p:cNvPr id="294276" name="Text Box 388"/>
          <p:cNvSpPr txBox="1">
            <a:spLocks noChangeArrowheads="1"/>
          </p:cNvSpPr>
          <p:nvPr/>
        </p:nvSpPr>
        <p:spPr bwMode="auto">
          <a:xfrm>
            <a:off x="5435600" y="1739900"/>
            <a:ext cx="59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16M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E4059F3-40FF-46B3-9B31-FE0386392AE8}" type="slidenum">
              <a:rPr lang="en-US"/>
              <a:pPr/>
              <a:t>12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EUI format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160713"/>
            <a:ext cx="8661400" cy="340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>
                <a:solidFill>
                  <a:srgbClr val="FF66FF"/>
                </a:solidFill>
              </a:rPr>
              <a:t>OUI (ex “company name”) is assigned by the IEEE Registration Authority</a:t>
            </a:r>
          </a:p>
          <a:p>
            <a:pPr>
              <a:buFont typeface="Wingdings" pitchFamily="2" charset="2"/>
              <a:buNone/>
            </a:pPr>
            <a:r>
              <a:rPr lang="en-US" sz="1800" dirty="0">
                <a:solidFill>
                  <a:srgbClr val="FF66FF"/>
                </a:solidFill>
              </a:rPr>
              <a:t>each OUI gives 16M addresses </a:t>
            </a:r>
            <a:r>
              <a:rPr lang="en-US" sz="1600" dirty="0">
                <a:solidFill>
                  <a:srgbClr val="FF66FF"/>
                </a:solidFill>
              </a:rPr>
              <a:t>(IEEE expects not to run out before 2100)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the LSB of the OUI is the </a:t>
            </a:r>
            <a:r>
              <a:rPr lang="en-US" sz="1800" dirty="0">
                <a:solidFill>
                  <a:srgbClr val="FF3300"/>
                </a:solidFill>
              </a:rPr>
              <a:t>M</a:t>
            </a:r>
            <a:r>
              <a:rPr lang="en-US" sz="1800" dirty="0"/>
              <a:t>ulticast indicator </a:t>
            </a:r>
            <a:r>
              <a:rPr lang="en-US" sz="1600" dirty="0"/>
              <a:t>(0=</a:t>
            </a:r>
            <a:r>
              <a:rPr lang="en-US" sz="1600" dirty="0" err="1"/>
              <a:t>unicast</a:t>
            </a:r>
            <a:r>
              <a:rPr lang="en-US" sz="1600" dirty="0"/>
              <a:t>, 1=multicast)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the next to LSB is the </a:t>
            </a:r>
            <a:r>
              <a:rPr lang="en-US" sz="1800" dirty="0">
                <a:solidFill>
                  <a:srgbClr val="FF3300"/>
                </a:solidFill>
              </a:rPr>
              <a:t>U</a:t>
            </a:r>
            <a:r>
              <a:rPr lang="en-US" sz="1800" dirty="0"/>
              <a:t>niversal / local bit </a:t>
            </a:r>
          </a:p>
          <a:p>
            <a:pPr lvl="1">
              <a:buFontTx/>
              <a:buNone/>
            </a:pPr>
            <a:r>
              <a:rPr lang="en-US" sz="1800" dirty="0"/>
              <a:t>0 means UNIVERSALLY allocated address </a:t>
            </a:r>
            <a:r>
              <a:rPr lang="en-US" sz="1600" dirty="0"/>
              <a:t>(all assigned OUIs have zero)</a:t>
            </a:r>
          </a:p>
          <a:p>
            <a:pPr lvl="1">
              <a:buFontTx/>
              <a:buNone/>
            </a:pPr>
            <a:r>
              <a:rPr lang="en-US" sz="1800" dirty="0"/>
              <a:t>1 means there is no OUI - use any unique address </a:t>
            </a:r>
          </a:p>
          <a:p>
            <a:pPr lvl="1">
              <a:buFontTx/>
              <a:buNone/>
            </a:pPr>
            <a:r>
              <a:rPr lang="en-US" sz="1800" dirty="0"/>
              <a:t>WARNING – bit is reversed in IPv6!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chemeClr val="accent2"/>
                </a:solidFill>
              </a:rPr>
              <a:t>OUIs are also used by </a:t>
            </a:r>
            <a:r>
              <a:rPr lang="en-US" sz="1800" i="1" dirty="0">
                <a:solidFill>
                  <a:schemeClr val="accent2"/>
                </a:solidFill>
              </a:rPr>
              <a:t>LLC SNAP </a:t>
            </a:r>
            <a:r>
              <a:rPr lang="en-US" sz="1800" dirty="0">
                <a:solidFill>
                  <a:schemeClr val="accent2"/>
                </a:solidFill>
              </a:rPr>
              <a:t>and in</a:t>
            </a:r>
            <a:r>
              <a:rPr lang="en-US" sz="1800" i="1" dirty="0">
                <a:solidFill>
                  <a:schemeClr val="accent2"/>
                </a:solidFill>
              </a:rPr>
              <a:t> slow protocols</a:t>
            </a:r>
          </a:p>
          <a:p>
            <a:pPr>
              <a:buFont typeface="Wingdings" pitchFamily="2" charset="2"/>
              <a:buNone/>
            </a:pPr>
            <a:r>
              <a:rPr lang="en-US" sz="700" dirty="0"/>
              <a:t> </a:t>
            </a:r>
          </a:p>
        </p:txBody>
      </p:sp>
      <p:grpSp>
        <p:nvGrpSpPr>
          <p:cNvPr id="308248" name="Group 24"/>
          <p:cNvGrpSpPr>
            <a:grpSpLocks/>
          </p:cNvGrpSpPr>
          <p:nvPr/>
        </p:nvGrpSpPr>
        <p:grpSpPr bwMode="auto">
          <a:xfrm>
            <a:off x="520700" y="1117600"/>
            <a:ext cx="8458200" cy="1879600"/>
            <a:chOff x="328" y="768"/>
            <a:chExt cx="5328" cy="1184"/>
          </a:xfrm>
        </p:grpSpPr>
        <p:sp>
          <p:nvSpPr>
            <p:cNvPr id="308228" name="Text Box 4"/>
            <p:cNvSpPr txBox="1">
              <a:spLocks noChangeArrowheads="1"/>
            </p:cNvSpPr>
            <p:nvPr/>
          </p:nvSpPr>
          <p:spPr bwMode="auto">
            <a:xfrm>
              <a:off x="1568" y="768"/>
              <a:ext cx="4088" cy="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OUI1 OUI2 OUI3 EXT1 EXT2 EXT3</a:t>
              </a:r>
            </a:p>
          </p:txBody>
        </p:sp>
        <p:sp>
          <p:nvSpPr>
            <p:cNvPr id="308229" name="Line 5"/>
            <p:cNvSpPr>
              <a:spLocks noChangeShapeType="1"/>
            </p:cNvSpPr>
            <p:nvPr/>
          </p:nvSpPr>
          <p:spPr bwMode="auto">
            <a:xfrm>
              <a:off x="2240" y="768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31" name="Line 7"/>
            <p:cNvSpPr>
              <a:spLocks noChangeShapeType="1"/>
            </p:cNvSpPr>
            <p:nvPr/>
          </p:nvSpPr>
          <p:spPr bwMode="auto">
            <a:xfrm>
              <a:off x="2896" y="768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32" name="Line 8"/>
            <p:cNvSpPr>
              <a:spLocks noChangeShapeType="1"/>
            </p:cNvSpPr>
            <p:nvPr/>
          </p:nvSpPr>
          <p:spPr bwMode="auto">
            <a:xfrm>
              <a:off x="3544" y="768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33" name="Line 9"/>
            <p:cNvSpPr>
              <a:spLocks noChangeShapeType="1"/>
            </p:cNvSpPr>
            <p:nvPr/>
          </p:nvSpPr>
          <p:spPr bwMode="auto">
            <a:xfrm>
              <a:off x="4224" y="768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34" name="Line 10"/>
            <p:cNvSpPr>
              <a:spLocks noChangeShapeType="1"/>
            </p:cNvSpPr>
            <p:nvPr/>
          </p:nvSpPr>
          <p:spPr bwMode="auto">
            <a:xfrm>
              <a:off x="4920" y="768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36" name="Line 12"/>
            <p:cNvSpPr>
              <a:spLocks noChangeShapeType="1"/>
            </p:cNvSpPr>
            <p:nvPr/>
          </p:nvSpPr>
          <p:spPr bwMode="auto">
            <a:xfrm flipH="1">
              <a:off x="328" y="1160"/>
              <a:ext cx="12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37" name="Line 13"/>
            <p:cNvSpPr>
              <a:spLocks noChangeShapeType="1"/>
            </p:cNvSpPr>
            <p:nvPr/>
          </p:nvSpPr>
          <p:spPr bwMode="auto">
            <a:xfrm>
              <a:off x="2248" y="1176"/>
              <a:ext cx="13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39" name="Text Box 15"/>
            <p:cNvSpPr txBox="1">
              <a:spLocks noChangeArrowheads="1"/>
            </p:cNvSpPr>
            <p:nvPr/>
          </p:nvSpPr>
          <p:spPr bwMode="auto">
            <a:xfrm>
              <a:off x="344" y="1552"/>
              <a:ext cx="3208" cy="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 </a:t>
              </a:r>
              <a:r>
                <a:rPr lang="en-US"/>
                <a:t>X   </a:t>
              </a:r>
              <a:r>
                <a:rPr lang="en-US" sz="1400"/>
                <a:t> </a:t>
              </a:r>
              <a:r>
                <a:rPr lang="en-US"/>
                <a:t>X   </a:t>
              </a:r>
              <a:r>
                <a:rPr lang="en-US" sz="1000"/>
                <a:t> </a:t>
              </a:r>
              <a:r>
                <a:rPr lang="en-US"/>
                <a:t>X   </a:t>
              </a:r>
              <a:r>
                <a:rPr lang="en-US" sz="2000"/>
                <a:t> </a:t>
              </a:r>
              <a:r>
                <a:rPr lang="en-US"/>
                <a:t>X   </a:t>
              </a:r>
              <a:r>
                <a:rPr lang="en-US" sz="800"/>
                <a:t> </a:t>
              </a:r>
              <a:r>
                <a:rPr lang="en-US"/>
                <a:t>X   </a:t>
              </a:r>
              <a:r>
                <a:rPr lang="en-US" sz="1600"/>
                <a:t> </a:t>
              </a:r>
              <a:r>
                <a:rPr lang="en-US"/>
                <a:t>X   </a:t>
              </a:r>
              <a:r>
                <a:rPr lang="en-US" sz="800"/>
                <a:t> </a:t>
              </a:r>
              <a:r>
                <a:rPr lang="en-US">
                  <a:solidFill>
                    <a:srgbClr val="FF3300"/>
                  </a:solidFill>
                </a:rPr>
                <a:t>U  </a:t>
              </a:r>
              <a:r>
                <a:rPr lang="en-US" sz="800">
                  <a:solidFill>
                    <a:srgbClr val="FF3300"/>
                  </a:solidFill>
                </a:rPr>
                <a:t> </a:t>
              </a:r>
              <a:r>
                <a:rPr lang="en-US">
                  <a:solidFill>
                    <a:srgbClr val="FF3300"/>
                  </a:solidFill>
                </a:rPr>
                <a:t> M</a:t>
              </a:r>
            </a:p>
          </p:txBody>
        </p:sp>
        <p:sp>
          <p:nvSpPr>
            <p:cNvPr id="308240" name="Line 16"/>
            <p:cNvSpPr>
              <a:spLocks noChangeShapeType="1"/>
            </p:cNvSpPr>
            <p:nvPr/>
          </p:nvSpPr>
          <p:spPr bwMode="auto">
            <a:xfrm>
              <a:off x="3152" y="1552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41" name="Line 17"/>
            <p:cNvSpPr>
              <a:spLocks noChangeShapeType="1"/>
            </p:cNvSpPr>
            <p:nvPr/>
          </p:nvSpPr>
          <p:spPr bwMode="auto">
            <a:xfrm>
              <a:off x="1544" y="1552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42" name="Line 18"/>
            <p:cNvSpPr>
              <a:spLocks noChangeShapeType="1"/>
            </p:cNvSpPr>
            <p:nvPr/>
          </p:nvSpPr>
          <p:spPr bwMode="auto">
            <a:xfrm>
              <a:off x="2344" y="1552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43" name="Line 19"/>
            <p:cNvSpPr>
              <a:spLocks noChangeShapeType="1"/>
            </p:cNvSpPr>
            <p:nvPr/>
          </p:nvSpPr>
          <p:spPr bwMode="auto">
            <a:xfrm>
              <a:off x="1944" y="1552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44" name="Line 20"/>
            <p:cNvSpPr>
              <a:spLocks noChangeShapeType="1"/>
            </p:cNvSpPr>
            <p:nvPr/>
          </p:nvSpPr>
          <p:spPr bwMode="auto">
            <a:xfrm>
              <a:off x="2744" y="1560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45" name="Line 21"/>
            <p:cNvSpPr>
              <a:spLocks noChangeShapeType="1"/>
            </p:cNvSpPr>
            <p:nvPr/>
          </p:nvSpPr>
          <p:spPr bwMode="auto">
            <a:xfrm>
              <a:off x="744" y="1552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46" name="Line 22"/>
            <p:cNvSpPr>
              <a:spLocks noChangeShapeType="1"/>
            </p:cNvSpPr>
            <p:nvPr/>
          </p:nvSpPr>
          <p:spPr bwMode="auto">
            <a:xfrm>
              <a:off x="1144" y="1552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249" name="Text Box 25"/>
          <p:cNvSpPr txBox="1">
            <a:spLocks noChangeArrowheads="1"/>
          </p:cNvSpPr>
          <p:nvPr/>
        </p:nvSpPr>
        <p:spPr bwMode="auto">
          <a:xfrm>
            <a:off x="5956300" y="2286000"/>
            <a:ext cx="302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66FF"/>
                </a:solidFill>
              </a:rPr>
              <a:t>OUI  00-20-D2                  is assigned to RAD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266B72E-DE77-4247-9E1A-B7E55637B85C}" type="slidenum">
              <a:rPr lang="en-US"/>
              <a:pPr/>
              <a:t>120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RPR - protection</a:t>
            </a:r>
            <a:endParaRPr lang="en-US" sz="280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4313"/>
            <a:ext cx="8166100" cy="264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rings give inherent protection against single point of failure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RPR specifies 2 mechanisms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steering 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wrapping (optional)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(implementations may also do wrapping then steering)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rgbClr val="FF33CC"/>
              </a:solidFill>
            </a:endParaRPr>
          </a:p>
          <a:p>
            <a:endParaRPr lang="en-US" sz="200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93363" name="Group 499"/>
          <p:cNvGrpSpPr>
            <a:grpSpLocks/>
          </p:cNvGrpSpPr>
          <p:nvPr/>
        </p:nvGrpSpPr>
        <p:grpSpPr bwMode="auto">
          <a:xfrm>
            <a:off x="482600" y="3898900"/>
            <a:ext cx="8255000" cy="2360613"/>
            <a:chOff x="304" y="2456"/>
            <a:chExt cx="5200" cy="1487"/>
          </a:xfrm>
        </p:grpSpPr>
        <p:sp>
          <p:nvSpPr>
            <p:cNvPr id="293259" name="Oval 395"/>
            <p:cNvSpPr>
              <a:spLocks noChangeArrowheads="1"/>
            </p:cNvSpPr>
            <p:nvPr/>
          </p:nvSpPr>
          <p:spPr bwMode="auto">
            <a:xfrm>
              <a:off x="3968" y="2472"/>
              <a:ext cx="1240" cy="11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260" name="Oval 396"/>
            <p:cNvSpPr>
              <a:spLocks noChangeArrowheads="1"/>
            </p:cNvSpPr>
            <p:nvPr/>
          </p:nvSpPr>
          <p:spPr bwMode="auto">
            <a:xfrm>
              <a:off x="4128" y="2600"/>
              <a:ext cx="928" cy="9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261" name="Line 397"/>
            <p:cNvSpPr>
              <a:spLocks noChangeShapeType="1"/>
            </p:cNvSpPr>
            <p:nvPr/>
          </p:nvSpPr>
          <p:spPr bwMode="auto">
            <a:xfrm flipH="1">
              <a:off x="4520" y="2456"/>
              <a:ext cx="48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263" name="Line 399"/>
            <p:cNvSpPr>
              <a:spLocks noChangeShapeType="1"/>
            </p:cNvSpPr>
            <p:nvPr/>
          </p:nvSpPr>
          <p:spPr bwMode="auto">
            <a:xfrm rot="5400000">
              <a:off x="5024" y="3080"/>
              <a:ext cx="4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267" name="Line 403"/>
            <p:cNvSpPr>
              <a:spLocks noChangeShapeType="1"/>
            </p:cNvSpPr>
            <p:nvPr/>
          </p:nvSpPr>
          <p:spPr bwMode="auto">
            <a:xfrm rot="-5400000">
              <a:off x="5184" y="2968"/>
              <a:ext cx="48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3268" name="Group 404"/>
            <p:cNvGrpSpPr>
              <a:grpSpLocks/>
            </p:cNvGrpSpPr>
            <p:nvPr/>
          </p:nvGrpSpPr>
          <p:grpSpPr bwMode="auto">
            <a:xfrm>
              <a:off x="4827" y="3294"/>
              <a:ext cx="227" cy="338"/>
              <a:chOff x="2147" y="1758"/>
              <a:chExt cx="251" cy="330"/>
            </a:xfrm>
          </p:grpSpPr>
          <p:sp>
            <p:nvSpPr>
              <p:cNvPr id="293269" name="Oval 405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70" name="Rectangle 406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71" name="Rectangle 407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72" name="Oval 408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273" name="Group 409"/>
            <p:cNvGrpSpPr>
              <a:grpSpLocks/>
            </p:cNvGrpSpPr>
            <p:nvPr/>
          </p:nvGrpSpPr>
          <p:grpSpPr bwMode="auto">
            <a:xfrm>
              <a:off x="4123" y="2494"/>
              <a:ext cx="227" cy="338"/>
              <a:chOff x="2147" y="1758"/>
              <a:chExt cx="251" cy="330"/>
            </a:xfrm>
          </p:grpSpPr>
          <p:sp>
            <p:nvSpPr>
              <p:cNvPr id="293274" name="Oval 410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75" name="Rectangle 411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76" name="Rectangle 412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77" name="Oval 413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278" name="Group 414"/>
            <p:cNvGrpSpPr>
              <a:grpSpLocks/>
            </p:cNvGrpSpPr>
            <p:nvPr/>
          </p:nvGrpSpPr>
          <p:grpSpPr bwMode="auto">
            <a:xfrm>
              <a:off x="4835" y="2494"/>
              <a:ext cx="227" cy="338"/>
              <a:chOff x="2147" y="1758"/>
              <a:chExt cx="251" cy="330"/>
            </a:xfrm>
          </p:grpSpPr>
          <p:sp>
            <p:nvSpPr>
              <p:cNvPr id="293279" name="Oval 415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80" name="Rectangle 416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81" name="Rectangle 417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82" name="Oval 418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283" name="Group 419"/>
            <p:cNvGrpSpPr>
              <a:grpSpLocks/>
            </p:cNvGrpSpPr>
            <p:nvPr/>
          </p:nvGrpSpPr>
          <p:grpSpPr bwMode="auto">
            <a:xfrm>
              <a:off x="4123" y="3294"/>
              <a:ext cx="227" cy="338"/>
              <a:chOff x="2147" y="1758"/>
              <a:chExt cx="251" cy="330"/>
            </a:xfrm>
          </p:grpSpPr>
          <p:sp>
            <p:nvSpPr>
              <p:cNvPr id="293284" name="Oval 420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85" name="Rectangle 421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86" name="Rectangle 422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87" name="Oval 423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291" name="Group 427"/>
            <p:cNvGrpSpPr>
              <a:grpSpLocks/>
            </p:cNvGrpSpPr>
            <p:nvPr/>
          </p:nvGrpSpPr>
          <p:grpSpPr bwMode="auto">
            <a:xfrm>
              <a:off x="4400" y="3376"/>
              <a:ext cx="360" cy="368"/>
              <a:chOff x="2512" y="3304"/>
              <a:chExt cx="504" cy="512"/>
            </a:xfrm>
          </p:grpSpPr>
          <p:sp>
            <p:nvSpPr>
              <p:cNvPr id="293288" name="Line 424"/>
              <p:cNvSpPr>
                <a:spLocks noChangeShapeType="1"/>
              </p:cNvSpPr>
              <p:nvPr/>
            </p:nvSpPr>
            <p:spPr bwMode="auto">
              <a:xfrm>
                <a:off x="2512" y="3312"/>
                <a:ext cx="504" cy="50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89" name="Line 425"/>
              <p:cNvSpPr>
                <a:spLocks noChangeShapeType="1"/>
              </p:cNvSpPr>
              <p:nvPr/>
            </p:nvSpPr>
            <p:spPr bwMode="auto">
              <a:xfrm flipH="1">
                <a:off x="2512" y="3304"/>
                <a:ext cx="504" cy="50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3293" name="Arc 429"/>
            <p:cNvSpPr>
              <a:spLocks/>
            </p:cNvSpPr>
            <p:nvPr/>
          </p:nvSpPr>
          <p:spPr bwMode="auto">
            <a:xfrm flipH="1">
              <a:off x="4872" y="3284"/>
              <a:ext cx="293" cy="205"/>
            </a:xfrm>
            <a:custGeom>
              <a:avLst/>
              <a:gdLst>
                <a:gd name="G0" fmla="+- 21600 0 0"/>
                <a:gd name="G1" fmla="+- 19679 0 0"/>
                <a:gd name="G2" fmla="+- 21600 0 0"/>
                <a:gd name="T0" fmla="*/ 30506 w 43200"/>
                <a:gd name="T1" fmla="*/ 0 h 41279"/>
                <a:gd name="T2" fmla="*/ 5962 w 43200"/>
                <a:gd name="T3" fmla="*/ 4779 h 41279"/>
                <a:gd name="T4" fmla="*/ 21600 w 43200"/>
                <a:gd name="T5" fmla="*/ 19679 h 4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279" fill="none" extrusionOk="0">
                  <a:moveTo>
                    <a:pt x="30505" y="0"/>
                  </a:moveTo>
                  <a:cubicBezTo>
                    <a:pt x="38234" y="3498"/>
                    <a:pt x="43200" y="11195"/>
                    <a:pt x="43200" y="19679"/>
                  </a:cubicBezTo>
                  <a:cubicBezTo>
                    <a:pt x="43200" y="31608"/>
                    <a:pt x="33529" y="41279"/>
                    <a:pt x="21600" y="41279"/>
                  </a:cubicBezTo>
                  <a:cubicBezTo>
                    <a:pt x="9670" y="41279"/>
                    <a:pt x="0" y="31608"/>
                    <a:pt x="0" y="19679"/>
                  </a:cubicBezTo>
                  <a:cubicBezTo>
                    <a:pt x="-1" y="14130"/>
                    <a:pt x="2134" y="8795"/>
                    <a:pt x="5961" y="4778"/>
                  </a:cubicBezTo>
                </a:path>
                <a:path w="43200" h="41279" stroke="0" extrusionOk="0">
                  <a:moveTo>
                    <a:pt x="30505" y="0"/>
                  </a:moveTo>
                  <a:cubicBezTo>
                    <a:pt x="38234" y="3498"/>
                    <a:pt x="43200" y="11195"/>
                    <a:pt x="43200" y="19679"/>
                  </a:cubicBezTo>
                  <a:cubicBezTo>
                    <a:pt x="43200" y="31608"/>
                    <a:pt x="33529" y="41279"/>
                    <a:pt x="21600" y="41279"/>
                  </a:cubicBezTo>
                  <a:cubicBezTo>
                    <a:pt x="9670" y="41279"/>
                    <a:pt x="0" y="31608"/>
                    <a:pt x="0" y="19679"/>
                  </a:cubicBezTo>
                  <a:cubicBezTo>
                    <a:pt x="-1" y="14130"/>
                    <a:pt x="2134" y="8795"/>
                    <a:pt x="5961" y="4778"/>
                  </a:cubicBezTo>
                  <a:lnTo>
                    <a:pt x="21600" y="19679"/>
                  </a:lnTo>
                  <a:close/>
                </a:path>
              </a:pathLst>
            </a:custGeom>
            <a:noFill/>
            <a:ln w="381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323" name="Text Box 459"/>
            <p:cNvSpPr txBox="1">
              <a:spLocks noChangeArrowheads="1"/>
            </p:cNvSpPr>
            <p:nvPr/>
          </p:nvSpPr>
          <p:spPr bwMode="auto">
            <a:xfrm>
              <a:off x="4816" y="3616"/>
              <a:ext cx="6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33CC"/>
                  </a:solidFill>
                </a:rPr>
                <a:t>wrap</a:t>
              </a:r>
            </a:p>
          </p:txBody>
        </p:sp>
        <p:sp>
          <p:nvSpPr>
            <p:cNvPr id="293294" name="Oval 430"/>
            <p:cNvSpPr>
              <a:spLocks noChangeArrowheads="1"/>
            </p:cNvSpPr>
            <p:nvPr/>
          </p:nvSpPr>
          <p:spPr bwMode="auto">
            <a:xfrm>
              <a:off x="2032" y="2512"/>
              <a:ext cx="1240" cy="11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295" name="Oval 431"/>
            <p:cNvSpPr>
              <a:spLocks noChangeArrowheads="1"/>
            </p:cNvSpPr>
            <p:nvPr/>
          </p:nvSpPr>
          <p:spPr bwMode="auto">
            <a:xfrm>
              <a:off x="2192" y="2640"/>
              <a:ext cx="928" cy="9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296" name="Line 432"/>
            <p:cNvSpPr>
              <a:spLocks noChangeShapeType="1"/>
            </p:cNvSpPr>
            <p:nvPr/>
          </p:nvSpPr>
          <p:spPr bwMode="auto">
            <a:xfrm flipH="1">
              <a:off x="2568" y="2512"/>
              <a:ext cx="48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298" name="Line 434"/>
            <p:cNvSpPr>
              <a:spLocks noChangeShapeType="1"/>
            </p:cNvSpPr>
            <p:nvPr/>
          </p:nvSpPr>
          <p:spPr bwMode="auto">
            <a:xfrm rot="-5400000">
              <a:off x="3240" y="3008"/>
              <a:ext cx="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3299" name="Group 435"/>
            <p:cNvGrpSpPr>
              <a:grpSpLocks/>
            </p:cNvGrpSpPr>
            <p:nvPr/>
          </p:nvGrpSpPr>
          <p:grpSpPr bwMode="auto">
            <a:xfrm>
              <a:off x="2891" y="3334"/>
              <a:ext cx="227" cy="338"/>
              <a:chOff x="2147" y="1758"/>
              <a:chExt cx="251" cy="330"/>
            </a:xfrm>
          </p:grpSpPr>
          <p:sp>
            <p:nvSpPr>
              <p:cNvPr id="293300" name="Oval 436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01" name="Rectangle 437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02" name="Rectangle 438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03" name="Oval 439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304" name="Group 440"/>
            <p:cNvGrpSpPr>
              <a:grpSpLocks/>
            </p:cNvGrpSpPr>
            <p:nvPr/>
          </p:nvGrpSpPr>
          <p:grpSpPr bwMode="auto">
            <a:xfrm>
              <a:off x="2187" y="2534"/>
              <a:ext cx="227" cy="338"/>
              <a:chOff x="2147" y="1758"/>
              <a:chExt cx="251" cy="330"/>
            </a:xfrm>
          </p:grpSpPr>
          <p:sp>
            <p:nvSpPr>
              <p:cNvPr id="293305" name="Oval 441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06" name="Rectangle 442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07" name="Rectangle 443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08" name="Oval 444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309" name="Group 445"/>
            <p:cNvGrpSpPr>
              <a:grpSpLocks/>
            </p:cNvGrpSpPr>
            <p:nvPr/>
          </p:nvGrpSpPr>
          <p:grpSpPr bwMode="auto">
            <a:xfrm>
              <a:off x="2899" y="2534"/>
              <a:ext cx="227" cy="338"/>
              <a:chOff x="2147" y="1758"/>
              <a:chExt cx="251" cy="330"/>
            </a:xfrm>
          </p:grpSpPr>
          <p:sp>
            <p:nvSpPr>
              <p:cNvPr id="293310" name="Oval 446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11" name="Rectangle 447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12" name="Rectangle 448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13" name="Oval 449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314" name="Group 450"/>
            <p:cNvGrpSpPr>
              <a:grpSpLocks/>
            </p:cNvGrpSpPr>
            <p:nvPr/>
          </p:nvGrpSpPr>
          <p:grpSpPr bwMode="auto">
            <a:xfrm>
              <a:off x="2187" y="3334"/>
              <a:ext cx="227" cy="338"/>
              <a:chOff x="2147" y="1758"/>
              <a:chExt cx="251" cy="330"/>
            </a:xfrm>
          </p:grpSpPr>
          <p:sp>
            <p:nvSpPr>
              <p:cNvPr id="293315" name="Oval 451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16" name="Rectangle 452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17" name="Rectangle 453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18" name="Oval 454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319" name="Group 455"/>
            <p:cNvGrpSpPr>
              <a:grpSpLocks/>
            </p:cNvGrpSpPr>
            <p:nvPr/>
          </p:nvGrpSpPr>
          <p:grpSpPr bwMode="auto">
            <a:xfrm>
              <a:off x="2464" y="3416"/>
              <a:ext cx="360" cy="368"/>
              <a:chOff x="2512" y="3304"/>
              <a:chExt cx="504" cy="512"/>
            </a:xfrm>
          </p:grpSpPr>
          <p:sp>
            <p:nvSpPr>
              <p:cNvPr id="293320" name="Line 456"/>
              <p:cNvSpPr>
                <a:spLocks noChangeShapeType="1"/>
              </p:cNvSpPr>
              <p:nvPr/>
            </p:nvSpPr>
            <p:spPr bwMode="auto">
              <a:xfrm>
                <a:off x="2512" y="3312"/>
                <a:ext cx="504" cy="50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21" name="Line 457"/>
              <p:cNvSpPr>
                <a:spLocks noChangeShapeType="1"/>
              </p:cNvSpPr>
              <p:nvPr/>
            </p:nvSpPr>
            <p:spPr bwMode="auto">
              <a:xfrm flipH="1">
                <a:off x="2512" y="3304"/>
                <a:ext cx="504" cy="50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3324" name="Text Box 460"/>
            <p:cNvSpPr txBox="1">
              <a:spLocks noChangeArrowheads="1"/>
            </p:cNvSpPr>
            <p:nvPr/>
          </p:nvSpPr>
          <p:spPr bwMode="auto">
            <a:xfrm>
              <a:off x="2944" y="3088"/>
              <a:ext cx="9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steering info</a:t>
              </a:r>
            </a:p>
          </p:txBody>
        </p:sp>
        <p:sp>
          <p:nvSpPr>
            <p:cNvPr id="293328" name="Line 464"/>
            <p:cNvSpPr>
              <a:spLocks noChangeShapeType="1"/>
            </p:cNvSpPr>
            <p:nvPr/>
          </p:nvSpPr>
          <p:spPr bwMode="auto">
            <a:xfrm>
              <a:off x="2024" y="2992"/>
              <a:ext cx="8" cy="144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330" name="Oval 466"/>
            <p:cNvSpPr>
              <a:spLocks noChangeArrowheads="1"/>
            </p:cNvSpPr>
            <p:nvPr/>
          </p:nvSpPr>
          <p:spPr bwMode="auto">
            <a:xfrm>
              <a:off x="304" y="2504"/>
              <a:ext cx="1240" cy="11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331" name="Oval 467"/>
            <p:cNvSpPr>
              <a:spLocks noChangeArrowheads="1"/>
            </p:cNvSpPr>
            <p:nvPr/>
          </p:nvSpPr>
          <p:spPr bwMode="auto">
            <a:xfrm>
              <a:off x="464" y="2632"/>
              <a:ext cx="928" cy="9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3334" name="Group 470"/>
            <p:cNvGrpSpPr>
              <a:grpSpLocks/>
            </p:cNvGrpSpPr>
            <p:nvPr/>
          </p:nvGrpSpPr>
          <p:grpSpPr bwMode="auto">
            <a:xfrm>
              <a:off x="1163" y="3326"/>
              <a:ext cx="227" cy="338"/>
              <a:chOff x="2147" y="1758"/>
              <a:chExt cx="251" cy="330"/>
            </a:xfrm>
          </p:grpSpPr>
          <p:sp>
            <p:nvSpPr>
              <p:cNvPr id="293335" name="Oval 471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36" name="Rectangle 472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37" name="Rectangle 473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38" name="Oval 474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339" name="Group 475"/>
            <p:cNvGrpSpPr>
              <a:grpSpLocks/>
            </p:cNvGrpSpPr>
            <p:nvPr/>
          </p:nvGrpSpPr>
          <p:grpSpPr bwMode="auto">
            <a:xfrm>
              <a:off x="459" y="2526"/>
              <a:ext cx="227" cy="338"/>
              <a:chOff x="2147" y="1758"/>
              <a:chExt cx="251" cy="330"/>
            </a:xfrm>
          </p:grpSpPr>
          <p:sp>
            <p:nvSpPr>
              <p:cNvPr id="293340" name="Oval 476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41" name="Rectangle 477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42" name="Rectangle 478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43" name="Oval 479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344" name="Group 480"/>
            <p:cNvGrpSpPr>
              <a:grpSpLocks/>
            </p:cNvGrpSpPr>
            <p:nvPr/>
          </p:nvGrpSpPr>
          <p:grpSpPr bwMode="auto">
            <a:xfrm>
              <a:off x="1171" y="2526"/>
              <a:ext cx="227" cy="338"/>
              <a:chOff x="2147" y="1758"/>
              <a:chExt cx="251" cy="330"/>
            </a:xfrm>
          </p:grpSpPr>
          <p:sp>
            <p:nvSpPr>
              <p:cNvPr id="293345" name="Oval 481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46" name="Rectangle 482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47" name="Rectangle 483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48" name="Oval 484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3349" name="Group 485"/>
            <p:cNvGrpSpPr>
              <a:grpSpLocks/>
            </p:cNvGrpSpPr>
            <p:nvPr/>
          </p:nvGrpSpPr>
          <p:grpSpPr bwMode="auto">
            <a:xfrm>
              <a:off x="459" y="3326"/>
              <a:ext cx="227" cy="338"/>
              <a:chOff x="2147" y="1758"/>
              <a:chExt cx="251" cy="330"/>
            </a:xfrm>
          </p:grpSpPr>
          <p:sp>
            <p:nvSpPr>
              <p:cNvPr id="293350" name="Oval 486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51" name="Rectangle 487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52" name="Rectangle 488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53" name="Oval 489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3358" name="Line 494"/>
            <p:cNvSpPr>
              <a:spLocks noChangeShapeType="1"/>
            </p:cNvSpPr>
            <p:nvPr/>
          </p:nvSpPr>
          <p:spPr bwMode="auto">
            <a:xfrm>
              <a:off x="1376" y="3040"/>
              <a:ext cx="8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359" name="Line 495"/>
            <p:cNvSpPr>
              <a:spLocks noChangeShapeType="1"/>
            </p:cNvSpPr>
            <p:nvPr/>
          </p:nvSpPr>
          <p:spPr bwMode="auto">
            <a:xfrm rot="5400000">
              <a:off x="904" y="3464"/>
              <a:ext cx="8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362" name="Line 498"/>
            <p:cNvSpPr>
              <a:spLocks noChangeShapeType="1"/>
            </p:cNvSpPr>
            <p:nvPr/>
          </p:nvSpPr>
          <p:spPr bwMode="auto">
            <a:xfrm rot="5400000">
              <a:off x="3944" y="3080"/>
              <a:ext cx="48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4713853-51BF-42F0-80D0-0EE92AB391F2}" type="slidenum">
              <a:rPr lang="en-US"/>
              <a:pPr/>
              <a:t>121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5738" y="165100"/>
            <a:ext cx="7169150" cy="1143000"/>
          </a:xfrm>
        </p:spPr>
        <p:txBody>
          <a:bodyPr/>
          <a:lstStyle/>
          <a:p>
            <a:r>
              <a:rPr lang="en-US"/>
              <a:t>Twice as efficient as EoS ?</a:t>
            </a:r>
            <a:endParaRPr lang="en-US" sz="2800"/>
          </a:p>
        </p:txBody>
      </p:sp>
      <p:grpSp>
        <p:nvGrpSpPr>
          <p:cNvPr id="280968" name="Group 392"/>
          <p:cNvGrpSpPr>
            <a:grpSpLocks/>
          </p:cNvGrpSpPr>
          <p:nvPr/>
        </p:nvGrpSpPr>
        <p:grpSpPr bwMode="auto">
          <a:xfrm>
            <a:off x="852488" y="3586163"/>
            <a:ext cx="2693987" cy="2452687"/>
            <a:chOff x="3273" y="2027"/>
            <a:chExt cx="1697" cy="1545"/>
          </a:xfrm>
        </p:grpSpPr>
        <p:sp>
          <p:nvSpPr>
            <p:cNvPr id="280969" name="Rectangle 393"/>
            <p:cNvSpPr>
              <a:spLocks noChangeArrowheads="1"/>
            </p:cNvSpPr>
            <p:nvPr/>
          </p:nvSpPr>
          <p:spPr bwMode="auto">
            <a:xfrm rot="5400000" flipH="1" flipV="1">
              <a:off x="3957" y="3398"/>
              <a:ext cx="313" cy="35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70" name="Rectangle 394"/>
            <p:cNvSpPr>
              <a:spLocks noChangeArrowheads="1"/>
            </p:cNvSpPr>
            <p:nvPr/>
          </p:nvSpPr>
          <p:spPr bwMode="auto">
            <a:xfrm flipH="1" flipV="1">
              <a:off x="3273" y="2786"/>
              <a:ext cx="31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71" name="Rectangle 395"/>
            <p:cNvSpPr>
              <a:spLocks noChangeArrowheads="1"/>
            </p:cNvSpPr>
            <p:nvPr/>
          </p:nvSpPr>
          <p:spPr bwMode="auto">
            <a:xfrm flipH="1" flipV="1">
              <a:off x="4657" y="2794"/>
              <a:ext cx="31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72" name="Oval 396"/>
            <p:cNvSpPr>
              <a:spLocks noChangeArrowheads="1"/>
            </p:cNvSpPr>
            <p:nvPr/>
          </p:nvSpPr>
          <p:spPr bwMode="auto">
            <a:xfrm>
              <a:off x="3696" y="2408"/>
              <a:ext cx="840" cy="784"/>
            </a:xfrm>
            <a:prstGeom prst="ellipse">
              <a:avLst/>
            </a:prstGeom>
            <a:noFill/>
            <a:ln w="5715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0973" name="Object 397"/>
            <p:cNvGraphicFramePr>
              <a:graphicFrameLocks noChangeAspect="1"/>
            </p:cNvGraphicFramePr>
            <p:nvPr/>
          </p:nvGraphicFramePr>
          <p:xfrm>
            <a:off x="4416" y="2685"/>
            <a:ext cx="267" cy="230"/>
          </p:xfrm>
          <a:graphic>
            <a:graphicData uri="http://schemas.openxmlformats.org/presentationml/2006/ole">
              <p:oleObj spid="_x0000_s280973" name="Photo Editor Photo" r:id="rId3" imgW="1600000" imgH="1380952" progId="">
                <p:embed/>
              </p:oleObj>
            </a:graphicData>
          </a:graphic>
        </p:graphicFrame>
        <p:graphicFrame>
          <p:nvGraphicFramePr>
            <p:cNvPr id="280974" name="Object 398"/>
            <p:cNvGraphicFramePr>
              <a:graphicFrameLocks noChangeAspect="1"/>
            </p:cNvGraphicFramePr>
            <p:nvPr/>
          </p:nvGraphicFramePr>
          <p:xfrm>
            <a:off x="3984" y="2293"/>
            <a:ext cx="267" cy="230"/>
          </p:xfrm>
          <a:graphic>
            <a:graphicData uri="http://schemas.openxmlformats.org/presentationml/2006/ole">
              <p:oleObj spid="_x0000_s280974" name="Photo Editor Photo" r:id="rId4" imgW="1600000" imgH="1380952" progId="">
                <p:embed/>
              </p:oleObj>
            </a:graphicData>
          </a:graphic>
        </p:graphicFrame>
        <p:graphicFrame>
          <p:nvGraphicFramePr>
            <p:cNvPr id="280975" name="Object 399"/>
            <p:cNvGraphicFramePr>
              <a:graphicFrameLocks noChangeAspect="1"/>
            </p:cNvGraphicFramePr>
            <p:nvPr/>
          </p:nvGraphicFramePr>
          <p:xfrm>
            <a:off x="3984" y="3077"/>
            <a:ext cx="267" cy="230"/>
          </p:xfrm>
          <a:graphic>
            <a:graphicData uri="http://schemas.openxmlformats.org/presentationml/2006/ole">
              <p:oleObj spid="_x0000_s280975" name="Photo Editor Photo" r:id="rId5" imgW="1600000" imgH="1380952" progId="">
                <p:embed/>
              </p:oleObj>
            </a:graphicData>
          </a:graphic>
        </p:graphicFrame>
        <p:graphicFrame>
          <p:nvGraphicFramePr>
            <p:cNvPr id="280976" name="Object 400"/>
            <p:cNvGraphicFramePr>
              <a:graphicFrameLocks noChangeAspect="1"/>
            </p:cNvGraphicFramePr>
            <p:nvPr/>
          </p:nvGraphicFramePr>
          <p:xfrm>
            <a:off x="3552" y="2677"/>
            <a:ext cx="267" cy="230"/>
          </p:xfrm>
          <a:graphic>
            <a:graphicData uri="http://schemas.openxmlformats.org/presentationml/2006/ole">
              <p:oleObj spid="_x0000_s280976" name="Photo Editor Photo" r:id="rId6" imgW="1600000" imgH="1380952" progId="">
                <p:embed/>
              </p:oleObj>
            </a:graphicData>
          </a:graphic>
        </p:graphicFrame>
        <p:sp>
          <p:nvSpPr>
            <p:cNvPr id="280977" name="Rectangle 401"/>
            <p:cNvSpPr>
              <a:spLocks noChangeArrowheads="1"/>
            </p:cNvSpPr>
            <p:nvPr/>
          </p:nvSpPr>
          <p:spPr bwMode="auto">
            <a:xfrm rot="5400000" flipH="1" flipV="1">
              <a:off x="3965" y="2166"/>
              <a:ext cx="313" cy="35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978" name="Rectangle 402"/>
          <p:cNvSpPr>
            <a:spLocks noGrp="1" noChangeArrowheads="1"/>
          </p:cNvSpPr>
          <p:nvPr>
            <p:ph type="body" idx="1"/>
          </p:nvPr>
        </p:nvSpPr>
        <p:spPr>
          <a:xfrm>
            <a:off x="368300" y="1243013"/>
            <a:ext cx="8166100" cy="20701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/>
              <a:t>it is frequently said that RPR is </a:t>
            </a:r>
            <a:r>
              <a:rPr lang="en-US" i="1"/>
              <a:t>twice as efficient as EoS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/>
              <a:t>how could that be true?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RPR has inherent spatial re-use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slots in SONET/SDH rings are typically not re-used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due to management complexity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81006" name="Group 430"/>
          <p:cNvGrpSpPr>
            <a:grpSpLocks/>
          </p:cNvGrpSpPr>
          <p:nvPr/>
        </p:nvGrpSpPr>
        <p:grpSpPr bwMode="auto">
          <a:xfrm>
            <a:off x="5080000" y="3975100"/>
            <a:ext cx="2095500" cy="2006600"/>
            <a:chOff x="2992" y="2592"/>
            <a:chExt cx="1832" cy="1728"/>
          </a:xfrm>
        </p:grpSpPr>
        <p:sp>
          <p:nvSpPr>
            <p:cNvPr id="281005" name="Line 429"/>
            <p:cNvSpPr>
              <a:spLocks noChangeShapeType="1"/>
            </p:cNvSpPr>
            <p:nvPr/>
          </p:nvSpPr>
          <p:spPr bwMode="auto">
            <a:xfrm>
              <a:off x="3904" y="4072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004" name="Line 428"/>
            <p:cNvSpPr>
              <a:spLocks noChangeShapeType="1"/>
            </p:cNvSpPr>
            <p:nvPr/>
          </p:nvSpPr>
          <p:spPr bwMode="auto">
            <a:xfrm>
              <a:off x="2992" y="3488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000" name="Line 424"/>
            <p:cNvSpPr>
              <a:spLocks noChangeShapeType="1"/>
            </p:cNvSpPr>
            <p:nvPr/>
          </p:nvSpPr>
          <p:spPr bwMode="auto">
            <a:xfrm>
              <a:off x="4512" y="3496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966" name="Oval 390"/>
            <p:cNvSpPr>
              <a:spLocks noChangeArrowheads="1"/>
            </p:cNvSpPr>
            <p:nvPr/>
          </p:nvSpPr>
          <p:spPr bwMode="auto">
            <a:xfrm>
              <a:off x="3320" y="2920"/>
              <a:ext cx="1176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0979" name="Group 403"/>
            <p:cNvGrpSpPr>
              <a:grpSpLocks/>
            </p:cNvGrpSpPr>
            <p:nvPr/>
          </p:nvGrpSpPr>
          <p:grpSpPr bwMode="auto">
            <a:xfrm>
              <a:off x="4411" y="3334"/>
              <a:ext cx="171" cy="266"/>
              <a:chOff x="2147" y="1758"/>
              <a:chExt cx="251" cy="330"/>
            </a:xfrm>
          </p:grpSpPr>
          <p:sp>
            <p:nvSpPr>
              <p:cNvPr id="280980" name="Oval 404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1" name="Rectangle 405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2" name="Rectangle 406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3" name="Oval 407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0984" name="Group 408"/>
            <p:cNvGrpSpPr>
              <a:grpSpLocks/>
            </p:cNvGrpSpPr>
            <p:nvPr/>
          </p:nvGrpSpPr>
          <p:grpSpPr bwMode="auto">
            <a:xfrm>
              <a:off x="3819" y="3878"/>
              <a:ext cx="171" cy="266"/>
              <a:chOff x="2147" y="1758"/>
              <a:chExt cx="251" cy="330"/>
            </a:xfrm>
          </p:grpSpPr>
          <p:sp>
            <p:nvSpPr>
              <p:cNvPr id="280985" name="Oval 409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6" name="Rectangle 410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7" name="Rectangle 411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8" name="Oval 412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0989" name="Group 413"/>
            <p:cNvGrpSpPr>
              <a:grpSpLocks/>
            </p:cNvGrpSpPr>
            <p:nvPr/>
          </p:nvGrpSpPr>
          <p:grpSpPr bwMode="auto">
            <a:xfrm>
              <a:off x="3835" y="2798"/>
              <a:ext cx="171" cy="266"/>
              <a:chOff x="2147" y="1758"/>
              <a:chExt cx="251" cy="330"/>
            </a:xfrm>
          </p:grpSpPr>
          <p:sp>
            <p:nvSpPr>
              <p:cNvPr id="280990" name="Oval 414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1" name="Rectangle 415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2" name="Rectangle 416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3" name="Oval 417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0994" name="Group 418"/>
            <p:cNvGrpSpPr>
              <a:grpSpLocks/>
            </p:cNvGrpSpPr>
            <p:nvPr/>
          </p:nvGrpSpPr>
          <p:grpSpPr bwMode="auto">
            <a:xfrm>
              <a:off x="3251" y="3334"/>
              <a:ext cx="171" cy="266"/>
              <a:chOff x="2147" y="1758"/>
              <a:chExt cx="251" cy="330"/>
            </a:xfrm>
          </p:grpSpPr>
          <p:sp>
            <p:nvSpPr>
              <p:cNvPr id="280995" name="Oval 419"/>
              <p:cNvSpPr>
                <a:spLocks noChangeArrowheads="1"/>
              </p:cNvSpPr>
              <p:nvPr/>
            </p:nvSpPr>
            <p:spPr bwMode="auto">
              <a:xfrm>
                <a:off x="2148" y="1983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6" name="Rectangle 420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7" name="Rectangle 421"/>
              <p:cNvSpPr>
                <a:spLocks noChangeArrowheads="1"/>
              </p:cNvSpPr>
              <p:nvPr/>
            </p:nvSpPr>
            <p:spPr bwMode="auto">
              <a:xfrm>
                <a:off x="2147" y="1812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8" name="Oval 422"/>
              <p:cNvSpPr>
                <a:spLocks noChangeArrowheads="1"/>
              </p:cNvSpPr>
              <p:nvPr/>
            </p:nvSpPr>
            <p:spPr bwMode="auto">
              <a:xfrm>
                <a:off x="2148" y="1758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1003" name="Line 427"/>
            <p:cNvSpPr>
              <a:spLocks noChangeShapeType="1"/>
            </p:cNvSpPr>
            <p:nvPr/>
          </p:nvSpPr>
          <p:spPr bwMode="auto">
            <a:xfrm>
              <a:off x="3920" y="2592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007" name="Arc 431"/>
          <p:cNvSpPr>
            <a:spLocks/>
          </p:cNvSpPr>
          <p:nvPr/>
        </p:nvSpPr>
        <p:spPr bwMode="auto">
          <a:xfrm>
            <a:off x="2386013" y="3836988"/>
            <a:ext cx="815975" cy="838200"/>
          </a:xfrm>
          <a:custGeom>
            <a:avLst/>
            <a:gdLst>
              <a:gd name="G0" fmla="+- 1147 0 0"/>
              <a:gd name="G1" fmla="+- 21600 0 0"/>
              <a:gd name="G2" fmla="+- 21600 0 0"/>
              <a:gd name="T0" fmla="*/ 0 w 22747"/>
              <a:gd name="T1" fmla="*/ 30 h 21600"/>
              <a:gd name="T2" fmla="*/ 22747 w 22747"/>
              <a:gd name="T3" fmla="*/ 21600 h 21600"/>
              <a:gd name="T4" fmla="*/ 1147 w 2274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47" h="21600" fill="none" extrusionOk="0">
                <a:moveTo>
                  <a:pt x="0" y="30"/>
                </a:moveTo>
                <a:cubicBezTo>
                  <a:pt x="382" y="10"/>
                  <a:pt x="764" y="-1"/>
                  <a:pt x="1147" y="0"/>
                </a:cubicBezTo>
                <a:cubicBezTo>
                  <a:pt x="13076" y="0"/>
                  <a:pt x="22747" y="9670"/>
                  <a:pt x="22747" y="21600"/>
                </a:cubicBezTo>
              </a:path>
              <a:path w="22747" h="21600" stroke="0" extrusionOk="0">
                <a:moveTo>
                  <a:pt x="0" y="30"/>
                </a:moveTo>
                <a:cubicBezTo>
                  <a:pt x="382" y="10"/>
                  <a:pt x="764" y="-1"/>
                  <a:pt x="1147" y="0"/>
                </a:cubicBezTo>
                <a:cubicBezTo>
                  <a:pt x="13076" y="0"/>
                  <a:pt x="22747" y="9670"/>
                  <a:pt x="22747" y="21600"/>
                </a:cubicBezTo>
                <a:lnTo>
                  <a:pt x="1147" y="21600"/>
                </a:lnTo>
                <a:close/>
              </a:path>
            </a:pathLst>
          </a:custGeom>
          <a:noFill/>
          <a:ln w="38100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008" name="Line 432"/>
          <p:cNvSpPr>
            <a:spLocks noChangeShapeType="1"/>
          </p:cNvSpPr>
          <p:nvPr/>
        </p:nvSpPr>
        <p:spPr bwMode="auto">
          <a:xfrm>
            <a:off x="2959100" y="4089400"/>
            <a:ext cx="88900" cy="127000"/>
          </a:xfrm>
          <a:prstGeom prst="line">
            <a:avLst/>
          </a:prstGeom>
          <a:noFill/>
          <a:ln w="57150">
            <a:solidFill>
              <a:srgbClr val="FFCC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009" name="Arc 433"/>
          <p:cNvSpPr>
            <a:spLocks/>
          </p:cNvSpPr>
          <p:nvPr/>
        </p:nvSpPr>
        <p:spPr bwMode="auto">
          <a:xfrm rot="5400000">
            <a:off x="1154906" y="3974307"/>
            <a:ext cx="1770063" cy="1955800"/>
          </a:xfrm>
          <a:custGeom>
            <a:avLst/>
            <a:gdLst>
              <a:gd name="G0" fmla="+- 21247 0 0"/>
              <a:gd name="G1" fmla="+- 21197 0 0"/>
              <a:gd name="G2" fmla="+- 21600 0 0"/>
              <a:gd name="T0" fmla="*/ 25399 w 42847"/>
              <a:gd name="T1" fmla="*/ 0 h 42797"/>
              <a:gd name="T2" fmla="*/ 0 w 42847"/>
              <a:gd name="T3" fmla="*/ 25087 h 42797"/>
              <a:gd name="T4" fmla="*/ 21247 w 42847"/>
              <a:gd name="T5" fmla="*/ 21197 h 4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47" h="42797" fill="none" extrusionOk="0">
                <a:moveTo>
                  <a:pt x="25399" y="-1"/>
                </a:moveTo>
                <a:cubicBezTo>
                  <a:pt x="35534" y="1985"/>
                  <a:pt x="42847" y="10868"/>
                  <a:pt x="42847" y="21197"/>
                </a:cubicBezTo>
                <a:cubicBezTo>
                  <a:pt x="42847" y="33126"/>
                  <a:pt x="33176" y="42797"/>
                  <a:pt x="21247" y="42797"/>
                </a:cubicBezTo>
                <a:cubicBezTo>
                  <a:pt x="10818" y="42797"/>
                  <a:pt x="1878" y="35345"/>
                  <a:pt x="0" y="25086"/>
                </a:cubicBezTo>
              </a:path>
              <a:path w="42847" h="42797" stroke="0" extrusionOk="0">
                <a:moveTo>
                  <a:pt x="25399" y="-1"/>
                </a:moveTo>
                <a:cubicBezTo>
                  <a:pt x="35534" y="1985"/>
                  <a:pt x="42847" y="10868"/>
                  <a:pt x="42847" y="21197"/>
                </a:cubicBezTo>
                <a:cubicBezTo>
                  <a:pt x="42847" y="33126"/>
                  <a:pt x="33176" y="42797"/>
                  <a:pt x="21247" y="42797"/>
                </a:cubicBezTo>
                <a:cubicBezTo>
                  <a:pt x="10818" y="42797"/>
                  <a:pt x="1878" y="35345"/>
                  <a:pt x="0" y="25086"/>
                </a:cubicBezTo>
                <a:lnTo>
                  <a:pt x="21247" y="21197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010" name="Line 434"/>
          <p:cNvSpPr>
            <a:spLocks noChangeShapeType="1"/>
          </p:cNvSpPr>
          <p:nvPr/>
        </p:nvSpPr>
        <p:spPr bwMode="auto">
          <a:xfrm rot="5400000" flipH="1">
            <a:off x="1206500" y="5410200"/>
            <a:ext cx="88900" cy="127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011" name="Text Box 435"/>
          <p:cNvSpPr txBox="1">
            <a:spLocks noChangeArrowheads="1"/>
          </p:cNvSpPr>
          <p:nvPr/>
        </p:nvSpPr>
        <p:spPr bwMode="auto">
          <a:xfrm>
            <a:off x="3009900" y="36830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66"/>
                </a:solidFill>
              </a:rPr>
              <a:t>slot used</a:t>
            </a:r>
          </a:p>
        </p:txBody>
      </p:sp>
      <p:sp>
        <p:nvSpPr>
          <p:cNvPr id="281012" name="Text Box 436"/>
          <p:cNvSpPr txBox="1">
            <a:spLocks noChangeArrowheads="1"/>
          </p:cNvSpPr>
          <p:nvPr/>
        </p:nvSpPr>
        <p:spPr bwMode="auto">
          <a:xfrm>
            <a:off x="723900" y="6003925"/>
            <a:ext cx="276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data remains in slot – removed by originator</a:t>
            </a:r>
          </a:p>
        </p:txBody>
      </p:sp>
      <p:sp>
        <p:nvSpPr>
          <p:cNvPr id="281013" name="Arc 437"/>
          <p:cNvSpPr>
            <a:spLocks/>
          </p:cNvSpPr>
          <p:nvPr/>
        </p:nvSpPr>
        <p:spPr bwMode="auto">
          <a:xfrm>
            <a:off x="6310313" y="4027488"/>
            <a:ext cx="815975" cy="838200"/>
          </a:xfrm>
          <a:custGeom>
            <a:avLst/>
            <a:gdLst>
              <a:gd name="G0" fmla="+- 1147 0 0"/>
              <a:gd name="G1" fmla="+- 21600 0 0"/>
              <a:gd name="G2" fmla="+- 21600 0 0"/>
              <a:gd name="T0" fmla="*/ 0 w 22747"/>
              <a:gd name="T1" fmla="*/ 30 h 21600"/>
              <a:gd name="T2" fmla="*/ 22747 w 22747"/>
              <a:gd name="T3" fmla="*/ 21600 h 21600"/>
              <a:gd name="T4" fmla="*/ 1147 w 2274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47" h="21600" fill="none" extrusionOk="0">
                <a:moveTo>
                  <a:pt x="0" y="30"/>
                </a:moveTo>
                <a:cubicBezTo>
                  <a:pt x="382" y="10"/>
                  <a:pt x="764" y="-1"/>
                  <a:pt x="1147" y="0"/>
                </a:cubicBezTo>
                <a:cubicBezTo>
                  <a:pt x="13076" y="0"/>
                  <a:pt x="22747" y="9670"/>
                  <a:pt x="22747" y="21600"/>
                </a:cubicBezTo>
              </a:path>
              <a:path w="22747" h="21600" stroke="0" extrusionOk="0">
                <a:moveTo>
                  <a:pt x="0" y="30"/>
                </a:moveTo>
                <a:cubicBezTo>
                  <a:pt x="382" y="10"/>
                  <a:pt x="764" y="-1"/>
                  <a:pt x="1147" y="0"/>
                </a:cubicBezTo>
                <a:cubicBezTo>
                  <a:pt x="13076" y="0"/>
                  <a:pt x="22747" y="9670"/>
                  <a:pt x="22747" y="21600"/>
                </a:cubicBezTo>
                <a:lnTo>
                  <a:pt x="114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014" name="Line 438"/>
          <p:cNvSpPr>
            <a:spLocks noChangeShapeType="1"/>
          </p:cNvSpPr>
          <p:nvPr/>
        </p:nvSpPr>
        <p:spPr bwMode="auto">
          <a:xfrm>
            <a:off x="6883400" y="4279900"/>
            <a:ext cx="88900" cy="127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015" name="Text Box 439"/>
          <p:cNvSpPr txBox="1">
            <a:spLocks noChangeArrowheads="1"/>
          </p:cNvSpPr>
          <p:nvPr/>
        </p:nvSpPr>
        <p:spPr bwMode="auto">
          <a:xfrm>
            <a:off x="7150100" y="3759200"/>
            <a:ext cx="85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BW used</a:t>
            </a:r>
          </a:p>
        </p:txBody>
      </p:sp>
      <p:sp>
        <p:nvSpPr>
          <p:cNvPr id="281016" name="Arc 440"/>
          <p:cNvSpPr>
            <a:spLocks/>
          </p:cNvSpPr>
          <p:nvPr/>
        </p:nvSpPr>
        <p:spPr bwMode="auto">
          <a:xfrm rot="5400000">
            <a:off x="5130006" y="4139407"/>
            <a:ext cx="1770063" cy="1955800"/>
          </a:xfrm>
          <a:custGeom>
            <a:avLst/>
            <a:gdLst>
              <a:gd name="G0" fmla="+- 21247 0 0"/>
              <a:gd name="G1" fmla="+- 21197 0 0"/>
              <a:gd name="G2" fmla="+- 21600 0 0"/>
              <a:gd name="T0" fmla="*/ 25399 w 42847"/>
              <a:gd name="T1" fmla="*/ 0 h 42797"/>
              <a:gd name="T2" fmla="*/ 0 w 42847"/>
              <a:gd name="T3" fmla="*/ 25087 h 42797"/>
              <a:gd name="T4" fmla="*/ 21247 w 42847"/>
              <a:gd name="T5" fmla="*/ 21197 h 4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47" h="42797" fill="none" extrusionOk="0">
                <a:moveTo>
                  <a:pt x="25399" y="-1"/>
                </a:moveTo>
                <a:cubicBezTo>
                  <a:pt x="35534" y="1985"/>
                  <a:pt x="42847" y="10868"/>
                  <a:pt x="42847" y="21197"/>
                </a:cubicBezTo>
                <a:cubicBezTo>
                  <a:pt x="42847" y="33126"/>
                  <a:pt x="33176" y="42797"/>
                  <a:pt x="21247" y="42797"/>
                </a:cubicBezTo>
                <a:cubicBezTo>
                  <a:pt x="10818" y="42797"/>
                  <a:pt x="1878" y="35345"/>
                  <a:pt x="0" y="25086"/>
                </a:cubicBezTo>
              </a:path>
              <a:path w="42847" h="42797" stroke="0" extrusionOk="0">
                <a:moveTo>
                  <a:pt x="25399" y="-1"/>
                </a:moveTo>
                <a:cubicBezTo>
                  <a:pt x="35534" y="1985"/>
                  <a:pt x="42847" y="10868"/>
                  <a:pt x="42847" y="21197"/>
                </a:cubicBezTo>
                <a:cubicBezTo>
                  <a:pt x="42847" y="33126"/>
                  <a:pt x="33176" y="42797"/>
                  <a:pt x="21247" y="42797"/>
                </a:cubicBezTo>
                <a:cubicBezTo>
                  <a:pt x="10818" y="42797"/>
                  <a:pt x="1878" y="35345"/>
                  <a:pt x="0" y="25086"/>
                </a:cubicBezTo>
                <a:lnTo>
                  <a:pt x="21247" y="2119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017" name="Line 441"/>
          <p:cNvSpPr>
            <a:spLocks noChangeShapeType="1"/>
          </p:cNvSpPr>
          <p:nvPr/>
        </p:nvSpPr>
        <p:spPr bwMode="auto">
          <a:xfrm rot="5400000" flipH="1">
            <a:off x="5257800" y="5651500"/>
            <a:ext cx="88900" cy="127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018" name="Text Box 442"/>
          <p:cNvSpPr txBox="1">
            <a:spLocks noChangeArrowheads="1"/>
          </p:cNvSpPr>
          <p:nvPr/>
        </p:nvSpPr>
        <p:spPr bwMode="auto">
          <a:xfrm>
            <a:off x="5321300" y="6080125"/>
            <a:ext cx="153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BW reused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37F539A7-0ACC-467D-B424-D25A4BD77B86}" type="slidenum">
              <a:rPr lang="en-US"/>
              <a:pPr/>
              <a:t>122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RPR - multicast</a:t>
            </a:r>
            <a:endParaRPr lang="en-US" sz="280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9413"/>
            <a:ext cx="8521700" cy="2070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for regular Ethernet multicast requires replicating frames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for RPR, broadcast/flooding/multicast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simply requires not removing frame from ring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multicast can be unidirectional or bidirectional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when TTL=0 the frame is finally removed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DFA15E86-52C6-40D5-BC0C-0265E54760A5}" type="slidenum">
              <a:rPr lang="en-US"/>
              <a:pPr/>
              <a:t>123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RPR frame formats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03313"/>
            <a:ext cx="8851900" cy="5511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802.17 defines 4 frame types: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accent2"/>
                </a:solidFill>
              </a:rPr>
              <a:t>data frame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     ETH MAC frame + TTL, frame type and flag fields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accent2"/>
                </a:solidFill>
              </a:rPr>
              <a:t>control frame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     attribute discovery, topology, protection, round-trip measure, OAM, etc.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accent2"/>
                </a:solidFill>
              </a:rPr>
              <a:t>fairness frame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     sent upstream to indicate required fair rate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accent2"/>
                </a:solidFill>
              </a:rPr>
              <a:t>idle frame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     sent to neighboring node to avoid PTQ overflow due to lack of sync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D149F7F3-D49D-44BD-894F-67E5C0100767}" type="slidenum">
              <a:rPr lang="en-US"/>
              <a:pPr/>
              <a:t>124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OAM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2284413"/>
            <a:ext cx="45339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OAM functions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link OAM (802.3ah) 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service OAM (Y.1731, 802.1ag)</a:t>
            </a:r>
          </a:p>
          <a:p>
            <a:pPr>
              <a:buFont typeface="Wingdings" pitchFamily="2" charset="2"/>
              <a:buNone/>
            </a:pP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1B52835-239C-49AE-BD6D-7104CFA74C8C}" type="slidenum">
              <a:rPr lang="en-US"/>
              <a:pPr/>
              <a:t>125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OAM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8713"/>
            <a:ext cx="8369300" cy="52705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analog channels and 64 kbps digital channels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did not have mechanisms to check signal validity and quality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thus 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major faults could go undetected for long periods of time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hard to characterize and localize faults when reported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minor defects might be unnoticed indefinitely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as PDH networks evolved, more and more overhead was dedicated to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/>
              <a:t>O</a:t>
            </a:r>
            <a:r>
              <a:rPr lang="en-US" sz="2000">
                <a:solidFill>
                  <a:srgbClr val="FF33CC"/>
                </a:solidFill>
              </a:rPr>
              <a:t>perations, </a:t>
            </a:r>
            <a:r>
              <a:rPr lang="en-US" sz="2000" b="1"/>
              <a:t>A</a:t>
            </a:r>
            <a:r>
              <a:rPr lang="en-US" sz="2000">
                <a:solidFill>
                  <a:srgbClr val="FF33CC"/>
                </a:solidFill>
              </a:rPr>
              <a:t>dministration and </a:t>
            </a:r>
            <a:r>
              <a:rPr lang="en-US" sz="2000" b="1"/>
              <a:t>M</a:t>
            </a:r>
            <a:r>
              <a:rPr lang="en-US" sz="2000">
                <a:solidFill>
                  <a:srgbClr val="FF33CC"/>
                </a:solidFill>
              </a:rPr>
              <a:t>aintenance (OAM) functions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including: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33CC"/>
                </a:solidFill>
              </a:rPr>
              <a:t>monitoring for valid signal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33CC"/>
                </a:solidFill>
              </a:rPr>
              <a:t>defect reporting 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33CC"/>
                </a:solidFill>
              </a:rPr>
              <a:t>alarm indication/inhibition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/>
              <a:t>when SONET/SDH was designed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overhead was reserved for OAM functions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</a:rPr>
              <a:t>today service providers require complete OAM solutions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D8688F50-D397-4172-991A-F83C47C48996}" type="slidenum">
              <a:rPr lang="en-US"/>
              <a:pPr/>
              <a:t>126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OAM </a:t>
            </a:r>
            <a:r>
              <a:rPr lang="en-US" sz="2800"/>
              <a:t>(cont.)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141413"/>
            <a:ext cx="8242300" cy="5245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OAM is a </a:t>
            </a:r>
            <a:r>
              <a:rPr lang="en-US" sz="2000" b="1" i="1">
                <a:solidFill>
                  <a:srgbClr val="FF33CC"/>
                </a:solidFill>
              </a:rPr>
              <a:t>user-plane</a:t>
            </a:r>
            <a:r>
              <a:rPr lang="en-US" sz="2000">
                <a:solidFill>
                  <a:srgbClr val="FF33CC"/>
                </a:solidFill>
              </a:rPr>
              <a:t> function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rgbClr val="FF33CC"/>
                </a:solidFill>
              </a:rPr>
              <a:t>but may influence control and management plane operations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for example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OAM may trigger protection switching, but doesn’t switch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OAM may detect provisioned links, but doesn’t provision them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OAM is more complex and more critical for PSNs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since in addition to previous problems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loss of signal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bit errors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we have new defect types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packets may be lost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packets may be delayed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packets may incorrectly delivered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OAM requirements are different for CO and CL modes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D2C2F4A-E4C8-4A28-BDAD-854C4BF35DB4}" type="slidenum">
              <a:rPr lang="en-US"/>
              <a:pPr/>
              <a:t>127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927100"/>
          </a:xfrm>
        </p:spPr>
        <p:txBody>
          <a:bodyPr/>
          <a:lstStyle/>
          <a:p>
            <a:r>
              <a:rPr lang="en-US"/>
              <a:t>ITU-T concept - Trail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950913"/>
            <a:ext cx="85725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since OAM is critical to proper network functioning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OAM must be added to the concept of a connection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 </a:t>
            </a:r>
            <a:r>
              <a:rPr lang="en-US" sz="2000">
                <a:solidFill>
                  <a:srgbClr val="FF33CC"/>
                </a:solidFill>
              </a:rPr>
              <a:t>trail</a:t>
            </a:r>
            <a:r>
              <a:rPr lang="en-US" sz="2000">
                <a:solidFill>
                  <a:schemeClr val="accent2"/>
                </a:solidFill>
              </a:rPr>
              <a:t> is defined as a connection along with integrity supervision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clients gain access to the trail at </a:t>
            </a:r>
            <a:r>
              <a:rPr lang="en-US" sz="2000">
                <a:solidFill>
                  <a:srgbClr val="FF33CC"/>
                </a:solidFill>
              </a:rPr>
              <a:t>access points</a:t>
            </a:r>
            <a:r>
              <a:rPr lang="en-US" sz="2000">
                <a:solidFill>
                  <a:schemeClr val="accent2"/>
                </a:solidFill>
              </a:rPr>
              <a:t> (AP)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trail termination function is responsible for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generating / processing OAM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360475" name="Group 27"/>
          <p:cNvGrpSpPr>
            <a:grpSpLocks/>
          </p:cNvGrpSpPr>
          <p:nvPr/>
        </p:nvGrpSpPr>
        <p:grpSpPr bwMode="auto">
          <a:xfrm>
            <a:off x="6375400" y="2870200"/>
            <a:ext cx="2324100" cy="1790700"/>
            <a:chOff x="3608" y="648"/>
            <a:chExt cx="1464" cy="1128"/>
          </a:xfrm>
        </p:grpSpPr>
        <p:grpSp>
          <p:nvGrpSpPr>
            <p:cNvPr id="360476" name="Group 28"/>
            <p:cNvGrpSpPr>
              <a:grpSpLocks/>
            </p:cNvGrpSpPr>
            <p:nvPr/>
          </p:nvGrpSpPr>
          <p:grpSpPr bwMode="auto">
            <a:xfrm>
              <a:off x="4840" y="864"/>
              <a:ext cx="232" cy="704"/>
              <a:chOff x="896" y="2688"/>
              <a:chExt cx="232" cy="704"/>
            </a:xfrm>
          </p:grpSpPr>
          <p:sp>
            <p:nvSpPr>
              <p:cNvPr id="360477" name="Line 29"/>
              <p:cNvSpPr>
                <a:spLocks noChangeShapeType="1"/>
              </p:cNvSpPr>
              <p:nvPr/>
            </p:nvSpPr>
            <p:spPr bwMode="auto">
              <a:xfrm>
                <a:off x="1008" y="2688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78" name="Oval 30"/>
              <p:cNvSpPr>
                <a:spLocks noChangeArrowheads="1"/>
              </p:cNvSpPr>
              <p:nvPr/>
            </p:nvSpPr>
            <p:spPr bwMode="auto">
              <a:xfrm>
                <a:off x="968" y="2688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79" name="Oval 31"/>
              <p:cNvSpPr>
                <a:spLocks noChangeArrowheads="1"/>
              </p:cNvSpPr>
              <p:nvPr/>
            </p:nvSpPr>
            <p:spPr bwMode="auto">
              <a:xfrm>
                <a:off x="968" y="332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80" name="AutoShape 32"/>
              <p:cNvSpPr>
                <a:spLocks noChangeArrowheads="1"/>
              </p:cNvSpPr>
              <p:nvPr/>
            </p:nvSpPr>
            <p:spPr bwMode="auto">
              <a:xfrm flipV="1">
                <a:off x="896" y="2920"/>
                <a:ext cx="232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0481" name="Group 33"/>
            <p:cNvGrpSpPr>
              <a:grpSpLocks/>
            </p:cNvGrpSpPr>
            <p:nvPr/>
          </p:nvGrpSpPr>
          <p:grpSpPr bwMode="auto">
            <a:xfrm>
              <a:off x="3688" y="776"/>
              <a:ext cx="232" cy="893"/>
              <a:chOff x="864" y="928"/>
              <a:chExt cx="232" cy="893"/>
            </a:xfrm>
          </p:grpSpPr>
          <p:sp>
            <p:nvSpPr>
              <p:cNvPr id="360482" name="Line 34"/>
              <p:cNvSpPr>
                <a:spLocks noChangeShapeType="1"/>
              </p:cNvSpPr>
              <p:nvPr/>
            </p:nvSpPr>
            <p:spPr bwMode="auto">
              <a:xfrm>
                <a:off x="976" y="101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83" name="AutoShape 35"/>
              <p:cNvSpPr>
                <a:spLocks noChangeArrowheads="1"/>
              </p:cNvSpPr>
              <p:nvPr/>
            </p:nvSpPr>
            <p:spPr bwMode="auto">
              <a:xfrm flipV="1">
                <a:off x="864" y="1248"/>
                <a:ext cx="232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84" name="Freeform 36"/>
              <p:cNvSpPr>
                <a:spLocks/>
              </p:cNvSpPr>
              <p:nvPr/>
            </p:nvSpPr>
            <p:spPr bwMode="auto">
              <a:xfrm rot="5400000">
                <a:off x="910" y="958"/>
                <a:ext cx="14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141" y="42"/>
                  </a:cxn>
                  <a:cxn ang="0">
                    <a:pos x="105" y="81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l="0" t="0" r="r" b="b"/>
                <a:pathLst>
                  <a:path w="141" h="81">
                    <a:moveTo>
                      <a:pt x="0" y="0"/>
                    </a:moveTo>
                    <a:lnTo>
                      <a:pt x="99" y="0"/>
                    </a:lnTo>
                    <a:lnTo>
                      <a:pt x="141" y="42"/>
                    </a:lnTo>
                    <a:lnTo>
                      <a:pt x="10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85" name="Freeform 37"/>
              <p:cNvSpPr>
                <a:spLocks/>
              </p:cNvSpPr>
              <p:nvPr/>
            </p:nvSpPr>
            <p:spPr bwMode="auto">
              <a:xfrm rot="5400000">
                <a:off x="902" y="1710"/>
                <a:ext cx="14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141" y="42"/>
                  </a:cxn>
                  <a:cxn ang="0">
                    <a:pos x="105" y="81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l="0" t="0" r="r" b="b"/>
                <a:pathLst>
                  <a:path w="141" h="81">
                    <a:moveTo>
                      <a:pt x="0" y="0"/>
                    </a:moveTo>
                    <a:lnTo>
                      <a:pt x="99" y="0"/>
                    </a:lnTo>
                    <a:lnTo>
                      <a:pt x="141" y="42"/>
                    </a:lnTo>
                    <a:lnTo>
                      <a:pt x="10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486" name="Group 38"/>
            <p:cNvGrpSpPr>
              <a:grpSpLocks/>
            </p:cNvGrpSpPr>
            <p:nvPr/>
          </p:nvGrpSpPr>
          <p:grpSpPr bwMode="auto">
            <a:xfrm>
              <a:off x="4048" y="768"/>
              <a:ext cx="232" cy="893"/>
              <a:chOff x="1400" y="920"/>
              <a:chExt cx="232" cy="893"/>
            </a:xfrm>
          </p:grpSpPr>
          <p:sp>
            <p:nvSpPr>
              <p:cNvPr id="360487" name="Line 39"/>
              <p:cNvSpPr>
                <a:spLocks noChangeShapeType="1"/>
              </p:cNvSpPr>
              <p:nvPr/>
            </p:nvSpPr>
            <p:spPr bwMode="auto">
              <a:xfrm>
                <a:off x="1512" y="101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88" name="AutoShape 40"/>
              <p:cNvSpPr>
                <a:spLocks noChangeArrowheads="1"/>
              </p:cNvSpPr>
              <p:nvPr/>
            </p:nvSpPr>
            <p:spPr bwMode="auto">
              <a:xfrm flipV="1">
                <a:off x="1400" y="1248"/>
                <a:ext cx="232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89" name="Freeform 41"/>
              <p:cNvSpPr>
                <a:spLocks/>
              </p:cNvSpPr>
              <p:nvPr/>
            </p:nvSpPr>
            <p:spPr bwMode="auto">
              <a:xfrm rot="16200000" flipV="1">
                <a:off x="1446" y="950"/>
                <a:ext cx="14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141" y="42"/>
                  </a:cxn>
                  <a:cxn ang="0">
                    <a:pos x="105" y="81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l="0" t="0" r="r" b="b"/>
                <a:pathLst>
                  <a:path w="141" h="81">
                    <a:moveTo>
                      <a:pt x="0" y="0"/>
                    </a:moveTo>
                    <a:lnTo>
                      <a:pt x="99" y="0"/>
                    </a:lnTo>
                    <a:lnTo>
                      <a:pt x="141" y="42"/>
                    </a:lnTo>
                    <a:lnTo>
                      <a:pt x="10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90" name="Freeform 42"/>
              <p:cNvSpPr>
                <a:spLocks/>
              </p:cNvSpPr>
              <p:nvPr/>
            </p:nvSpPr>
            <p:spPr bwMode="auto">
              <a:xfrm rot="16200000" flipV="1">
                <a:off x="1446" y="1702"/>
                <a:ext cx="14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0"/>
                  </a:cxn>
                  <a:cxn ang="0">
                    <a:pos x="141" y="42"/>
                  </a:cxn>
                  <a:cxn ang="0">
                    <a:pos x="105" y="81"/>
                  </a:cxn>
                  <a:cxn ang="0">
                    <a:pos x="0" y="81"/>
                  </a:cxn>
                  <a:cxn ang="0">
                    <a:pos x="0" y="0"/>
                  </a:cxn>
                </a:cxnLst>
                <a:rect l="0" t="0" r="r" b="b"/>
                <a:pathLst>
                  <a:path w="141" h="81">
                    <a:moveTo>
                      <a:pt x="0" y="0"/>
                    </a:moveTo>
                    <a:lnTo>
                      <a:pt x="99" y="0"/>
                    </a:lnTo>
                    <a:lnTo>
                      <a:pt x="141" y="42"/>
                    </a:lnTo>
                    <a:lnTo>
                      <a:pt x="10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491" name="Rectangle 43"/>
            <p:cNvSpPr>
              <a:spLocks noChangeArrowheads="1"/>
            </p:cNvSpPr>
            <p:nvPr/>
          </p:nvSpPr>
          <p:spPr bwMode="auto">
            <a:xfrm>
              <a:off x="3608" y="648"/>
              <a:ext cx="776" cy="112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92" name="Text Box 44"/>
            <p:cNvSpPr txBox="1">
              <a:spLocks noChangeArrowheads="1"/>
            </p:cNvSpPr>
            <p:nvPr/>
          </p:nvSpPr>
          <p:spPr bwMode="auto">
            <a:xfrm>
              <a:off x="4504" y="1040"/>
              <a:ext cx="3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=</a:t>
              </a:r>
            </a:p>
          </p:txBody>
        </p:sp>
      </p:grpSp>
      <p:grpSp>
        <p:nvGrpSpPr>
          <p:cNvPr id="360493" name="Group 45"/>
          <p:cNvGrpSpPr>
            <a:grpSpLocks/>
          </p:cNvGrpSpPr>
          <p:nvPr/>
        </p:nvGrpSpPr>
        <p:grpSpPr bwMode="auto">
          <a:xfrm>
            <a:off x="1828800" y="3771900"/>
            <a:ext cx="2927350" cy="1738313"/>
            <a:chOff x="3312" y="2968"/>
            <a:chExt cx="1844" cy="1095"/>
          </a:xfrm>
        </p:grpSpPr>
        <p:sp>
          <p:nvSpPr>
            <p:cNvPr id="360494" name="Line 46"/>
            <p:cNvSpPr>
              <a:spLocks noChangeShapeType="1"/>
            </p:cNvSpPr>
            <p:nvPr/>
          </p:nvSpPr>
          <p:spPr bwMode="auto">
            <a:xfrm>
              <a:off x="4816" y="300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95" name="AutoShape 47"/>
            <p:cNvSpPr>
              <a:spLocks noChangeArrowheads="1"/>
            </p:cNvSpPr>
            <p:nvPr/>
          </p:nvSpPr>
          <p:spPr bwMode="auto">
            <a:xfrm flipV="1">
              <a:off x="4704" y="3360"/>
              <a:ext cx="232" cy="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96" name="Line 48"/>
            <p:cNvSpPr>
              <a:spLocks noChangeShapeType="1"/>
            </p:cNvSpPr>
            <p:nvPr/>
          </p:nvSpPr>
          <p:spPr bwMode="auto">
            <a:xfrm>
              <a:off x="3632" y="2992"/>
              <a:ext cx="0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97" name="AutoShape 49"/>
            <p:cNvSpPr>
              <a:spLocks noChangeArrowheads="1"/>
            </p:cNvSpPr>
            <p:nvPr/>
          </p:nvSpPr>
          <p:spPr bwMode="auto">
            <a:xfrm flipV="1">
              <a:off x="3520" y="3328"/>
              <a:ext cx="232" cy="2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98" name="Line 50"/>
            <p:cNvSpPr>
              <a:spLocks noChangeShapeType="1"/>
            </p:cNvSpPr>
            <p:nvPr/>
          </p:nvSpPr>
          <p:spPr bwMode="auto">
            <a:xfrm>
              <a:off x="3630" y="3765"/>
              <a:ext cx="11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99" name="Oval 51"/>
            <p:cNvSpPr>
              <a:spLocks noChangeArrowheads="1"/>
            </p:cNvSpPr>
            <p:nvPr/>
          </p:nvSpPr>
          <p:spPr bwMode="auto">
            <a:xfrm>
              <a:off x="3934" y="3536"/>
              <a:ext cx="567" cy="4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0500" name="Group 52"/>
            <p:cNvGrpSpPr>
              <a:grpSpLocks/>
            </p:cNvGrpSpPr>
            <p:nvPr/>
          </p:nvGrpSpPr>
          <p:grpSpPr bwMode="auto">
            <a:xfrm>
              <a:off x="4512" y="3704"/>
              <a:ext cx="176" cy="132"/>
              <a:chOff x="384" y="3504"/>
              <a:chExt cx="248" cy="160"/>
            </a:xfrm>
          </p:grpSpPr>
          <p:sp>
            <p:nvSpPr>
              <p:cNvPr id="360501" name="Oval 53"/>
              <p:cNvSpPr>
                <a:spLocks noChangeArrowheads="1"/>
              </p:cNvSpPr>
              <p:nvPr/>
            </p:nvSpPr>
            <p:spPr bwMode="auto">
              <a:xfrm>
                <a:off x="424" y="3552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02" name="Oval 54"/>
              <p:cNvSpPr>
                <a:spLocks noChangeArrowheads="1"/>
              </p:cNvSpPr>
              <p:nvPr/>
            </p:nvSpPr>
            <p:spPr bwMode="auto">
              <a:xfrm>
                <a:off x="520" y="3552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03" name="Oval 55"/>
              <p:cNvSpPr>
                <a:spLocks noChangeArrowheads="1"/>
              </p:cNvSpPr>
              <p:nvPr/>
            </p:nvSpPr>
            <p:spPr bwMode="auto">
              <a:xfrm>
                <a:off x="384" y="3504"/>
                <a:ext cx="248" cy="16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0504" name="Group 56"/>
            <p:cNvGrpSpPr>
              <a:grpSpLocks/>
            </p:cNvGrpSpPr>
            <p:nvPr/>
          </p:nvGrpSpPr>
          <p:grpSpPr bwMode="auto">
            <a:xfrm>
              <a:off x="3760" y="3704"/>
              <a:ext cx="176" cy="132"/>
              <a:chOff x="384" y="3504"/>
              <a:chExt cx="248" cy="160"/>
            </a:xfrm>
          </p:grpSpPr>
          <p:sp>
            <p:nvSpPr>
              <p:cNvPr id="360505" name="Oval 57"/>
              <p:cNvSpPr>
                <a:spLocks noChangeArrowheads="1"/>
              </p:cNvSpPr>
              <p:nvPr/>
            </p:nvSpPr>
            <p:spPr bwMode="auto">
              <a:xfrm>
                <a:off x="424" y="3552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06" name="Oval 58"/>
              <p:cNvSpPr>
                <a:spLocks noChangeArrowheads="1"/>
              </p:cNvSpPr>
              <p:nvPr/>
            </p:nvSpPr>
            <p:spPr bwMode="auto">
              <a:xfrm>
                <a:off x="520" y="3552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07" name="Oval 59"/>
              <p:cNvSpPr>
                <a:spLocks noChangeArrowheads="1"/>
              </p:cNvSpPr>
              <p:nvPr/>
            </p:nvSpPr>
            <p:spPr bwMode="auto">
              <a:xfrm>
                <a:off x="384" y="3504"/>
                <a:ext cx="248" cy="16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0508" name="Text Box 60"/>
            <p:cNvSpPr txBox="1">
              <a:spLocks noChangeArrowheads="1"/>
            </p:cNvSpPr>
            <p:nvPr/>
          </p:nvSpPr>
          <p:spPr bwMode="auto">
            <a:xfrm>
              <a:off x="3648" y="3832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TCP</a:t>
              </a:r>
            </a:p>
          </p:txBody>
        </p:sp>
        <p:sp>
          <p:nvSpPr>
            <p:cNvPr id="360509" name="Text Box 61"/>
            <p:cNvSpPr txBox="1">
              <a:spLocks noChangeArrowheads="1"/>
            </p:cNvSpPr>
            <p:nvPr/>
          </p:nvSpPr>
          <p:spPr bwMode="auto">
            <a:xfrm>
              <a:off x="4424" y="3832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TCP</a:t>
              </a:r>
            </a:p>
          </p:txBody>
        </p:sp>
        <p:sp>
          <p:nvSpPr>
            <p:cNvPr id="360510" name="Oval 62"/>
            <p:cNvSpPr>
              <a:spLocks noChangeArrowheads="1"/>
            </p:cNvSpPr>
            <p:nvPr/>
          </p:nvSpPr>
          <p:spPr bwMode="auto">
            <a:xfrm rot="5400000">
              <a:off x="3601" y="3097"/>
              <a:ext cx="51" cy="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11" name="Oval 63"/>
            <p:cNvSpPr>
              <a:spLocks noChangeArrowheads="1"/>
            </p:cNvSpPr>
            <p:nvPr/>
          </p:nvSpPr>
          <p:spPr bwMode="auto">
            <a:xfrm rot="5400000">
              <a:off x="3601" y="3166"/>
              <a:ext cx="51" cy="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12" name="Oval 64"/>
            <p:cNvSpPr>
              <a:spLocks noChangeArrowheads="1"/>
            </p:cNvSpPr>
            <p:nvPr/>
          </p:nvSpPr>
          <p:spPr bwMode="auto">
            <a:xfrm rot="5400000">
              <a:off x="3539" y="3096"/>
              <a:ext cx="176" cy="1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13" name="Oval 65"/>
            <p:cNvSpPr>
              <a:spLocks noChangeArrowheads="1"/>
            </p:cNvSpPr>
            <p:nvPr/>
          </p:nvSpPr>
          <p:spPr bwMode="auto">
            <a:xfrm rot="5400000">
              <a:off x="4785" y="3097"/>
              <a:ext cx="51" cy="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14" name="Oval 66"/>
            <p:cNvSpPr>
              <a:spLocks noChangeArrowheads="1"/>
            </p:cNvSpPr>
            <p:nvPr/>
          </p:nvSpPr>
          <p:spPr bwMode="auto">
            <a:xfrm rot="5400000">
              <a:off x="4785" y="3166"/>
              <a:ext cx="51" cy="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15" name="Oval 67"/>
            <p:cNvSpPr>
              <a:spLocks noChangeArrowheads="1"/>
            </p:cNvSpPr>
            <p:nvPr/>
          </p:nvSpPr>
          <p:spPr bwMode="auto">
            <a:xfrm rot="5400000">
              <a:off x="4725" y="3096"/>
              <a:ext cx="176" cy="1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16" name="Text Box 68"/>
            <p:cNvSpPr txBox="1">
              <a:spLocks noChangeArrowheads="1"/>
            </p:cNvSpPr>
            <p:nvPr/>
          </p:nvSpPr>
          <p:spPr bwMode="auto">
            <a:xfrm>
              <a:off x="3312" y="3049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AP</a:t>
              </a:r>
            </a:p>
          </p:txBody>
        </p:sp>
        <p:sp>
          <p:nvSpPr>
            <p:cNvPr id="360517" name="Text Box 69"/>
            <p:cNvSpPr txBox="1">
              <a:spLocks noChangeArrowheads="1"/>
            </p:cNvSpPr>
            <p:nvPr/>
          </p:nvSpPr>
          <p:spPr bwMode="auto">
            <a:xfrm>
              <a:off x="4840" y="3049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AP</a:t>
              </a:r>
            </a:p>
          </p:txBody>
        </p:sp>
        <p:sp>
          <p:nvSpPr>
            <p:cNvPr id="360518" name="Line 70"/>
            <p:cNvSpPr>
              <a:spLocks noChangeShapeType="1"/>
            </p:cNvSpPr>
            <p:nvPr/>
          </p:nvSpPr>
          <p:spPr bwMode="auto">
            <a:xfrm>
              <a:off x="3736" y="3152"/>
              <a:ext cx="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519" name="Text Box 71"/>
            <p:cNvSpPr txBox="1">
              <a:spLocks noChangeArrowheads="1"/>
            </p:cNvSpPr>
            <p:nvPr/>
          </p:nvSpPr>
          <p:spPr bwMode="auto">
            <a:xfrm>
              <a:off x="4064" y="2968"/>
              <a:ext cx="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trail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E562C24-F521-47DC-A665-F9E6ABC3AC83}" type="slidenum">
              <a:rPr lang="en-US"/>
              <a:pPr/>
              <a:t>128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Trail Termination Functions</a:t>
            </a: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317500" y="1358900"/>
            <a:ext cx="81153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</a:rPr>
              <a:t>what functionality does the trail termination function add ?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ontinuity </a:t>
            </a:r>
            <a:r>
              <a:rPr lang="en-US" sz="2000">
                <a:latin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heck 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(e.g. LOS, periodic CC packets)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onnectivity </a:t>
            </a:r>
            <a:r>
              <a:rPr lang="en-US" sz="2000">
                <a:latin typeface="Arial" charset="0"/>
                <a:cs typeface="Arial" charset="0"/>
              </a:rPr>
              <a:t>V</a:t>
            </a: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erification 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(detect misrouting)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signal quality monitoring 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(e.g. error detection coding)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defect notification/alarm inhibition 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(AIS</a:t>
            </a:r>
            <a:r>
              <a:rPr lang="en-US" sz="1600">
                <a:solidFill>
                  <a:schemeClr val="accent2"/>
                </a:solidFill>
                <a:latin typeface="Arial" charset="0"/>
                <a:cs typeface="Arial" charset="0"/>
              </a:rPr>
              <a:t>(FDI)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, RDI</a:t>
            </a:r>
            <a:r>
              <a:rPr lang="en-US" sz="1600">
                <a:solidFill>
                  <a:schemeClr val="accent2"/>
                </a:solidFill>
                <a:latin typeface="Arial" charset="0"/>
                <a:cs typeface="Arial" charset="0"/>
              </a:rPr>
              <a:t>(BDI)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Arial" charset="0"/>
                <a:cs typeface="Arial" charset="0"/>
              </a:rPr>
              <a:t>source termination functions: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generates error check code 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(FEC, CRC, etc)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returns remote indications 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(REI, RDI)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inserts trail trace identification information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000">
                <a:latin typeface="Arial" charset="0"/>
                <a:cs typeface="Arial" charset="0"/>
              </a:rPr>
              <a:t>sink termination functions: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detects misconnections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detects loss of signal, loss of framing, AIS instead of signal, etc.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detects code violations and/or bit errors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monitors performance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Char char="n"/>
            </a:pPr>
            <a:endParaRPr lang="en-US" sz="200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 eaLnBrk="0" hangingPunct="0">
              <a:lnSpc>
                <a:spcPct val="80000"/>
              </a:lnSpc>
              <a:spcBef>
                <a:spcPct val="10000"/>
              </a:spcBef>
              <a:buSzPct val="100000"/>
            </a:pPr>
            <a:endParaRPr lang="en-US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76857340-8265-46ED-B3C3-8AE5167AEB49}" type="slidenum">
              <a:rPr lang="en-US"/>
              <a:pPr/>
              <a:t>129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Defects, Faults, etc.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03313"/>
            <a:ext cx="8953500" cy="5297487"/>
          </a:xfrm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0000FF"/>
                </a:solidFill>
              </a:rPr>
              <a:t>G.806 defines: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b="1"/>
              <a:t>anomaly (n):</a:t>
            </a:r>
            <a:r>
              <a:rPr lang="en-US" sz="1800"/>
              <a:t>     smallest observable discrepancy 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/>
              <a:t>                          between desired and actual characteristics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b="1"/>
              <a:t>defect (d):</a:t>
            </a:r>
            <a:r>
              <a:rPr lang="en-US" sz="1800"/>
              <a:t>         density of anomalies that interrupts some required function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b="1"/>
              <a:t>fault cause (c):</a:t>
            </a:r>
            <a:r>
              <a:rPr lang="en-US" sz="1800"/>
              <a:t> root cause behind multiple defects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b="1"/>
              <a:t>failure (f):</a:t>
            </a:r>
            <a:r>
              <a:rPr lang="en-US" sz="1800"/>
              <a:t>          persistent fault cause - ability to perform function is terminated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b="1"/>
              <a:t>action (a):</a:t>
            </a:r>
            <a:r>
              <a:rPr lang="en-US" sz="1800"/>
              <a:t>         action requested due to fault cause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b="1"/>
              <a:t>performance parameter (p):</a:t>
            </a:r>
            <a:r>
              <a:rPr lang="en-US" sz="1800"/>
              <a:t> calculatable value representing ability to function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FF"/>
                </a:solidFill>
              </a:rPr>
              <a:t>for example: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/>
              <a:t>dLOS = loss of signal defect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/>
              <a:t>cPLM = payload mismatch cause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/>
              <a:t>aAIS = insertion of AIS action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400" b="1" i="1">
                <a:solidFill>
                  <a:srgbClr val="FF3300"/>
                </a:solidFill>
              </a:rPr>
              <a:t>alarms</a:t>
            </a:r>
            <a:r>
              <a:rPr lang="en-US" sz="2400">
                <a:solidFill>
                  <a:srgbClr val="FF33CC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are human observable failure indications</a:t>
            </a: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4203700" y="4076700"/>
            <a:ext cx="4546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equipment specifications  define relationships</a:t>
            </a: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</a:rPr>
              <a:t>e.g. </a:t>
            </a: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</a:rPr>
              <a:t>aAIS &lt;= dAIS or dLOS or dLOF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6DC9FDF9-2B7A-4053-B389-5C88A4604F83}" type="slidenum">
              <a:rPr lang="en-US"/>
              <a:pPr/>
              <a:t>13</a:t>
            </a:fld>
            <a:endParaRPr lang="en-US"/>
          </a:p>
        </p:txBody>
      </p:sp>
      <p:sp>
        <p:nvSpPr>
          <p:cNvPr id="32256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clients</a:t>
            </a:r>
          </a:p>
        </p:txBody>
      </p:sp>
      <p:sp>
        <p:nvSpPr>
          <p:cNvPr id="3225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887412"/>
            <a:ext cx="8036560" cy="584866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800" dirty="0"/>
              <a:t>the 2-byte </a:t>
            </a:r>
            <a:r>
              <a:rPr lang="en-US" sz="1800" i="1" dirty="0" err="1"/>
              <a:t>Ethertype</a:t>
            </a:r>
            <a:r>
              <a:rPr lang="en-US" sz="1800" dirty="0"/>
              <a:t> identifies the client type 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1800" dirty="0"/>
              <a:t>assigned by IEEE Registration Authority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1800" dirty="0"/>
              <a:t>all </a:t>
            </a:r>
            <a:r>
              <a:rPr lang="en-US" sz="1800" dirty="0" err="1"/>
              <a:t>Ethertypes</a:t>
            </a:r>
            <a:r>
              <a:rPr lang="en-US" sz="1800" dirty="0"/>
              <a:t> are greater than 0600 (1536 decimal</a:t>
            </a:r>
            <a:r>
              <a:rPr lang="en-US" sz="1800" dirty="0" smtClean="0"/>
              <a:t>) </a:t>
            </a:r>
            <a:endParaRPr lang="en-US" sz="1800" dirty="0"/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sz="1800" dirty="0"/>
              <a:t>some useful </a:t>
            </a:r>
            <a:r>
              <a:rPr lang="en-US" sz="1800" dirty="0" err="1"/>
              <a:t>Ethertypes</a:t>
            </a:r>
            <a:r>
              <a:rPr lang="en-US" sz="1800" dirty="0"/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0800 IPv4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0806 </a:t>
            </a:r>
            <a:r>
              <a:rPr lang="en-US" sz="1500" dirty="0" smtClean="0"/>
              <a:t>ARP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22F3 TRILL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22F4 IS-IS</a:t>
            </a:r>
            <a:endParaRPr lang="en-US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8100 VLAN tag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8138 Novell IPX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814C SNMP over Ethernet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86DD IPv6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8809 slow protocols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8847 MPLS </a:t>
            </a:r>
            <a:r>
              <a:rPr lang="en-US" sz="1500" dirty="0" err="1"/>
              <a:t>unicast</a:t>
            </a:r>
            <a:endParaRPr lang="en-US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8848 MPLS multicast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88D8 </a:t>
            </a:r>
            <a:r>
              <a:rPr lang="en-US" sz="1500" dirty="0" err="1"/>
              <a:t>CESoETH</a:t>
            </a:r>
            <a:endParaRPr lang="en-US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88A8 Q-in-Q SVID / MAC-in-MAC BVID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88F5 MVRP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88F6 MMRP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88F7 IEEE 1588v2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8902 </a:t>
            </a:r>
            <a:r>
              <a:rPr lang="en-US" sz="1500" dirty="0" smtClean="0"/>
              <a:t>CFM </a:t>
            </a:r>
            <a:r>
              <a:rPr lang="en-US" sz="1500" dirty="0"/>
              <a:t>OAM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800" i="1" dirty="0"/>
              <a:t>see them all at </a:t>
            </a:r>
            <a:r>
              <a:rPr lang="en-US" sz="1800" dirty="0">
                <a:solidFill>
                  <a:srgbClr val="FF33CC"/>
                </a:solidFill>
                <a:hlinkClick r:id="rId2"/>
              </a:rPr>
              <a:t>http://standards.ieee.org/regauth/ethertype/eth.txt</a:t>
            </a:r>
            <a:endParaRPr lang="en-US" sz="1800" dirty="0">
              <a:solidFill>
                <a:srgbClr val="FF33CC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800" i="1" dirty="0"/>
              <a:t>get your own for only $2,500 </a:t>
            </a:r>
            <a:r>
              <a:rPr lang="en-US" sz="1800" i="1" dirty="0" smtClean="0"/>
              <a:t>!  </a:t>
            </a:r>
            <a:r>
              <a:rPr lang="en-US" sz="1400" dirty="0" smtClean="0"/>
              <a:t>(RAD has acquired 22E8 for bonding protocol)</a:t>
            </a: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23535BB-7389-459A-A780-21EB8AE4AAD3}" type="slidenum">
              <a:rPr lang="en-US"/>
              <a:pPr/>
              <a:t>130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901700"/>
          </a:xfrm>
        </p:spPr>
        <p:txBody>
          <a:bodyPr/>
          <a:lstStyle/>
          <a:p>
            <a:r>
              <a:rPr lang="en-US"/>
              <a:t>Supervision Flowchart</a:t>
            </a:r>
          </a:p>
        </p:txBody>
      </p:sp>
      <p:grpSp>
        <p:nvGrpSpPr>
          <p:cNvPr id="364547" name="Group 3"/>
          <p:cNvGrpSpPr>
            <a:grpSpLocks/>
          </p:cNvGrpSpPr>
          <p:nvPr/>
        </p:nvGrpSpPr>
        <p:grpSpPr bwMode="auto">
          <a:xfrm>
            <a:off x="139700" y="1993900"/>
            <a:ext cx="8940800" cy="4008438"/>
            <a:chOff x="88" y="1256"/>
            <a:chExt cx="5632" cy="2525"/>
          </a:xfrm>
        </p:grpSpPr>
        <p:sp>
          <p:nvSpPr>
            <p:cNvPr id="364548" name="Text Box 4"/>
            <p:cNvSpPr txBox="1">
              <a:spLocks noChangeArrowheads="1"/>
            </p:cNvSpPr>
            <p:nvPr/>
          </p:nvSpPr>
          <p:spPr bwMode="auto">
            <a:xfrm>
              <a:off x="88" y="1856"/>
              <a:ext cx="888" cy="5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75000"/>
                </a:lnSpc>
                <a:spcBef>
                  <a:spcPct val="20000"/>
                </a:spcBef>
              </a:pPr>
              <a:r>
                <a:rPr lang="en-US" sz="2000"/>
                <a:t>anomaly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364549" name="Text Box 5"/>
            <p:cNvSpPr txBox="1">
              <a:spLocks noChangeArrowheads="1"/>
            </p:cNvSpPr>
            <p:nvPr/>
          </p:nvSpPr>
          <p:spPr bwMode="auto">
            <a:xfrm>
              <a:off x="1472" y="1296"/>
              <a:ext cx="976" cy="5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ct val="20000"/>
                </a:spcBef>
              </a:pPr>
              <a:r>
                <a:rPr lang="en-US" sz="2000"/>
                <a:t>performance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</a:pPr>
              <a:r>
                <a:rPr lang="en-US" sz="2000"/>
                <a:t>monitoring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364550" name="Text Box 6"/>
            <p:cNvSpPr txBox="1">
              <a:spLocks noChangeArrowheads="1"/>
            </p:cNvSpPr>
            <p:nvPr/>
          </p:nvSpPr>
          <p:spPr bwMode="auto">
            <a:xfrm>
              <a:off x="2952" y="1296"/>
              <a:ext cx="976" cy="5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ct val="20000"/>
                </a:spcBef>
              </a:pPr>
              <a:r>
                <a:rPr lang="en-US" sz="2000"/>
                <a:t>statistics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</a:pPr>
              <a:r>
                <a:rPr lang="en-US" sz="2000"/>
                <a:t>gathering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364551" name="Text Box 7"/>
            <p:cNvSpPr txBox="1">
              <a:spLocks noChangeArrowheads="1"/>
            </p:cNvSpPr>
            <p:nvPr/>
          </p:nvSpPr>
          <p:spPr bwMode="auto">
            <a:xfrm>
              <a:off x="1464" y="2728"/>
              <a:ext cx="976" cy="5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75000"/>
                </a:lnSpc>
                <a:spcBef>
                  <a:spcPct val="20000"/>
                </a:spcBef>
              </a:pPr>
              <a:r>
                <a:rPr lang="en-US" sz="2000"/>
                <a:t>defect filter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364552" name="Text Box 8"/>
            <p:cNvSpPr txBox="1">
              <a:spLocks noChangeArrowheads="1"/>
            </p:cNvSpPr>
            <p:nvPr/>
          </p:nvSpPr>
          <p:spPr bwMode="auto">
            <a:xfrm>
              <a:off x="2936" y="2216"/>
              <a:ext cx="976" cy="5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ct val="20000"/>
                </a:spcBef>
              </a:pPr>
              <a:r>
                <a:rPr lang="en-US" sz="2000"/>
                <a:t>defect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</a:pPr>
              <a:r>
                <a:rPr lang="en-US" sz="2000"/>
                <a:t>correlation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364553" name="Text Box 9"/>
            <p:cNvSpPr txBox="1">
              <a:spLocks noChangeArrowheads="1"/>
            </p:cNvSpPr>
            <p:nvPr/>
          </p:nvSpPr>
          <p:spPr bwMode="auto">
            <a:xfrm>
              <a:off x="4248" y="2216"/>
              <a:ext cx="976" cy="5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ct val="20000"/>
                </a:spcBef>
              </a:pPr>
              <a:r>
                <a:rPr lang="en-US" sz="2000"/>
                <a:t>persistence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</a:pPr>
              <a:r>
                <a:rPr lang="en-US" sz="2000"/>
                <a:t>monitoring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2936" y="3248"/>
              <a:ext cx="976" cy="5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ct val="20000"/>
                </a:spcBef>
              </a:pPr>
              <a:r>
                <a:rPr lang="en-US" sz="2000"/>
                <a:t>consequent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</a:pPr>
              <a:r>
                <a:rPr lang="en-US" sz="2000"/>
                <a:t>action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364555" name="Line 11"/>
            <p:cNvSpPr>
              <a:spLocks noChangeShapeType="1"/>
            </p:cNvSpPr>
            <p:nvPr/>
          </p:nvSpPr>
          <p:spPr bwMode="auto">
            <a:xfrm>
              <a:off x="976" y="2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56" name="Line 12"/>
            <p:cNvSpPr>
              <a:spLocks noChangeShapeType="1"/>
            </p:cNvSpPr>
            <p:nvPr/>
          </p:nvSpPr>
          <p:spPr bwMode="auto">
            <a:xfrm flipV="1">
              <a:off x="1280" y="1552"/>
              <a:ext cx="0" cy="1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57" name="Line 13"/>
            <p:cNvSpPr>
              <a:spLocks noChangeShapeType="1"/>
            </p:cNvSpPr>
            <p:nvPr/>
          </p:nvSpPr>
          <p:spPr bwMode="auto">
            <a:xfrm>
              <a:off x="1288" y="15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58" name="Line 14"/>
            <p:cNvSpPr>
              <a:spLocks noChangeShapeType="1"/>
            </p:cNvSpPr>
            <p:nvPr/>
          </p:nvSpPr>
          <p:spPr bwMode="auto">
            <a:xfrm>
              <a:off x="1280" y="3016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59" name="Line 15"/>
            <p:cNvSpPr>
              <a:spLocks noChangeShapeType="1"/>
            </p:cNvSpPr>
            <p:nvPr/>
          </p:nvSpPr>
          <p:spPr bwMode="auto">
            <a:xfrm>
              <a:off x="2456" y="1456"/>
              <a:ext cx="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60" name="Line 16"/>
            <p:cNvSpPr>
              <a:spLocks noChangeShapeType="1"/>
            </p:cNvSpPr>
            <p:nvPr/>
          </p:nvSpPr>
          <p:spPr bwMode="auto">
            <a:xfrm>
              <a:off x="3912" y="3512"/>
              <a:ext cx="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61" name="Line 17"/>
            <p:cNvSpPr>
              <a:spLocks noChangeShapeType="1"/>
            </p:cNvSpPr>
            <p:nvPr/>
          </p:nvSpPr>
          <p:spPr bwMode="auto">
            <a:xfrm flipV="1">
              <a:off x="2792" y="1688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62" name="Line 18"/>
            <p:cNvSpPr>
              <a:spLocks noChangeShapeType="1"/>
            </p:cNvSpPr>
            <p:nvPr/>
          </p:nvSpPr>
          <p:spPr bwMode="auto">
            <a:xfrm>
              <a:off x="2448" y="2992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63" name="Line 19"/>
            <p:cNvSpPr>
              <a:spLocks noChangeShapeType="1"/>
            </p:cNvSpPr>
            <p:nvPr/>
          </p:nvSpPr>
          <p:spPr bwMode="auto">
            <a:xfrm>
              <a:off x="2792" y="35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64" name="Line 20"/>
            <p:cNvSpPr>
              <a:spLocks noChangeShapeType="1"/>
            </p:cNvSpPr>
            <p:nvPr/>
          </p:nvSpPr>
          <p:spPr bwMode="auto">
            <a:xfrm>
              <a:off x="2792" y="248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65" name="Text Box 21"/>
            <p:cNvSpPr txBox="1">
              <a:spLocks noChangeArrowheads="1"/>
            </p:cNvSpPr>
            <p:nvPr/>
          </p:nvSpPr>
          <p:spPr bwMode="auto">
            <a:xfrm>
              <a:off x="5336" y="2312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fX</a:t>
              </a:r>
            </a:p>
          </p:txBody>
        </p:sp>
        <p:sp>
          <p:nvSpPr>
            <p:cNvPr id="364566" name="Text Box 22"/>
            <p:cNvSpPr txBox="1">
              <a:spLocks noChangeArrowheads="1"/>
            </p:cNvSpPr>
            <p:nvPr/>
          </p:nvSpPr>
          <p:spPr bwMode="auto">
            <a:xfrm>
              <a:off x="976" y="1920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nX</a:t>
              </a:r>
            </a:p>
          </p:txBody>
        </p:sp>
        <p:sp>
          <p:nvSpPr>
            <p:cNvPr id="364567" name="Text Box 23"/>
            <p:cNvSpPr txBox="1">
              <a:spLocks noChangeArrowheads="1"/>
            </p:cNvSpPr>
            <p:nvPr/>
          </p:nvSpPr>
          <p:spPr bwMode="auto">
            <a:xfrm>
              <a:off x="4088" y="3320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aX</a:t>
              </a:r>
            </a:p>
          </p:txBody>
        </p:sp>
        <p:sp>
          <p:nvSpPr>
            <p:cNvPr id="364568" name="Text Box 24"/>
            <p:cNvSpPr txBox="1">
              <a:spLocks noChangeArrowheads="1"/>
            </p:cNvSpPr>
            <p:nvPr/>
          </p:nvSpPr>
          <p:spPr bwMode="auto">
            <a:xfrm>
              <a:off x="2472" y="2800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dX</a:t>
              </a:r>
            </a:p>
          </p:txBody>
        </p:sp>
        <p:sp>
          <p:nvSpPr>
            <p:cNvPr id="364569" name="Text Box 25"/>
            <p:cNvSpPr txBox="1">
              <a:spLocks noChangeArrowheads="1"/>
            </p:cNvSpPr>
            <p:nvPr/>
          </p:nvSpPr>
          <p:spPr bwMode="auto">
            <a:xfrm>
              <a:off x="2504" y="1256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pX</a:t>
              </a:r>
            </a:p>
          </p:txBody>
        </p:sp>
        <p:sp>
          <p:nvSpPr>
            <p:cNvPr id="364570" name="Line 26"/>
            <p:cNvSpPr>
              <a:spLocks noChangeShapeType="1"/>
            </p:cNvSpPr>
            <p:nvPr/>
          </p:nvSpPr>
          <p:spPr bwMode="auto">
            <a:xfrm>
              <a:off x="3912" y="2480"/>
              <a:ext cx="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71" name="Text Box 27"/>
            <p:cNvSpPr txBox="1">
              <a:spLocks noChangeArrowheads="1"/>
            </p:cNvSpPr>
            <p:nvPr/>
          </p:nvSpPr>
          <p:spPr bwMode="auto">
            <a:xfrm>
              <a:off x="3928" y="2296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cX</a:t>
              </a:r>
            </a:p>
          </p:txBody>
        </p:sp>
        <p:sp>
          <p:nvSpPr>
            <p:cNvPr id="364572" name="Line 28"/>
            <p:cNvSpPr>
              <a:spLocks noChangeShapeType="1"/>
            </p:cNvSpPr>
            <p:nvPr/>
          </p:nvSpPr>
          <p:spPr bwMode="auto">
            <a:xfrm>
              <a:off x="5224" y="2496"/>
              <a:ext cx="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73" name="Line 29"/>
            <p:cNvSpPr>
              <a:spLocks noChangeShapeType="1"/>
            </p:cNvSpPr>
            <p:nvPr/>
          </p:nvSpPr>
          <p:spPr bwMode="auto">
            <a:xfrm>
              <a:off x="2800" y="1688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4574" name="Text Box 30"/>
          <p:cNvSpPr txBox="1">
            <a:spLocks noChangeArrowheads="1"/>
          </p:cNvSpPr>
          <p:nvPr/>
        </p:nvSpPr>
        <p:spPr bwMode="auto">
          <a:xfrm>
            <a:off x="177800" y="5613400"/>
            <a:ext cx="3797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N.B. this is a greatly simplified picture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more generally there are external signals, time constants,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5EB1F9C5-1F50-4A71-988A-A06F9ED08278}" type="slidenum">
              <a:rPr lang="en-US"/>
              <a:pPr/>
              <a:t>131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OAM functionality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08113"/>
            <a:ext cx="7912100" cy="5092700"/>
          </a:xfrm>
        </p:spPr>
        <p:txBody>
          <a:bodyPr/>
          <a:lstStyle/>
          <a:p>
            <a:r>
              <a:rPr lang="en-US" sz="2000"/>
              <a:t>C</a:t>
            </a:r>
            <a:r>
              <a:rPr lang="en-US" sz="2000">
                <a:solidFill>
                  <a:schemeClr val="accent2"/>
                </a:solidFill>
              </a:rPr>
              <a:t>ontinuity </a:t>
            </a:r>
            <a:r>
              <a:rPr lang="en-US" sz="2000"/>
              <a:t>C</a:t>
            </a:r>
            <a:r>
              <a:rPr lang="en-US" sz="2000">
                <a:solidFill>
                  <a:schemeClr val="accent2"/>
                </a:solidFill>
              </a:rPr>
              <a:t>heck / </a:t>
            </a:r>
            <a:r>
              <a:rPr lang="en-US" sz="2000"/>
              <a:t>C</a:t>
            </a:r>
            <a:r>
              <a:rPr lang="en-US" sz="2000">
                <a:solidFill>
                  <a:schemeClr val="accent2"/>
                </a:solidFill>
              </a:rPr>
              <a:t>onnectivity </a:t>
            </a:r>
            <a:r>
              <a:rPr lang="en-US" sz="2000"/>
              <a:t>V</a:t>
            </a:r>
            <a:r>
              <a:rPr lang="en-US" sz="2000">
                <a:solidFill>
                  <a:schemeClr val="accent2"/>
                </a:solidFill>
              </a:rPr>
              <a:t>erification </a:t>
            </a:r>
          </a:p>
          <a:p>
            <a:pPr>
              <a:lnSpc>
                <a:spcPct val="190000"/>
              </a:lnSpc>
              <a:spcBef>
                <a:spcPct val="10000"/>
              </a:spcBef>
            </a:pPr>
            <a:r>
              <a:rPr lang="en-US" sz="2000"/>
              <a:t>L</a:t>
            </a:r>
            <a:r>
              <a:rPr lang="en-US" sz="2000">
                <a:solidFill>
                  <a:srgbClr val="FF33CC"/>
                </a:solidFill>
              </a:rPr>
              <a:t>oop</a:t>
            </a:r>
            <a:r>
              <a:rPr lang="en-US" sz="2000"/>
              <a:t>B</a:t>
            </a:r>
            <a:r>
              <a:rPr lang="en-US" sz="2000">
                <a:solidFill>
                  <a:srgbClr val="FF33CC"/>
                </a:solidFill>
              </a:rPr>
              <a:t>acks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in-service (nonintrusive)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out-of service (intrusive)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linktrace</a:t>
            </a:r>
          </a:p>
          <a:p>
            <a:pPr>
              <a:lnSpc>
                <a:spcPct val="190000"/>
              </a:lnSpc>
              <a:spcBef>
                <a:spcPct val="10000"/>
              </a:spcBef>
            </a:pPr>
            <a:r>
              <a:rPr lang="en-US" sz="2000">
                <a:solidFill>
                  <a:srgbClr val="FF3300"/>
                </a:solidFill>
              </a:rPr>
              <a:t>defect notification / alarm inhibition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00"/>
                </a:solidFill>
              </a:rPr>
              <a:t>AIS (FDI)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00"/>
                </a:solidFill>
              </a:rPr>
              <a:t>RDI (BDI)</a:t>
            </a:r>
          </a:p>
          <a:p>
            <a:pPr>
              <a:lnSpc>
                <a:spcPct val="190000"/>
              </a:lnSpc>
              <a:spcBef>
                <a:spcPct val="10000"/>
              </a:spcBef>
            </a:pPr>
            <a:r>
              <a:rPr lang="en-US" sz="2000"/>
              <a:t>performance monitoring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frame loss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one-way delay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round-trip delay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delay variation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throughput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BFB474E-F132-43E7-AEBE-5EC35FD777E9}" type="slidenum">
              <a:rPr lang="en-US"/>
              <a:pPr/>
              <a:t>132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flavors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for many years there was no OAM for Ethernet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now there are two incompatible ones!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33CC"/>
                </a:solidFill>
              </a:rPr>
              <a:t>Link layer OAM – EFM 802.3ah 802.3 clause 57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>
                <a:solidFill>
                  <a:srgbClr val="FF33CC"/>
                </a:solidFill>
              </a:rPr>
              <a:t>single link only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>
                <a:solidFill>
                  <a:srgbClr val="FF33CC"/>
                </a:solidFill>
              </a:rPr>
              <a:t>limited functionality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33CC"/>
                </a:solidFill>
              </a:rPr>
              <a:t>Service OAM – Y.1731, 802.1ag (CFM)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>
                <a:solidFill>
                  <a:srgbClr val="FF33CC"/>
                </a:solidFill>
              </a:rPr>
              <a:t>any network configuration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>
                <a:solidFill>
                  <a:srgbClr val="FF33CC"/>
                </a:solidFill>
              </a:rPr>
              <a:t>full OAM functionality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in some cases may need to run both </a:t>
            </a:r>
            <a:r>
              <a:rPr lang="en-US" sz="1800">
                <a:solidFill>
                  <a:srgbClr val="FF3300"/>
                </a:solidFill>
              </a:rPr>
              <a:t>(e.g. ETH over ETY)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while in others only service OAM makes sense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70EB1C06-5968-4630-A120-E8A26785DC46}" type="slidenum">
              <a:rPr lang="en-US"/>
              <a:pPr/>
              <a:t>133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EFM OAM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92213"/>
            <a:ext cx="8547100" cy="3797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EFM networks are mostly p2p links or p2mp PONs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thus a link layer OAM is sufficient for EFM applications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Since EFM link is between customer and Service Provider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EFM OAM entities are classified as active </a:t>
            </a:r>
            <a:r>
              <a:rPr lang="en-US" sz="1600">
                <a:solidFill>
                  <a:schemeClr val="accent2"/>
                </a:solidFill>
              </a:rPr>
              <a:t>(SP)</a:t>
            </a:r>
            <a:r>
              <a:rPr lang="en-US" sz="1800">
                <a:solidFill>
                  <a:schemeClr val="accent2"/>
                </a:solidFill>
              </a:rPr>
              <a:t> or passive </a:t>
            </a:r>
            <a:r>
              <a:rPr lang="en-US" sz="1600">
                <a:solidFill>
                  <a:schemeClr val="accent2"/>
                </a:solidFill>
              </a:rPr>
              <a:t>(customer)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active entity can place passive one into LB mode, but not the reverse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but link OAM may be used for any Ethernet link, not just EFM ones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1800"/>
              <a:t>EFM OAMPDUs are a slow protocol frames – not forwarded by bridges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/>
              <a:t>Ethertype = 88-09 and subtype 03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/>
              <a:t>messages multicast to slow protocol specific group address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/>
              <a:t>OAMPDUs must be sent once per second (heartbeat)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/>
              <a:t>messages are TLV-based</a:t>
            </a:r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215900" y="5219700"/>
            <a:ext cx="8623300" cy="1082675"/>
            <a:chOff x="88" y="2992"/>
            <a:chExt cx="5432" cy="682"/>
          </a:xfrm>
        </p:grpSpPr>
        <p:sp>
          <p:nvSpPr>
            <p:cNvPr id="368665" name="Text Box 25"/>
            <p:cNvSpPr txBox="1">
              <a:spLocks noChangeArrowheads="1"/>
            </p:cNvSpPr>
            <p:nvPr/>
          </p:nvSpPr>
          <p:spPr bwMode="auto">
            <a:xfrm>
              <a:off x="88" y="2992"/>
              <a:ext cx="656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</a:pPr>
              <a:r>
                <a:rPr lang="en-US" sz="2400"/>
                <a:t>DA</a:t>
              </a:r>
            </a:p>
            <a:p>
              <a:pPr algn="ctr">
                <a:lnSpc>
                  <a:spcPct val="105000"/>
                </a:lnSpc>
                <a:spcBef>
                  <a:spcPct val="45000"/>
                </a:spcBef>
              </a:pPr>
              <a:r>
                <a:rPr lang="en-US" sz="1400"/>
                <a:t>01-80-C2-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en-US" sz="1400"/>
                <a:t>00-00-02</a:t>
              </a:r>
            </a:p>
          </p:txBody>
        </p:sp>
        <p:sp>
          <p:nvSpPr>
            <p:cNvPr id="368666" name="Text Box 26"/>
            <p:cNvSpPr txBox="1">
              <a:spLocks noChangeArrowheads="1"/>
            </p:cNvSpPr>
            <p:nvPr/>
          </p:nvSpPr>
          <p:spPr bwMode="auto">
            <a:xfrm>
              <a:off x="744" y="2992"/>
              <a:ext cx="568" cy="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24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SA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2400"/>
            </a:p>
          </p:txBody>
        </p:sp>
        <p:sp>
          <p:nvSpPr>
            <p:cNvPr id="368667" name="Text Box 27"/>
            <p:cNvSpPr txBox="1">
              <a:spLocks noChangeArrowheads="1"/>
            </p:cNvSpPr>
            <p:nvPr/>
          </p:nvSpPr>
          <p:spPr bwMode="auto">
            <a:xfrm>
              <a:off x="1312" y="2992"/>
              <a:ext cx="688" cy="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TYPE</a:t>
              </a:r>
            </a:p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400"/>
                <a:t>8809</a:t>
              </a:r>
            </a:p>
          </p:txBody>
        </p:sp>
        <p:sp>
          <p:nvSpPr>
            <p:cNvPr id="368668" name="Text Box 28"/>
            <p:cNvSpPr txBox="1">
              <a:spLocks noChangeArrowheads="1"/>
            </p:cNvSpPr>
            <p:nvPr/>
          </p:nvSpPr>
          <p:spPr bwMode="auto">
            <a:xfrm>
              <a:off x="2000" y="2992"/>
              <a:ext cx="624" cy="68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SUB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TYPE</a:t>
              </a:r>
              <a:endParaRPr lang="en-US" sz="2800"/>
            </a:p>
            <a:p>
              <a:pPr algn="ctr">
                <a:lnSpc>
                  <a:spcPct val="85000"/>
                </a:lnSpc>
                <a:spcBef>
                  <a:spcPct val="5000"/>
                </a:spcBef>
              </a:pPr>
              <a:r>
                <a:rPr lang="en-US" sz="2000"/>
                <a:t>03</a:t>
              </a:r>
              <a:r>
                <a:rPr lang="en-US" sz="2400"/>
                <a:t> </a:t>
              </a:r>
              <a:endParaRPr lang="en-US" sz="2000"/>
            </a:p>
          </p:txBody>
        </p:sp>
        <p:sp>
          <p:nvSpPr>
            <p:cNvPr id="368669" name="Text Box 29"/>
            <p:cNvSpPr txBox="1">
              <a:spLocks noChangeArrowheads="1"/>
            </p:cNvSpPr>
            <p:nvPr/>
          </p:nvSpPr>
          <p:spPr bwMode="auto">
            <a:xfrm>
              <a:off x="2624" y="2992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FLAGS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(2B)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68675" name="Text Box 35"/>
            <p:cNvSpPr txBox="1">
              <a:spLocks noChangeArrowheads="1"/>
            </p:cNvSpPr>
            <p:nvPr/>
          </p:nvSpPr>
          <p:spPr bwMode="auto">
            <a:xfrm>
              <a:off x="3456" y="2992"/>
              <a:ext cx="640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CODE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(1B)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68676" name="Text Box 36"/>
            <p:cNvSpPr txBox="1">
              <a:spLocks noChangeArrowheads="1"/>
            </p:cNvSpPr>
            <p:nvPr/>
          </p:nvSpPr>
          <p:spPr bwMode="auto">
            <a:xfrm>
              <a:off x="4096" y="2992"/>
              <a:ext cx="712" cy="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24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DATA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2400"/>
            </a:p>
          </p:txBody>
        </p:sp>
        <p:sp>
          <p:nvSpPr>
            <p:cNvPr id="368677" name="Text Box 37"/>
            <p:cNvSpPr txBox="1">
              <a:spLocks noChangeArrowheads="1"/>
            </p:cNvSpPr>
            <p:nvPr/>
          </p:nvSpPr>
          <p:spPr bwMode="auto">
            <a:xfrm>
              <a:off x="4808" y="2992"/>
              <a:ext cx="712" cy="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24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CRC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24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EF65224-3B4E-4357-A64D-A63EAACF4A91}" type="slidenum">
              <a:rPr lang="en-US"/>
              <a:pPr/>
              <a:t>134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EFM OAM capabilities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357313"/>
            <a:ext cx="8750300" cy="474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6 codes are defined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Information </a:t>
            </a:r>
            <a:r>
              <a:rPr lang="en-US" sz="1800" dirty="0">
                <a:solidFill>
                  <a:schemeClr val="accent2"/>
                </a:solidFill>
              </a:rPr>
              <a:t>(</a:t>
            </a:r>
            <a:r>
              <a:rPr lang="en-US" sz="1800" dirty="0" err="1">
                <a:solidFill>
                  <a:schemeClr val="accent2"/>
                </a:solidFill>
              </a:rPr>
              <a:t>autodiscovery</a:t>
            </a:r>
            <a:r>
              <a:rPr lang="en-US" sz="1800" dirty="0">
                <a:solidFill>
                  <a:schemeClr val="accent2"/>
                </a:solidFill>
              </a:rPr>
              <a:t>, heartbeat, fault notification)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Event notification </a:t>
            </a:r>
            <a:r>
              <a:rPr lang="en-US" sz="1800" dirty="0">
                <a:solidFill>
                  <a:schemeClr val="accent2"/>
                </a:solidFill>
              </a:rPr>
              <a:t>(statistics reporting)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Variable request </a:t>
            </a:r>
            <a:r>
              <a:rPr lang="en-US" sz="1800" dirty="0">
                <a:solidFill>
                  <a:schemeClr val="accent2"/>
                </a:solidFill>
              </a:rPr>
              <a:t>(active entity query passive’s configuration) </a:t>
            </a:r>
            <a:r>
              <a:rPr lang="en-US" sz="1800" dirty="0">
                <a:solidFill>
                  <a:srgbClr val="FF3300"/>
                </a:solidFill>
              </a:rPr>
              <a:t>(not really OAM)</a:t>
            </a:r>
            <a:endParaRPr lang="en-US" sz="20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Variable response </a:t>
            </a:r>
            <a:r>
              <a:rPr lang="en-US" sz="1800" dirty="0">
                <a:solidFill>
                  <a:schemeClr val="accent2"/>
                </a:solidFill>
              </a:rPr>
              <a:t>(passive entity responds to query)             </a:t>
            </a:r>
            <a:r>
              <a:rPr lang="en-US" sz="1800" dirty="0">
                <a:solidFill>
                  <a:srgbClr val="FF3300"/>
                </a:solidFill>
              </a:rPr>
              <a:t>(not really OAM)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Loopback control </a:t>
            </a:r>
            <a:r>
              <a:rPr lang="en-US" sz="1800" dirty="0">
                <a:solidFill>
                  <a:schemeClr val="accent2"/>
                </a:solidFill>
              </a:rPr>
              <a:t>(active entity enable/disable of passive’s </a:t>
            </a:r>
            <a:r>
              <a:rPr lang="en-US" sz="1800" dirty="0" smtClean="0">
                <a:solidFill>
                  <a:schemeClr val="accent2"/>
                </a:solidFill>
              </a:rPr>
              <a:t>PHY LB </a:t>
            </a:r>
            <a:r>
              <a:rPr lang="en-US" sz="1800" dirty="0">
                <a:solidFill>
                  <a:schemeClr val="accent2"/>
                </a:solidFill>
              </a:rPr>
              <a:t>mode)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Organization specific </a:t>
            </a:r>
            <a:r>
              <a:rPr lang="en-US" sz="1800" dirty="0">
                <a:solidFill>
                  <a:schemeClr val="accent2"/>
                </a:solidFill>
              </a:rPr>
              <a:t>(proprietary extensions)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dirty="0"/>
              <a:t>flags are in every OAMPDU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dirty="0"/>
              <a:t>expedite notification of critical events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dirty="0"/>
              <a:t>link fault (RDI)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dirty="0"/>
              <a:t>dying gasp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dirty="0"/>
              <a:t>unspecified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dirty="0"/>
              <a:t>monitor slowly degradations in performance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012B44C2-07DE-4740-99EB-5F1757DA670D}" type="slidenum">
              <a:rPr lang="en-US"/>
              <a:pPr/>
              <a:t>135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Y.1731 OAM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230313"/>
            <a:ext cx="8470900" cy="505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SPs want to monitor full networks, not just single links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Service layer OAM provides end-to-end integrity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of the Ethernet service over arbitrary server layers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Ethernet is the hardest case for OAM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400">
                <a:solidFill>
                  <a:schemeClr val="accent2"/>
                </a:solidFill>
              </a:rPr>
              <a:t>connectionless – </a:t>
            </a:r>
            <a:r>
              <a:rPr lang="en-US" sz="2000">
                <a:solidFill>
                  <a:schemeClr val="accent2"/>
                </a:solidFill>
              </a:rPr>
              <a:t>can’t use ATM-like connection continuity check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400">
                <a:solidFill>
                  <a:schemeClr val="accent2"/>
                </a:solidFill>
              </a:rPr>
              <a:t>MP2MP – </a:t>
            </a:r>
            <a:r>
              <a:rPr lang="en-US" sz="2000">
                <a:solidFill>
                  <a:schemeClr val="accent2"/>
                </a:solidFill>
              </a:rPr>
              <a:t>so need full connectivity verification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400">
                <a:solidFill>
                  <a:schemeClr val="accent2"/>
                </a:solidFill>
              </a:rPr>
              <a:t>layering –</a:t>
            </a:r>
            <a:r>
              <a:rPr lang="en-US" sz="2000">
                <a:solidFill>
                  <a:schemeClr val="accent2"/>
                </a:solidFill>
              </a:rPr>
              <a:t> need separate OAM for operator, SPs, customer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400">
                <a:solidFill>
                  <a:schemeClr val="accent2"/>
                </a:solidFill>
              </a:rPr>
              <a:t>specific ETH behaviors – </a:t>
            </a:r>
            <a:r>
              <a:rPr lang="en-US" sz="2000">
                <a:solidFill>
                  <a:schemeClr val="accent2"/>
                </a:solidFill>
              </a:rPr>
              <a:t>flooding, multicast,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F319BAB-4EAE-483B-A0CE-B6EDCFAC77E9}" type="slidenum">
              <a:rPr lang="en-US"/>
              <a:pPr/>
              <a:t>136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Y.1731 messages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230313"/>
            <a:ext cx="8470900" cy="505460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Y.1731 supports many OAM message types: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C</a:t>
            </a:r>
            <a:r>
              <a:rPr lang="en-US" sz="2000" dirty="0">
                <a:solidFill>
                  <a:schemeClr val="accent2"/>
                </a:solidFill>
              </a:rPr>
              <a:t>ontinuity </a:t>
            </a:r>
            <a:r>
              <a:rPr lang="en-US" sz="2000" dirty="0"/>
              <a:t>C</a:t>
            </a:r>
            <a:r>
              <a:rPr lang="en-US" sz="2000" dirty="0">
                <a:solidFill>
                  <a:schemeClr val="accent2"/>
                </a:solidFill>
              </a:rPr>
              <a:t>heck  </a:t>
            </a:r>
            <a:r>
              <a:rPr lang="en-US" sz="1800" dirty="0">
                <a:solidFill>
                  <a:srgbClr val="006699"/>
                </a:solidFill>
              </a:rPr>
              <a:t>proactive heartbeat with 7 possible rates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dirty="0" smtClean="0"/>
              <a:t>S</a:t>
            </a:r>
            <a:r>
              <a:rPr lang="en-US" sz="1800" dirty="0" smtClean="0">
                <a:solidFill>
                  <a:schemeClr val="accent2"/>
                </a:solidFill>
              </a:rPr>
              <a:t>ynthetic </a:t>
            </a:r>
            <a:r>
              <a:rPr lang="en-US" sz="1800" dirty="0" smtClean="0"/>
              <a:t>L</a:t>
            </a:r>
            <a:r>
              <a:rPr lang="en-US" sz="1800" dirty="0" smtClean="0">
                <a:solidFill>
                  <a:schemeClr val="accent2"/>
                </a:solidFill>
              </a:rPr>
              <a:t>oss </a:t>
            </a:r>
            <a:r>
              <a:rPr lang="en-US" sz="1800" dirty="0" smtClean="0"/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easurement  </a:t>
            </a:r>
            <a:r>
              <a:rPr lang="en-US" sz="1800" dirty="0" smtClean="0">
                <a:solidFill>
                  <a:srgbClr val="006699"/>
                </a:solidFill>
              </a:rPr>
              <a:t>on demand loss rate estimation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 err="1"/>
              <a:t>L</a:t>
            </a:r>
            <a:r>
              <a:rPr lang="en-US" sz="2000" dirty="0" err="1">
                <a:solidFill>
                  <a:schemeClr val="accent2"/>
                </a:solidFill>
              </a:rPr>
              <a:t>oop</a:t>
            </a:r>
            <a:r>
              <a:rPr lang="en-US" sz="2000" dirty="0" err="1"/>
              <a:t>B</a:t>
            </a:r>
            <a:r>
              <a:rPr lang="en-US" sz="2000" dirty="0" err="1">
                <a:solidFill>
                  <a:schemeClr val="accent2"/>
                </a:solidFill>
              </a:rPr>
              <a:t>ack</a:t>
            </a:r>
            <a:r>
              <a:rPr lang="en-US" sz="2000" dirty="0">
                <a:solidFill>
                  <a:schemeClr val="accent2"/>
                </a:solidFill>
              </a:rPr>
              <a:t>             </a:t>
            </a:r>
            <a:r>
              <a:rPr lang="en-US" sz="1800" dirty="0" err="1">
                <a:solidFill>
                  <a:srgbClr val="006699"/>
                </a:solidFill>
              </a:rPr>
              <a:t>unicast</a:t>
            </a:r>
            <a:r>
              <a:rPr lang="en-US" sz="1800" dirty="0">
                <a:solidFill>
                  <a:srgbClr val="006699"/>
                </a:solidFill>
              </a:rPr>
              <a:t>/multicast pings with optional patterns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L</a:t>
            </a:r>
            <a:r>
              <a:rPr lang="en-US" sz="2000" dirty="0">
                <a:solidFill>
                  <a:schemeClr val="accent2"/>
                </a:solidFill>
              </a:rPr>
              <a:t>ink </a:t>
            </a:r>
            <a:r>
              <a:rPr lang="en-US" sz="2000" dirty="0"/>
              <a:t>T</a:t>
            </a:r>
            <a:r>
              <a:rPr lang="en-US" sz="2000" dirty="0">
                <a:solidFill>
                  <a:schemeClr val="accent2"/>
                </a:solidFill>
              </a:rPr>
              <a:t>race             </a:t>
            </a:r>
            <a:r>
              <a:rPr lang="en-US" sz="1800" dirty="0">
                <a:solidFill>
                  <a:srgbClr val="006699"/>
                </a:solidFill>
              </a:rPr>
              <a:t>identify path taken to detect failures and loops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AIS                        </a:t>
            </a:r>
            <a:r>
              <a:rPr lang="en-US" sz="1800" dirty="0">
                <a:solidFill>
                  <a:srgbClr val="006699"/>
                </a:solidFill>
              </a:rPr>
              <a:t>periodically sent when CC </a:t>
            </a:r>
            <a:r>
              <a:rPr lang="en-US" sz="1800" dirty="0" smtClean="0">
                <a:solidFill>
                  <a:srgbClr val="006699"/>
                </a:solidFill>
              </a:rPr>
              <a:t>fails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/>
              <a:t>RDI                       </a:t>
            </a:r>
            <a:r>
              <a:rPr lang="en-US" sz="2000" dirty="0" smtClean="0">
                <a:solidFill>
                  <a:srgbClr val="006699"/>
                </a:solidFill>
              </a:rPr>
              <a:t>flag set to indicate reverse defect 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/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lient</a:t>
            </a:r>
            <a:r>
              <a:rPr lang="en-US" sz="2000" dirty="0" smtClean="0"/>
              <a:t> S</a:t>
            </a:r>
            <a:r>
              <a:rPr lang="en-US" sz="2000" dirty="0" smtClean="0">
                <a:solidFill>
                  <a:schemeClr val="accent2"/>
                </a:solidFill>
              </a:rPr>
              <a:t>ignal</a:t>
            </a:r>
            <a:r>
              <a:rPr lang="en-US" sz="2000" dirty="0" smtClean="0"/>
              <a:t> F</a:t>
            </a:r>
            <a:r>
              <a:rPr lang="en-US" sz="2000" dirty="0" smtClean="0">
                <a:solidFill>
                  <a:schemeClr val="accent2"/>
                </a:solidFill>
              </a:rPr>
              <a:t>ail  </a:t>
            </a:r>
            <a:r>
              <a:rPr lang="en-US" sz="2000" dirty="0" smtClean="0">
                <a:solidFill>
                  <a:srgbClr val="006699"/>
                </a:solidFill>
              </a:rPr>
              <a:t>sent by MEP when client doesn’t support AIS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 err="1"/>
              <a:t>L</a:t>
            </a:r>
            <a:r>
              <a:rPr lang="en-US" sz="2000" dirty="0" err="1">
                <a:solidFill>
                  <a:schemeClr val="accent2"/>
                </a:solidFill>
              </a:rPr>
              <a:t>o</a:t>
            </a:r>
            <a:r>
              <a:rPr lang="en-US" sz="2000" dirty="0" err="1"/>
              <a:t>CK</a:t>
            </a:r>
            <a:r>
              <a:rPr lang="en-US" sz="2000" dirty="0">
                <a:solidFill>
                  <a:schemeClr val="accent2"/>
                </a:solidFill>
              </a:rPr>
              <a:t> signal          </a:t>
            </a:r>
            <a:r>
              <a:rPr lang="en-US" sz="1800" dirty="0">
                <a:solidFill>
                  <a:srgbClr val="006699"/>
                </a:solidFill>
              </a:rPr>
              <a:t>inform peer entity about intentional diagnostic actions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Test</a:t>
            </a:r>
            <a:r>
              <a:rPr lang="en-US" sz="2000" dirty="0">
                <a:solidFill>
                  <a:schemeClr val="accent2"/>
                </a:solidFill>
              </a:rPr>
              <a:t> signal            </a:t>
            </a:r>
            <a:r>
              <a:rPr lang="en-US" sz="2000" dirty="0">
                <a:solidFill>
                  <a:srgbClr val="006699"/>
                </a:solidFill>
              </a:rPr>
              <a:t>in-service/out-of-service tests for loss rate, etc.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A</a:t>
            </a:r>
            <a:r>
              <a:rPr lang="en-US" sz="2000" dirty="0">
                <a:solidFill>
                  <a:schemeClr val="accent2"/>
                </a:solidFill>
              </a:rPr>
              <a:t>utomatic </a:t>
            </a:r>
            <a:r>
              <a:rPr lang="en-US" sz="2000" dirty="0"/>
              <a:t>P</a:t>
            </a:r>
            <a:r>
              <a:rPr lang="en-US" sz="2000" dirty="0">
                <a:solidFill>
                  <a:schemeClr val="accent2"/>
                </a:solidFill>
              </a:rPr>
              <a:t>rotection </a:t>
            </a:r>
            <a:r>
              <a:rPr lang="en-US" sz="2000" dirty="0"/>
              <a:t>S</a:t>
            </a:r>
            <a:r>
              <a:rPr lang="en-US" sz="2000" dirty="0">
                <a:solidFill>
                  <a:schemeClr val="accent2"/>
                </a:solidFill>
              </a:rPr>
              <a:t>witching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M</a:t>
            </a:r>
            <a:r>
              <a:rPr lang="en-US" sz="2000" dirty="0">
                <a:solidFill>
                  <a:schemeClr val="accent2"/>
                </a:solidFill>
              </a:rPr>
              <a:t>aintenance </a:t>
            </a:r>
            <a:r>
              <a:rPr lang="en-US" sz="2000" dirty="0"/>
              <a:t>C</a:t>
            </a:r>
            <a:r>
              <a:rPr lang="en-US" sz="2000" dirty="0">
                <a:solidFill>
                  <a:schemeClr val="accent2"/>
                </a:solidFill>
              </a:rPr>
              <a:t>ommunications </a:t>
            </a:r>
            <a:r>
              <a:rPr lang="en-US" sz="2000" dirty="0"/>
              <a:t>C</a:t>
            </a:r>
            <a:r>
              <a:rPr lang="en-US" sz="2000" dirty="0">
                <a:solidFill>
                  <a:schemeClr val="accent2"/>
                </a:solidFill>
              </a:rPr>
              <a:t>hannel  </a:t>
            </a:r>
            <a:r>
              <a:rPr lang="en-US" sz="1800" dirty="0">
                <a:solidFill>
                  <a:srgbClr val="006699"/>
                </a:solidFill>
              </a:rPr>
              <a:t>remote maintenance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 err="1"/>
              <a:t>EXP</a:t>
            </a:r>
            <a:r>
              <a:rPr lang="en-US" sz="2000" dirty="0" err="1">
                <a:solidFill>
                  <a:schemeClr val="accent2"/>
                </a:solidFill>
              </a:rPr>
              <a:t>erimental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V</a:t>
            </a:r>
            <a:r>
              <a:rPr lang="en-US" sz="2000" dirty="0">
                <a:solidFill>
                  <a:schemeClr val="accent2"/>
                </a:solidFill>
              </a:rPr>
              <a:t>endor </a:t>
            </a:r>
            <a:r>
              <a:rPr lang="en-US" sz="2000" dirty="0" err="1"/>
              <a:t>SP</a:t>
            </a:r>
            <a:r>
              <a:rPr lang="en-US" sz="2000" dirty="0" err="1">
                <a:solidFill>
                  <a:schemeClr val="accent2"/>
                </a:solidFill>
              </a:rPr>
              <a:t>ecific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E6FBF2A6-CE12-4A0B-9995-5AAC58E2CF1E}" type="slidenum">
              <a:rPr lang="en-US"/>
              <a:pPr/>
              <a:t>137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Y.1731 frame format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17613"/>
            <a:ext cx="8686800" cy="5194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after DA, SA and Ethertype (8902)</a:t>
            </a:r>
          </a:p>
          <a:p>
            <a:pPr lvl="1">
              <a:buFontTx/>
              <a:buNone/>
            </a:pPr>
            <a:r>
              <a:rPr lang="en-US" sz="2000"/>
              <a:t>Y.1731/802.1ag PDUs have the following header </a:t>
            </a:r>
            <a:r>
              <a:rPr lang="en-US" sz="1600"/>
              <a:t>(may be VLAN tagged)</a:t>
            </a:r>
          </a:p>
          <a:p>
            <a:pPr lvl="1">
              <a:buFontTx/>
              <a:buNone/>
            </a:pPr>
            <a:endParaRPr lang="en-US" sz="1600"/>
          </a:p>
          <a:p>
            <a:pPr lvl="1">
              <a:buFontTx/>
              <a:buNone/>
            </a:pPr>
            <a:endParaRPr lang="en-US" sz="2000"/>
          </a:p>
          <a:p>
            <a:pPr lvl="1">
              <a:buFontTx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/>
              <a:t>if there are sequence numbers/timestamp(s), they immediately follow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then come TLVs, the “end TLV”, followed by the CRC 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TLVs have 1B type and 2B length fields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there may or not be a value field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“end-TLV” has type = zero and no length or value fields</a:t>
            </a:r>
          </a:p>
        </p:txBody>
      </p:sp>
      <p:grpSp>
        <p:nvGrpSpPr>
          <p:cNvPr id="372752" name="Group 16"/>
          <p:cNvGrpSpPr>
            <a:grpSpLocks/>
          </p:cNvGrpSpPr>
          <p:nvPr/>
        </p:nvGrpSpPr>
        <p:grpSpPr bwMode="auto">
          <a:xfrm>
            <a:off x="927100" y="2336800"/>
            <a:ext cx="6604000" cy="1082675"/>
            <a:chOff x="368" y="1840"/>
            <a:chExt cx="4160" cy="682"/>
          </a:xfrm>
        </p:grpSpPr>
        <p:sp>
          <p:nvSpPr>
            <p:cNvPr id="372745" name="Text Box 9"/>
            <p:cNvSpPr txBox="1">
              <a:spLocks noChangeArrowheads="1"/>
            </p:cNvSpPr>
            <p:nvPr/>
          </p:nvSpPr>
          <p:spPr bwMode="auto">
            <a:xfrm>
              <a:off x="368" y="1840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LEVEL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(3b)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72746" name="Text Box 10"/>
            <p:cNvSpPr txBox="1">
              <a:spLocks noChangeArrowheads="1"/>
            </p:cNvSpPr>
            <p:nvPr/>
          </p:nvSpPr>
          <p:spPr bwMode="auto">
            <a:xfrm>
              <a:off x="2032" y="1840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OPCODE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(1B)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72749" name="Text Box 13"/>
            <p:cNvSpPr txBox="1">
              <a:spLocks noChangeArrowheads="1"/>
            </p:cNvSpPr>
            <p:nvPr/>
          </p:nvSpPr>
          <p:spPr bwMode="auto">
            <a:xfrm>
              <a:off x="1200" y="1840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VER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(5b)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72750" name="Text Box 14"/>
            <p:cNvSpPr txBox="1">
              <a:spLocks noChangeArrowheads="1"/>
            </p:cNvSpPr>
            <p:nvPr/>
          </p:nvSpPr>
          <p:spPr bwMode="auto">
            <a:xfrm>
              <a:off x="2864" y="1840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FLAGS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(1B)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72751" name="Text Box 15"/>
            <p:cNvSpPr txBox="1">
              <a:spLocks noChangeArrowheads="1"/>
            </p:cNvSpPr>
            <p:nvPr/>
          </p:nvSpPr>
          <p:spPr bwMode="auto">
            <a:xfrm>
              <a:off x="3696" y="1840"/>
              <a:ext cx="832" cy="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/>
                <a:t>TLV-OFF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/>
                <a:t>(1B)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Y.1731 PDU types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89000" y="1057593"/>
          <a:ext cx="7086600" cy="54956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0352"/>
                <a:gridCol w="2763124"/>
                <a:gridCol w="2763124"/>
              </a:tblGrid>
              <a:tr h="25782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 dirty="0" err="1"/>
                        <a:t>opcode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/>
                        <a:t>OAM Type 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200"/>
                        <a:t>DA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1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i-FI" sz="1000" dirty="0"/>
                        <a:t>CCM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i-FI" sz="1000" dirty="0"/>
                        <a:t>LBM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2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00"/>
                        <a:t>LBR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5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i-FI" sz="1000"/>
                        <a:t>LTM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M2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00"/>
                        <a:t>LTR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6-31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00"/>
                        <a:t>RES IEEE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654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32-63 unused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000"/>
                        <a:t>RES ITU-T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33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AIS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35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LCK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37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TST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39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Linear APS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M1or U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40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Ring APS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41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MCC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M1 or U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43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LMM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42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LMR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U DA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45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1DM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47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DMM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M1 or 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46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DMR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UA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49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EXM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48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EXR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51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VSM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50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VSR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52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CSF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M1 or U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55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SLM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U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9742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54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SLR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/>
                        <a:t>U</a:t>
                      </a:r>
                      <a:endParaRPr lang="en-U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1485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64-255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/>
                        <a:t>RES IEEE</a:t>
                      </a:r>
                      <a:endParaRPr lang="en-U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US" sz="1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AdvEth     Slide </a:t>
            </a:r>
            <a:fld id="{5C6DC534-A6C8-47FB-8B4D-0BC6DDDF4CD7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58ABAA7-80D8-4062-9568-C7C8C205C09D}" type="slidenum">
              <a:rPr lang="en-US"/>
              <a:pPr/>
              <a:t>139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MEPs and MIPs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065213"/>
            <a:ext cx="8724900" cy="5295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/>
              <a:t>M</a:t>
            </a:r>
            <a:r>
              <a:rPr lang="en-US" sz="2000" dirty="0">
                <a:solidFill>
                  <a:schemeClr val="accent2"/>
                </a:solidFill>
              </a:rPr>
              <a:t>aintenance </a:t>
            </a:r>
            <a:r>
              <a:rPr lang="en-US" sz="2000" dirty="0"/>
              <a:t>E</a:t>
            </a:r>
            <a:r>
              <a:rPr lang="en-US" sz="2000" dirty="0">
                <a:solidFill>
                  <a:schemeClr val="accent2"/>
                </a:solidFill>
              </a:rPr>
              <a:t>ntity </a:t>
            </a:r>
            <a:r>
              <a:rPr lang="en-US" sz="1600" dirty="0">
                <a:solidFill>
                  <a:schemeClr val="accent2"/>
                </a:solidFill>
              </a:rPr>
              <a:t>(ME)</a:t>
            </a:r>
            <a:r>
              <a:rPr lang="en-US" sz="2000" dirty="0">
                <a:solidFill>
                  <a:schemeClr val="accent2"/>
                </a:solidFill>
              </a:rPr>
              <a:t> – entity that requires maintenance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ME is a relationship between ME end points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because Ethernet is MP2MP, we need to define a </a:t>
            </a:r>
            <a:r>
              <a:rPr lang="en-US" sz="2000" dirty="0"/>
              <a:t>ME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G</a:t>
            </a:r>
            <a:r>
              <a:rPr lang="en-US" sz="2000" dirty="0">
                <a:solidFill>
                  <a:schemeClr val="accent2"/>
                </a:solidFill>
              </a:rPr>
              <a:t>roup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MEGs can be nested, but not overlapped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MEG LEVEL takes a value 0 … 7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/>
              <a:t>by default - 0,1,2 operator, 3,4 SP, 5,6,7 customer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FF66FF"/>
                </a:solidFill>
              </a:rPr>
              <a:t>MEP = MEG end point  </a:t>
            </a:r>
            <a:r>
              <a:rPr lang="en-US" sz="1600" dirty="0">
                <a:solidFill>
                  <a:srgbClr val="FF66FF"/>
                </a:solidFill>
              </a:rPr>
              <a:t>(MEG = ME group, ME = Maintenance Entity) 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600" dirty="0">
                <a:solidFill>
                  <a:srgbClr val="FF66FF"/>
                </a:solidFill>
              </a:rPr>
              <a:t>                                                (in IEEE MEG       MA = Maintenance Association)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FF66FF"/>
                </a:solidFill>
              </a:rPr>
              <a:t>unique MEG IDs specify to which MEG we send the OAM message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FF66FF"/>
                </a:solidFill>
              </a:rPr>
              <a:t>MEPs responsible for OAM messages not leaking out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 dirty="0">
                <a:solidFill>
                  <a:srgbClr val="FF66FF"/>
                </a:solidFill>
              </a:rPr>
              <a:t>but transparently transfer OAM messages of higher level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MIPs = MEG Intermediate Points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/>
              <a:t>never originate OAM messages,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/>
              <a:t>process some OAM messages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/>
              <a:t>transparently transfer others</a:t>
            </a:r>
          </a:p>
        </p:txBody>
      </p:sp>
      <p:sp>
        <p:nvSpPr>
          <p:cNvPr id="373764" name="Line 4"/>
          <p:cNvSpPr>
            <a:spLocks noChangeShapeType="1"/>
          </p:cNvSpPr>
          <p:nvPr/>
        </p:nvSpPr>
        <p:spPr bwMode="auto">
          <a:xfrm>
            <a:off x="4305300" y="3695700"/>
            <a:ext cx="279400" cy="0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B2B2EE5-011F-4F05-91BD-7E52C51D3C98}" type="slidenum">
              <a:rPr lang="en-US"/>
              <a:pPr/>
              <a:t>14</a:t>
            </a:fld>
            <a:endParaRPr 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protocol frames</a:t>
            </a:r>
          </a:p>
        </p:txBody>
      </p:sp>
      <p:sp>
        <p:nvSpPr>
          <p:cNvPr id="3450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5900" y="1255713"/>
            <a:ext cx="8648700" cy="52324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slow protocols are slow – no more than 5 (or 10) frames per second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/>
              <a:t>                                         no more than 100 frames per link or ONU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slow protocol frames must be untagged, and must be padded if needed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slow protocols are for single links – they do not traverse bridges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there is a specific multicast address for multi-cast slow protocols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there can not be more than 10 slow protocols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Subtype: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1 is Link Aggregation Control Protocol (LACP)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2 is link aggregation marker protocol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3 is EFM OAM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345111" name="Text Box 1047"/>
          <p:cNvSpPr txBox="1">
            <a:spLocks noChangeArrowheads="1"/>
          </p:cNvSpPr>
          <p:nvPr/>
        </p:nvSpPr>
        <p:spPr bwMode="auto">
          <a:xfrm>
            <a:off x="6921500" y="4483100"/>
            <a:ext cx="184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802-3 Annex 43B</a:t>
            </a:r>
          </a:p>
        </p:txBody>
      </p:sp>
      <p:sp>
        <p:nvSpPr>
          <p:cNvPr id="345112" name="Text Box 1048"/>
          <p:cNvSpPr txBox="1">
            <a:spLocks noChangeArrowheads="1"/>
          </p:cNvSpPr>
          <p:nvPr/>
        </p:nvSpPr>
        <p:spPr bwMode="auto">
          <a:xfrm>
            <a:off x="6883400" y="3111500"/>
            <a:ext cx="203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01-80-C2-00-00-02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31900" y="3594100"/>
            <a:ext cx="6489700" cy="723900"/>
            <a:chOff x="1231900" y="3594100"/>
            <a:chExt cx="6489700" cy="723900"/>
          </a:xfrm>
        </p:grpSpPr>
        <p:sp>
          <p:nvSpPr>
            <p:cNvPr id="345093" name="Text Box 1029"/>
            <p:cNvSpPr txBox="1">
              <a:spLocks noChangeArrowheads="1"/>
            </p:cNvSpPr>
            <p:nvPr/>
          </p:nvSpPr>
          <p:spPr bwMode="auto">
            <a:xfrm>
              <a:off x="1231900" y="3721100"/>
              <a:ext cx="6489700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DA </a:t>
              </a:r>
              <a:r>
                <a:rPr lang="en-US" dirty="0" smtClean="0"/>
                <a:t>SA  </a:t>
              </a:r>
              <a:r>
                <a:rPr lang="en-US" dirty="0"/>
                <a:t>8809 subtype</a:t>
              </a:r>
            </a:p>
          </p:txBody>
        </p:sp>
        <p:sp>
          <p:nvSpPr>
            <p:cNvPr id="345109" name="Text Box 1045"/>
            <p:cNvSpPr txBox="1">
              <a:spLocks noChangeArrowheads="1"/>
            </p:cNvSpPr>
            <p:nvPr/>
          </p:nvSpPr>
          <p:spPr bwMode="auto">
            <a:xfrm>
              <a:off x="6007100" y="3594100"/>
              <a:ext cx="6731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4597400" y="4018280"/>
              <a:ext cx="589280" cy="10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235960" y="4018280"/>
              <a:ext cx="589280" cy="10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311400" y="3997960"/>
              <a:ext cx="589280" cy="10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640840" y="3987800"/>
              <a:ext cx="589280" cy="10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1D74244-69C2-432F-BB66-263A043FD005}" type="slidenum">
              <a:rPr lang="en-US"/>
              <a:pPr/>
              <a:t>140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MEPs and MIPs </a:t>
            </a:r>
            <a:r>
              <a:rPr lang="en-US" sz="2800"/>
              <a:t>(cont.)</a:t>
            </a:r>
          </a:p>
        </p:txBody>
      </p:sp>
      <p:sp>
        <p:nvSpPr>
          <p:cNvPr id="371719" name="Rectangle 7"/>
          <p:cNvSpPr>
            <a:spLocks noChangeArrowheads="1"/>
          </p:cNvSpPr>
          <p:nvPr/>
        </p:nvSpPr>
        <p:spPr bwMode="auto">
          <a:xfrm>
            <a:off x="18383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71718" name="Picture 6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1014413"/>
            <a:ext cx="8604250" cy="5537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use all this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435100"/>
            <a:ext cx="8712200" cy="5067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MEF-30 Service OAM FM   and MEF-xx Service OAM PM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Describe the use of OAM for Carrier Ethernet networks, such 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which Y.1731/802.1 features should be implemented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which Y.1731/802.1 messages should be used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what MA names should be used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where to put MEPs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how to use MEG levels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minimum number of EVCs that must be supported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what should be reported and how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Y.1564 (ex Y.156sam)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Ethernet </a:t>
            </a:r>
            <a:r>
              <a:rPr lang="en-US" sz="2000" b="1" dirty="0" smtClean="0">
                <a:solidFill>
                  <a:schemeClr val="accent6"/>
                </a:solidFill>
              </a:rPr>
              <a:t>S</a:t>
            </a:r>
            <a:r>
              <a:rPr lang="en-US" sz="2000" dirty="0" smtClean="0">
                <a:solidFill>
                  <a:schemeClr val="accent6"/>
                </a:solidFill>
              </a:rPr>
              <a:t>ervice </a:t>
            </a:r>
            <a:r>
              <a:rPr lang="en-US" sz="2000" b="1" dirty="0" smtClean="0">
                <a:solidFill>
                  <a:schemeClr val="accent6"/>
                </a:solidFill>
              </a:rPr>
              <a:t>A</a:t>
            </a:r>
            <a:r>
              <a:rPr lang="en-US" sz="2000" dirty="0" smtClean="0">
                <a:solidFill>
                  <a:schemeClr val="accent6"/>
                </a:solidFill>
              </a:rPr>
              <a:t>ctivation Test </a:t>
            </a:r>
            <a:r>
              <a:rPr lang="en-US" sz="2000" b="1" dirty="0" smtClean="0">
                <a:solidFill>
                  <a:schemeClr val="accent6"/>
                </a:solidFill>
              </a:rPr>
              <a:t>M</a:t>
            </a:r>
            <a:r>
              <a:rPr lang="en-US" sz="2000" dirty="0" smtClean="0">
                <a:solidFill>
                  <a:schemeClr val="accent6"/>
                </a:solidFill>
              </a:rPr>
              <a:t>ethodology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Details how to check configuration and performance </a:t>
            </a:r>
            <a:r>
              <a:rPr lang="en-US" sz="2000" i="1" dirty="0" smtClean="0">
                <a:solidFill>
                  <a:schemeClr val="accent6"/>
                </a:solidFill>
              </a:rPr>
              <a:t>before</a:t>
            </a:r>
            <a:r>
              <a:rPr lang="en-US" sz="2000" dirty="0" smtClean="0">
                <a:solidFill>
                  <a:schemeClr val="accent6"/>
                </a:solidFill>
              </a:rPr>
              <a:t> EVC activation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AdvEth     Slide </a:t>
            </a:r>
            <a:fld id="{5C6DC534-A6C8-47FB-8B4D-0BC6DDDF4CD7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Y.1564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319212"/>
            <a:ext cx="8509000" cy="5183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Ethernet Service Activation Test Methodology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Replaces widespread proprietary use of RFC 2544 benchmarking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Tests that desired performance level can be achieved, including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CIR, EIR (and optionally CBS and EBS for bursting)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Traffic policing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Rate, loss, delay, delay variation, availability </a:t>
            </a:r>
            <a:r>
              <a:rPr lang="en-US" sz="1800" dirty="0" smtClean="0">
                <a:solidFill>
                  <a:schemeClr val="accent6"/>
                </a:solidFill>
              </a:rPr>
              <a:t>(measured simultaneously)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Testing in two steps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Service Configuration Test – each service separately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Service Performance Test – all services together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Performance testing may be for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15 minutes (new service on operational network)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2 hours (single operator network)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24 hours (multiple operator networks)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AdvEth     Slide </a:t>
            </a:r>
            <a:fld id="{5C6DC534-A6C8-47FB-8B4D-0BC6DDDF4CD7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EB12433F-DE75-4B45-996C-C713B69FD363}" type="slidenum">
              <a:rPr lang="en-US"/>
              <a:pPr/>
              <a:t>143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security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0" y="2436813"/>
            <a:ext cx="5334000" cy="365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Security functions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802.1X</a:t>
            </a:r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MACsec</a:t>
            </a:r>
            <a:r>
              <a:rPr lang="en-US" dirty="0" smtClean="0"/>
              <a:t> </a:t>
            </a:r>
            <a:r>
              <a:rPr lang="en-US" dirty="0"/>
              <a:t>(802.1AE)</a:t>
            </a:r>
          </a:p>
          <a:p>
            <a:pPr>
              <a:buFont typeface="Wingdings" pitchFamily="2" charset="2"/>
              <a:buNone/>
            </a:pPr>
            <a:r>
              <a:rPr lang="en-US" dirty="0" err="1"/>
              <a:t>MACkey</a:t>
            </a:r>
            <a:r>
              <a:rPr lang="en-US" dirty="0"/>
              <a:t> (</a:t>
            </a:r>
            <a:r>
              <a:rPr lang="en-US" dirty="0" smtClean="0"/>
              <a:t>802.1af, now in 802.1X)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6BD837AD-D256-4778-946F-7F227DAFDAB5}" type="slidenum">
              <a:rPr lang="en-US"/>
              <a:pPr/>
              <a:t>144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functions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674813"/>
            <a:ext cx="7772400" cy="4787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Some threats that may need to be countered in Ethernet networks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denial of service (DoS) to all or some stations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theft of service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access to confidential information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modification of information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control of restricted resources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2000"/>
              <a:t>Some security functions that solve some of these problems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source authentication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confidentiality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data integrity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replay protection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non-repudiation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blocking DoS attacks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protection against traffic analysis</a:t>
            </a:r>
            <a:endParaRPr 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58900"/>
            <a:ext cx="7988300" cy="51689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802.1X is a port-based access control mechanism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6"/>
                </a:solidFill>
              </a:rPr>
              <a:t>i</a:t>
            </a:r>
            <a:r>
              <a:rPr lang="en-US" sz="2000" dirty="0" smtClean="0">
                <a:solidFill>
                  <a:schemeClr val="accent6"/>
                </a:solidFill>
              </a:rPr>
              <a:t>t enables or blocks traffic from a port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It provides authentication for devices wishing to communicate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It is based on the </a:t>
            </a:r>
            <a:r>
              <a:rPr lang="en-US" sz="2000" b="1" dirty="0" smtClean="0">
                <a:solidFill>
                  <a:schemeClr val="accent6"/>
                </a:solidFill>
              </a:rPr>
              <a:t>E</a:t>
            </a:r>
            <a:r>
              <a:rPr lang="en-US" sz="2000" dirty="0" smtClean="0">
                <a:solidFill>
                  <a:schemeClr val="accent6"/>
                </a:solidFill>
              </a:rPr>
              <a:t>xtensible </a:t>
            </a:r>
            <a:r>
              <a:rPr lang="en-US" sz="2000" b="1" dirty="0" smtClean="0">
                <a:solidFill>
                  <a:schemeClr val="accent6"/>
                </a:solidFill>
              </a:rPr>
              <a:t>A</a:t>
            </a:r>
            <a:r>
              <a:rPr lang="en-US" sz="2000" dirty="0" smtClean="0">
                <a:solidFill>
                  <a:schemeClr val="accent6"/>
                </a:solidFill>
              </a:rPr>
              <a:t>uthentication </a:t>
            </a:r>
            <a:r>
              <a:rPr lang="en-US" sz="2000" b="1" dirty="0" smtClean="0">
                <a:solidFill>
                  <a:schemeClr val="accent6"/>
                </a:solidFill>
              </a:rPr>
              <a:t>P</a:t>
            </a:r>
            <a:r>
              <a:rPr lang="en-US" sz="2000" dirty="0" smtClean="0">
                <a:solidFill>
                  <a:schemeClr val="accent6"/>
                </a:solidFill>
              </a:rPr>
              <a:t>rotocol (RFC3748)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It is used in 802.11i for </a:t>
            </a:r>
            <a:r>
              <a:rPr lang="en-US" sz="2000" dirty="0" err="1" smtClean="0">
                <a:solidFill>
                  <a:schemeClr val="accent6"/>
                </a:solidFill>
              </a:rPr>
              <a:t>WiFi</a:t>
            </a:r>
            <a:r>
              <a:rPr lang="en-US" sz="2000" dirty="0" smtClean="0">
                <a:solidFill>
                  <a:schemeClr val="accent6"/>
                </a:solidFill>
              </a:rPr>
              <a:t> (WPA2)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In 802.1X there are </a:t>
            </a:r>
            <a:r>
              <a:rPr lang="en-US" sz="2000" smtClean="0"/>
              <a:t>three entities :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/>
              <a:t>t</a:t>
            </a:r>
            <a:r>
              <a:rPr lang="en-US" sz="2000" dirty="0" smtClean="0"/>
              <a:t>he authenticator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supplicant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authentication server (usually a RADIUS server)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>
                <a:solidFill>
                  <a:srgbClr val="FF66FF"/>
                </a:solidFill>
              </a:rPr>
              <a:t>802.1X PDUs use EtherType 88-8E 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66FF"/>
                </a:solidFill>
              </a:rPr>
              <a:t>and multicast address </a:t>
            </a:r>
            <a:r>
              <a:rPr lang="en-US" sz="2000" b="1" dirty="0">
                <a:solidFill>
                  <a:srgbClr val="FF66FF"/>
                </a:solidFill>
                <a:latin typeface="Times New Roman"/>
                <a:ea typeface="SimSun"/>
              </a:rPr>
              <a:t>01-80-C2-00-00-03</a:t>
            </a:r>
            <a:endParaRPr lang="en-US" sz="2000" dirty="0">
              <a:solidFill>
                <a:srgbClr val="FF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AdvEth     Slide </a:t>
            </a:r>
            <a:fld id="{5C6DC534-A6C8-47FB-8B4D-0BC6DDDF4CD7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58900"/>
            <a:ext cx="8445500" cy="474821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Upon detection of a new </a:t>
            </a:r>
            <a:r>
              <a:rPr lang="en-US" sz="2000" i="1" dirty="0" smtClean="0"/>
              <a:t>supplicant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i="1" dirty="0" smtClean="0"/>
              <a:t>authenticator’s</a:t>
            </a:r>
            <a:r>
              <a:rPr lang="en-US" sz="2000" dirty="0" smtClean="0"/>
              <a:t> switch port is set to </a:t>
            </a:r>
            <a:r>
              <a:rPr lang="en-US" sz="2000" i="1" dirty="0" smtClean="0"/>
              <a:t>unauthorized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only 802.1X traffic is allowed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authenticator sends </a:t>
            </a:r>
            <a:r>
              <a:rPr lang="en-US" sz="2000" i="1" dirty="0" smtClean="0"/>
              <a:t>EAP-Request identity </a:t>
            </a:r>
            <a:r>
              <a:rPr lang="en-US" sz="2000" dirty="0" smtClean="0"/>
              <a:t>to the supplicant</a:t>
            </a:r>
          </a:p>
          <a:p>
            <a:pPr>
              <a:buNone/>
            </a:pPr>
            <a:r>
              <a:rPr lang="en-US" sz="2000" dirty="0" smtClean="0"/>
              <a:t>The supplicant responds with </a:t>
            </a:r>
            <a:r>
              <a:rPr lang="en-US" sz="2000" i="1" dirty="0" smtClean="0"/>
              <a:t>EAP-response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The authenticator forwards response to the </a:t>
            </a:r>
            <a:r>
              <a:rPr lang="en-US" sz="2000" i="1" dirty="0" smtClean="0"/>
              <a:t>authenticating</a:t>
            </a:r>
            <a:r>
              <a:rPr lang="en-US" sz="2000" dirty="0" smtClean="0"/>
              <a:t> </a:t>
            </a:r>
            <a:r>
              <a:rPr lang="en-US" sz="1600" dirty="0" smtClean="0"/>
              <a:t>(RADIUS) </a:t>
            </a:r>
            <a:r>
              <a:rPr lang="en-US" sz="2000" i="1" dirty="0" smtClean="0"/>
              <a:t>server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If the server accepts the request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authenticator sets the port to the "authorized" mode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traffic from supplicant is allowed in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AdvEth     Slide </a:t>
            </a:r>
            <a:fld id="{5C6DC534-A6C8-47FB-8B4D-0BC6DDDF4CD7}" type="slidenum">
              <a:rPr lang="en-US" smtClean="0"/>
              <a:pPr/>
              <a:t>146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80ABF4CD-FBFC-43B0-8F3C-D12FAC15AA7A}" type="slidenum">
              <a:rPr lang="en-US"/>
              <a:pPr/>
              <a:t>147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MACsec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79500"/>
            <a:ext cx="8001000" cy="52197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/>
              <a:t>802.1AE was approved in June 2006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based on well known AES-128 encryption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but with a new mode - </a:t>
            </a:r>
            <a:r>
              <a:rPr lang="en-US" sz="2000" b="1">
                <a:solidFill>
                  <a:srgbClr val="FF33CC"/>
                </a:solidFill>
              </a:rPr>
              <a:t>G</a:t>
            </a:r>
            <a:r>
              <a:rPr lang="en-US" sz="2000"/>
              <a:t>alois </a:t>
            </a:r>
            <a:r>
              <a:rPr lang="en-US" sz="2000" b="1">
                <a:solidFill>
                  <a:srgbClr val="FF33CC"/>
                </a:solidFill>
              </a:rPr>
              <a:t>C</a:t>
            </a:r>
            <a:r>
              <a:rPr lang="en-US" sz="2000"/>
              <a:t>ounter </a:t>
            </a:r>
            <a:r>
              <a:rPr lang="en-US" sz="2000" b="1">
                <a:solidFill>
                  <a:srgbClr val="FF33CC"/>
                </a:solidFill>
              </a:rPr>
              <a:t>M</a:t>
            </a:r>
            <a:r>
              <a:rPr lang="en-US" sz="2000"/>
              <a:t>ode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Main features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works over Connectionless network by forming secure associations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integrated into Ethernet frame format</a:t>
            </a:r>
          </a:p>
          <a:p>
            <a:pPr algn="just"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key management and association establishment outside scope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802.1AE MACsec provides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origin authentication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confidentiality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connectionless data integrity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replay protection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/>
              <a:t>limited blocking of DoS attacks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but may lower some QoS attributes (e.g. introduces bounded delay)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CEB0F9D1-C972-46E7-8EF4-9EBC273304E8}" type="slidenum">
              <a:rPr lang="en-US"/>
              <a:pPr/>
              <a:t>148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MACsec format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3835400"/>
            <a:ext cx="8001000" cy="269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SecTAG contains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MACsec Ethertype (88E5)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4B Packet Number (sequence number)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8B Secure Channel Identifier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                  …</a:t>
            </a:r>
          </a:p>
        </p:txBody>
      </p:sp>
      <p:grpSp>
        <p:nvGrpSpPr>
          <p:cNvPr id="445468" name="Group 28"/>
          <p:cNvGrpSpPr>
            <a:grpSpLocks/>
          </p:cNvGrpSpPr>
          <p:nvPr/>
        </p:nvGrpSpPr>
        <p:grpSpPr bwMode="auto">
          <a:xfrm>
            <a:off x="4806950" y="4648200"/>
            <a:ext cx="3244850" cy="584200"/>
            <a:chOff x="3028" y="3400"/>
            <a:chExt cx="2044" cy="368"/>
          </a:xfrm>
        </p:grpSpPr>
        <p:sp>
          <p:nvSpPr>
            <p:cNvPr id="445463" name="AutoShape 23"/>
            <p:cNvSpPr>
              <a:spLocks/>
            </p:cNvSpPr>
            <p:nvPr/>
          </p:nvSpPr>
          <p:spPr bwMode="auto">
            <a:xfrm>
              <a:off x="3028" y="3400"/>
              <a:ext cx="124" cy="368"/>
            </a:xfrm>
            <a:prstGeom prst="rightBrace">
              <a:avLst>
                <a:gd name="adj1" fmla="val 2473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64" name="Text Box 24"/>
            <p:cNvSpPr txBox="1">
              <a:spLocks noChangeArrowheads="1"/>
            </p:cNvSpPr>
            <p:nvPr/>
          </p:nvSpPr>
          <p:spPr bwMode="auto">
            <a:xfrm>
              <a:off x="3130" y="3456"/>
              <a:ext cx="19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12 B </a:t>
              </a:r>
              <a:r>
                <a:rPr lang="en-US" sz="2000" b="1">
                  <a:solidFill>
                    <a:srgbClr val="FF0066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2000">
                  <a:latin typeface="Arial" charset="0"/>
                  <a:cs typeface="Arial" charset="0"/>
                </a:rPr>
                <a:t>nitialization </a:t>
              </a:r>
              <a:r>
                <a:rPr lang="en-US" sz="2000" b="1">
                  <a:solidFill>
                    <a:srgbClr val="FF0066"/>
                  </a:solidFill>
                  <a:latin typeface="Arial" charset="0"/>
                  <a:cs typeface="Arial" charset="0"/>
                </a:rPr>
                <a:t>V</a:t>
              </a:r>
              <a:r>
                <a:rPr lang="en-US" sz="2000">
                  <a:latin typeface="Arial" charset="0"/>
                  <a:cs typeface="Arial" charset="0"/>
                </a:rPr>
                <a:t>ector</a:t>
              </a:r>
            </a:p>
          </p:txBody>
        </p:sp>
      </p:grpSp>
      <p:grpSp>
        <p:nvGrpSpPr>
          <p:cNvPr id="445467" name="Group 27"/>
          <p:cNvGrpSpPr>
            <a:grpSpLocks/>
          </p:cNvGrpSpPr>
          <p:nvPr/>
        </p:nvGrpSpPr>
        <p:grpSpPr bwMode="auto">
          <a:xfrm>
            <a:off x="622300" y="1662113"/>
            <a:ext cx="7785100" cy="2098675"/>
            <a:chOff x="392" y="1559"/>
            <a:chExt cx="4904" cy="1322"/>
          </a:xfrm>
        </p:grpSpPr>
        <p:sp>
          <p:nvSpPr>
            <p:cNvPr id="445444" name="Text Box 4"/>
            <p:cNvSpPr txBox="1">
              <a:spLocks noChangeArrowheads="1"/>
            </p:cNvSpPr>
            <p:nvPr/>
          </p:nvSpPr>
          <p:spPr bwMode="auto">
            <a:xfrm>
              <a:off x="808" y="1559"/>
              <a:ext cx="42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DA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445445" name="Text Box 5"/>
            <p:cNvSpPr txBox="1">
              <a:spLocks noChangeArrowheads="1"/>
            </p:cNvSpPr>
            <p:nvPr/>
          </p:nvSpPr>
          <p:spPr bwMode="auto">
            <a:xfrm>
              <a:off x="1232" y="1559"/>
              <a:ext cx="44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SA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445446" name="Text Box 6"/>
            <p:cNvSpPr txBox="1">
              <a:spLocks noChangeArrowheads="1"/>
            </p:cNvSpPr>
            <p:nvPr/>
          </p:nvSpPr>
          <p:spPr bwMode="auto">
            <a:xfrm>
              <a:off x="1672" y="1559"/>
              <a:ext cx="64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Type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445447" name="Text Box 7"/>
            <p:cNvSpPr txBox="1">
              <a:spLocks noChangeArrowheads="1"/>
            </p:cNvSpPr>
            <p:nvPr/>
          </p:nvSpPr>
          <p:spPr bwMode="auto">
            <a:xfrm>
              <a:off x="2320" y="1559"/>
              <a:ext cx="119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payload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445448" name="Text Box 8"/>
            <p:cNvSpPr txBox="1">
              <a:spLocks noChangeArrowheads="1"/>
            </p:cNvSpPr>
            <p:nvPr/>
          </p:nvSpPr>
          <p:spPr bwMode="auto">
            <a:xfrm>
              <a:off x="3512" y="1559"/>
              <a:ext cx="58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FCS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445449" name="Text Box 9"/>
            <p:cNvSpPr txBox="1">
              <a:spLocks noChangeArrowheads="1"/>
            </p:cNvSpPr>
            <p:nvPr/>
          </p:nvSpPr>
          <p:spPr bwMode="auto">
            <a:xfrm>
              <a:off x="392" y="2031"/>
              <a:ext cx="42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DA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445450" name="Text Box 10"/>
            <p:cNvSpPr txBox="1">
              <a:spLocks noChangeArrowheads="1"/>
            </p:cNvSpPr>
            <p:nvPr/>
          </p:nvSpPr>
          <p:spPr bwMode="auto">
            <a:xfrm>
              <a:off x="816" y="2031"/>
              <a:ext cx="44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SA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445451" name="Text Box 11"/>
            <p:cNvSpPr txBox="1">
              <a:spLocks noChangeArrowheads="1"/>
            </p:cNvSpPr>
            <p:nvPr/>
          </p:nvSpPr>
          <p:spPr bwMode="auto">
            <a:xfrm>
              <a:off x="2304" y="2031"/>
              <a:ext cx="182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secure data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445452" name="Text Box 12"/>
            <p:cNvSpPr txBox="1">
              <a:spLocks noChangeArrowheads="1"/>
            </p:cNvSpPr>
            <p:nvPr/>
          </p:nvSpPr>
          <p:spPr bwMode="auto">
            <a:xfrm>
              <a:off x="4712" y="2031"/>
              <a:ext cx="58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FCS’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445453" name="Text Box 13"/>
            <p:cNvSpPr txBox="1">
              <a:spLocks noChangeArrowheads="1"/>
            </p:cNvSpPr>
            <p:nvPr/>
          </p:nvSpPr>
          <p:spPr bwMode="auto">
            <a:xfrm>
              <a:off x="1256" y="2031"/>
              <a:ext cx="104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SecTAG </a:t>
              </a:r>
              <a:r>
                <a:rPr lang="en-US" sz="1200">
                  <a:solidFill>
                    <a:schemeClr val="accent2"/>
                  </a:solidFill>
                </a:rPr>
                <a:t>(incl. </a:t>
              </a:r>
              <a:r>
                <a:rPr lang="en-US" sz="1200" b="1">
                  <a:solidFill>
                    <a:schemeClr val="accent2"/>
                  </a:solidFill>
                </a:rPr>
                <a:t>IV</a:t>
              </a:r>
              <a:r>
                <a:rPr lang="en-US" sz="120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445454" name="Text Box 14"/>
            <p:cNvSpPr txBox="1">
              <a:spLocks noChangeArrowheads="1"/>
            </p:cNvSpPr>
            <p:nvPr/>
          </p:nvSpPr>
          <p:spPr bwMode="auto">
            <a:xfrm>
              <a:off x="4130" y="2031"/>
              <a:ext cx="58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ICV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445455" name="Line 15"/>
            <p:cNvSpPr>
              <a:spLocks noChangeShapeType="1"/>
            </p:cNvSpPr>
            <p:nvPr/>
          </p:nvSpPr>
          <p:spPr bwMode="auto">
            <a:xfrm>
              <a:off x="400" y="2775"/>
              <a:ext cx="3736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56" name="Text Box 16"/>
            <p:cNvSpPr txBox="1">
              <a:spLocks noChangeArrowheads="1"/>
            </p:cNvSpPr>
            <p:nvPr/>
          </p:nvSpPr>
          <p:spPr bwMode="auto">
            <a:xfrm>
              <a:off x="2068" y="2631"/>
              <a:ext cx="77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33CC"/>
                  </a:solidFill>
                </a:rPr>
                <a:t>integrity</a:t>
              </a:r>
            </a:p>
          </p:txBody>
        </p:sp>
        <p:sp>
          <p:nvSpPr>
            <p:cNvPr id="445457" name="Line 17"/>
            <p:cNvSpPr>
              <a:spLocks noChangeShapeType="1"/>
            </p:cNvSpPr>
            <p:nvPr/>
          </p:nvSpPr>
          <p:spPr bwMode="auto">
            <a:xfrm flipV="1">
              <a:off x="4136" y="2631"/>
              <a:ext cx="0" cy="144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58" name="Line 18"/>
            <p:cNvSpPr>
              <a:spLocks noChangeShapeType="1"/>
            </p:cNvSpPr>
            <p:nvPr/>
          </p:nvSpPr>
          <p:spPr bwMode="auto">
            <a:xfrm flipV="1">
              <a:off x="400" y="2631"/>
              <a:ext cx="0" cy="144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59" name="Line 19"/>
            <p:cNvSpPr>
              <a:spLocks noChangeShapeType="1"/>
            </p:cNvSpPr>
            <p:nvPr/>
          </p:nvSpPr>
          <p:spPr bwMode="auto">
            <a:xfrm>
              <a:off x="2304" y="2591"/>
              <a:ext cx="1826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60" name="Text Box 20"/>
            <p:cNvSpPr txBox="1">
              <a:spLocks noChangeArrowheads="1"/>
            </p:cNvSpPr>
            <p:nvPr/>
          </p:nvSpPr>
          <p:spPr bwMode="auto">
            <a:xfrm>
              <a:off x="2638" y="2284"/>
              <a:ext cx="1122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>
                  <a:solidFill>
                    <a:srgbClr val="FF33CC"/>
                  </a:solidFill>
                </a:rPr>
                <a:t>optional</a:t>
              </a:r>
            </a:p>
            <a:p>
              <a:pPr algn="ctr">
                <a:lnSpc>
                  <a:spcPct val="70000"/>
                </a:lnSpc>
                <a:spcBef>
                  <a:spcPct val="10000"/>
                </a:spcBef>
              </a:pPr>
              <a:r>
                <a:rPr lang="en-US" sz="2000">
                  <a:solidFill>
                    <a:srgbClr val="FF33CC"/>
                  </a:solidFill>
                </a:rPr>
                <a:t>confidentiality</a:t>
              </a:r>
            </a:p>
          </p:txBody>
        </p:sp>
        <p:sp>
          <p:nvSpPr>
            <p:cNvPr id="445461" name="Line 21"/>
            <p:cNvSpPr>
              <a:spLocks noChangeShapeType="1"/>
            </p:cNvSpPr>
            <p:nvPr/>
          </p:nvSpPr>
          <p:spPr bwMode="auto">
            <a:xfrm flipV="1">
              <a:off x="4130" y="2447"/>
              <a:ext cx="0" cy="144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62" name="Line 22"/>
            <p:cNvSpPr>
              <a:spLocks noChangeShapeType="1"/>
            </p:cNvSpPr>
            <p:nvPr/>
          </p:nvSpPr>
          <p:spPr bwMode="auto">
            <a:xfrm flipV="1">
              <a:off x="2312" y="2455"/>
              <a:ext cx="0" cy="144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65" name="AutoShape 25"/>
            <p:cNvSpPr>
              <a:spLocks noChangeArrowheads="1"/>
            </p:cNvSpPr>
            <p:nvPr/>
          </p:nvSpPr>
          <p:spPr bwMode="auto">
            <a:xfrm>
              <a:off x="392" y="1796"/>
              <a:ext cx="1272" cy="240"/>
            </a:xfrm>
            <a:prstGeom prst="parallelogram">
              <a:avLst>
                <a:gd name="adj" fmla="val 16915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66" name="AutoShape 26"/>
            <p:cNvSpPr>
              <a:spLocks noChangeArrowheads="1"/>
            </p:cNvSpPr>
            <p:nvPr/>
          </p:nvSpPr>
          <p:spPr bwMode="auto">
            <a:xfrm flipH="1">
              <a:off x="1672" y="1796"/>
              <a:ext cx="2482" cy="240"/>
            </a:xfrm>
            <a:prstGeom prst="parallelogram">
              <a:avLst>
                <a:gd name="adj" fmla="val 27596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39EE5D4A-15B5-4B95-8AAB-F8F182B69805}" type="slidenum">
              <a:rPr lang="en-US"/>
              <a:pPr/>
              <a:t>149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AES/GCM advantages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08100"/>
            <a:ext cx="8547100" cy="4914900"/>
          </a:xfrm>
        </p:spPr>
        <p:txBody>
          <a:bodyPr/>
          <a:lstStyle/>
          <a:p>
            <a:r>
              <a:rPr lang="en-US" sz="1800">
                <a:solidFill>
                  <a:schemeClr val="accent2"/>
                </a:solidFill>
              </a:rPr>
              <a:t>encryption is provided by “state-of-the-art” AES (128/256 bit keys)</a:t>
            </a:r>
          </a:p>
          <a:p>
            <a:r>
              <a:rPr lang="en-US" sz="1800">
                <a:solidFill>
                  <a:schemeClr val="accent2"/>
                </a:solidFill>
              </a:rPr>
              <a:t>mode of operation uses a </a:t>
            </a:r>
            <a:r>
              <a:rPr lang="en-US" sz="1800" i="1">
                <a:solidFill>
                  <a:schemeClr val="accent2"/>
                </a:solidFill>
              </a:rPr>
              <a:t>counter</a:t>
            </a:r>
            <a:r>
              <a:rPr lang="en-US" sz="1800">
                <a:solidFill>
                  <a:schemeClr val="accent2"/>
                </a:solidFill>
              </a:rPr>
              <a:t> to thwart replay attacks</a:t>
            </a:r>
          </a:p>
          <a:p>
            <a:r>
              <a:rPr lang="en-US" sz="1800" b="1"/>
              <a:t>I</a:t>
            </a:r>
            <a:r>
              <a:rPr lang="en-US" sz="1800">
                <a:solidFill>
                  <a:schemeClr val="accent2"/>
                </a:solidFill>
              </a:rPr>
              <a:t>ntegrity </a:t>
            </a:r>
            <a:r>
              <a:rPr lang="en-US" sz="1800" b="1"/>
              <a:t>C</a:t>
            </a:r>
            <a:r>
              <a:rPr lang="en-US" sz="1800">
                <a:solidFill>
                  <a:schemeClr val="accent2"/>
                </a:solidFill>
              </a:rPr>
              <a:t>heck </a:t>
            </a:r>
            <a:r>
              <a:rPr lang="en-US" sz="1800" b="1"/>
              <a:t>V</a:t>
            </a:r>
            <a:r>
              <a:rPr lang="en-US" sz="1800">
                <a:solidFill>
                  <a:schemeClr val="accent2"/>
                </a:solidFill>
              </a:rPr>
              <a:t>alue verifies the payload integrity</a:t>
            </a:r>
          </a:p>
          <a:p>
            <a:r>
              <a:rPr lang="en-US" sz="1800">
                <a:solidFill>
                  <a:schemeClr val="accent2"/>
                </a:solidFill>
              </a:rPr>
              <a:t>encryption, integrity, and source authentication by a </a:t>
            </a:r>
            <a:r>
              <a:rPr lang="en-US" sz="1800" i="1">
                <a:solidFill>
                  <a:schemeClr val="accent2"/>
                </a:solidFill>
              </a:rPr>
              <a:t>single</a:t>
            </a:r>
            <a:r>
              <a:rPr lang="en-US" sz="1800">
                <a:solidFill>
                  <a:schemeClr val="accent2"/>
                </a:solidFill>
              </a:rPr>
              <a:t> algorithm</a:t>
            </a:r>
          </a:p>
          <a:p>
            <a:r>
              <a:rPr lang="en-US" sz="1800">
                <a:solidFill>
                  <a:schemeClr val="accent2"/>
                </a:solidFill>
              </a:rPr>
              <a:t>authentication can be performed without encrypting</a:t>
            </a:r>
          </a:p>
          <a:p>
            <a:r>
              <a:rPr lang="en-US" sz="1800">
                <a:solidFill>
                  <a:schemeClr val="accent2"/>
                </a:solidFill>
              </a:rPr>
              <a:t>data not in packet payload (e.g. source identifiers) can be authenticated too</a:t>
            </a:r>
          </a:p>
          <a:p>
            <a:r>
              <a:rPr lang="en-US" sz="1800" b="1"/>
              <a:t>I</a:t>
            </a:r>
            <a:r>
              <a:rPr lang="en-US" sz="1800">
                <a:solidFill>
                  <a:schemeClr val="accent2"/>
                </a:solidFill>
              </a:rPr>
              <a:t>nitialization </a:t>
            </a:r>
            <a:r>
              <a:rPr lang="en-US" sz="1800" b="1"/>
              <a:t>V</a:t>
            </a:r>
            <a:r>
              <a:rPr lang="en-US" sz="1800">
                <a:solidFill>
                  <a:schemeClr val="accent2"/>
                </a:solidFill>
              </a:rPr>
              <a:t>ector nonce can be any length </a:t>
            </a:r>
            <a:r>
              <a:rPr lang="en-US" sz="1600">
                <a:solidFill>
                  <a:schemeClr val="accent2"/>
                </a:solidFill>
              </a:rPr>
              <a:t>(but should not repeat for given key)</a:t>
            </a:r>
          </a:p>
          <a:p>
            <a:r>
              <a:rPr lang="en-US" sz="1800">
                <a:solidFill>
                  <a:schemeClr val="accent2"/>
                </a:solidFill>
              </a:rPr>
              <a:t>algorithm can be efficiently implemented in software</a:t>
            </a:r>
          </a:p>
          <a:p>
            <a:r>
              <a:rPr lang="en-US" sz="1800">
                <a:solidFill>
                  <a:schemeClr val="accent2"/>
                </a:solidFill>
              </a:rPr>
              <a:t>computation can be parallelized for high speed hardware implementations</a:t>
            </a:r>
          </a:p>
          <a:p>
            <a:r>
              <a:rPr lang="en-US" sz="1800">
                <a:solidFill>
                  <a:schemeClr val="accent2"/>
                </a:solidFill>
              </a:rPr>
              <a:t>unencumbered by IPR claims</a:t>
            </a:r>
          </a:p>
          <a:p>
            <a:pPr>
              <a:buFont typeface="Wingdings" pitchFamily="2" charset="2"/>
              <a:buNone/>
            </a:pPr>
            <a:endParaRPr lang="en-US" sz="180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FF33CC"/>
                </a:solidFill>
              </a:rPr>
              <a:t>adopted by IEEE 802.1ae for MACsec   and   RFCs 4106 and 4543 for IPsec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8DD64C1-D8C8-453F-ACF7-D7BBA8A67E0D}" type="slidenum">
              <a:rPr lang="en-US"/>
              <a:pPr/>
              <a:t>15</a:t>
            </a:fld>
            <a:endParaRPr lang="en-US"/>
          </a:p>
        </p:txBody>
      </p:sp>
      <p:sp>
        <p:nvSpPr>
          <p:cNvPr id="43008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LLC</a:t>
            </a:r>
          </a:p>
        </p:txBody>
      </p:sp>
      <p:sp>
        <p:nvSpPr>
          <p:cNvPr id="4300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03200" y="1103313"/>
            <a:ext cx="8661400" cy="5321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There are other ways to differentiate clients </a:t>
            </a:r>
            <a:r>
              <a:rPr lang="en-US" sz="1800">
                <a:solidFill>
                  <a:schemeClr val="accent2"/>
                </a:solidFill>
              </a:rPr>
              <a:t>(other than by Ethertype)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sz="2000"/>
              <a:t>802.2 (</a:t>
            </a:r>
            <a:r>
              <a:rPr lang="en-US" sz="2000" b="1">
                <a:solidFill>
                  <a:srgbClr val="FF3300"/>
                </a:solidFill>
              </a:rPr>
              <a:t>L</a:t>
            </a:r>
            <a:r>
              <a:rPr lang="en-US" sz="2000"/>
              <a:t>ogical </a:t>
            </a:r>
            <a:r>
              <a:rPr lang="en-US" sz="2000" b="1">
                <a:solidFill>
                  <a:srgbClr val="FF3300"/>
                </a:solidFill>
              </a:rPr>
              <a:t>L</a:t>
            </a:r>
            <a:r>
              <a:rPr lang="en-US" sz="2000"/>
              <a:t>ink </a:t>
            </a:r>
            <a:r>
              <a:rPr lang="en-US" sz="2000" b="1">
                <a:solidFill>
                  <a:srgbClr val="FF3300"/>
                </a:solidFill>
              </a:rPr>
              <a:t>C</a:t>
            </a:r>
            <a:r>
              <a:rPr lang="en-US" sz="2000"/>
              <a:t>ontrol)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first three bytes of payload 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 b="1">
                <a:solidFill>
                  <a:srgbClr val="FF3300"/>
                </a:solidFill>
              </a:rPr>
              <a:t>D</a:t>
            </a:r>
            <a:r>
              <a:rPr lang="en-US" sz="2000"/>
              <a:t>estination </a:t>
            </a:r>
            <a:r>
              <a:rPr lang="en-US" sz="2000" b="1">
                <a:solidFill>
                  <a:srgbClr val="FF3300"/>
                </a:solidFill>
              </a:rPr>
              <a:t>S</a:t>
            </a:r>
            <a:r>
              <a:rPr lang="en-US" sz="2000"/>
              <a:t>ervice </a:t>
            </a:r>
            <a:r>
              <a:rPr lang="en-US" sz="2000" b="1">
                <a:solidFill>
                  <a:srgbClr val="FF3300"/>
                </a:solidFill>
              </a:rPr>
              <a:t>A</a:t>
            </a:r>
            <a:r>
              <a:rPr lang="en-US" sz="2000"/>
              <a:t>ccess </a:t>
            </a:r>
            <a:r>
              <a:rPr lang="en-US" sz="2000" b="1">
                <a:solidFill>
                  <a:srgbClr val="FF3300"/>
                </a:solidFill>
              </a:rPr>
              <a:t>P</a:t>
            </a:r>
            <a:r>
              <a:rPr lang="en-US" sz="2000"/>
              <a:t>oint (1B)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 b="1">
                <a:solidFill>
                  <a:srgbClr val="FF3300"/>
                </a:solidFill>
              </a:rPr>
              <a:t>S</a:t>
            </a:r>
            <a:r>
              <a:rPr lang="en-US" sz="2000"/>
              <a:t>ource </a:t>
            </a:r>
            <a:r>
              <a:rPr lang="en-US" sz="2000" b="1">
                <a:solidFill>
                  <a:srgbClr val="FF3300"/>
                </a:solidFill>
              </a:rPr>
              <a:t>S</a:t>
            </a:r>
            <a:r>
              <a:rPr lang="en-US" sz="2000"/>
              <a:t>ervice </a:t>
            </a:r>
            <a:r>
              <a:rPr lang="en-US" sz="2000" b="1">
                <a:solidFill>
                  <a:srgbClr val="FF3300"/>
                </a:solidFill>
              </a:rPr>
              <a:t>A</a:t>
            </a:r>
            <a:r>
              <a:rPr lang="en-US" sz="2000"/>
              <a:t>ccess </a:t>
            </a:r>
            <a:r>
              <a:rPr lang="en-US" sz="2000" b="1">
                <a:solidFill>
                  <a:srgbClr val="FF3300"/>
                </a:solidFill>
              </a:rPr>
              <a:t>P</a:t>
            </a:r>
            <a:r>
              <a:rPr lang="en-US" sz="2000"/>
              <a:t>oint (1B)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Control Field (1 or 2 B)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Example SAPs</a:t>
            </a:r>
          </a:p>
        </p:txBody>
      </p:sp>
      <p:grpSp>
        <p:nvGrpSpPr>
          <p:cNvPr id="430092" name="Group 2060"/>
          <p:cNvGrpSpPr>
            <a:grpSpLocks/>
          </p:cNvGrpSpPr>
          <p:nvPr/>
        </p:nvGrpSpPr>
        <p:grpSpPr bwMode="auto">
          <a:xfrm>
            <a:off x="596900" y="3429000"/>
            <a:ext cx="6489700" cy="508000"/>
            <a:chOff x="1576" y="1944"/>
            <a:chExt cx="4088" cy="320"/>
          </a:xfrm>
        </p:grpSpPr>
        <p:sp>
          <p:nvSpPr>
            <p:cNvPr id="430085" name="Text Box 2053"/>
            <p:cNvSpPr txBox="1">
              <a:spLocks noChangeArrowheads="1"/>
            </p:cNvSpPr>
            <p:nvPr/>
          </p:nvSpPr>
          <p:spPr bwMode="auto">
            <a:xfrm>
              <a:off x="1576" y="1944"/>
              <a:ext cx="4088" cy="3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DA  SA  len   LLC                    payload</a:t>
              </a:r>
            </a:p>
          </p:txBody>
        </p:sp>
        <p:sp>
          <p:nvSpPr>
            <p:cNvPr id="430086" name="Line 2054"/>
            <p:cNvSpPr>
              <a:spLocks noChangeShapeType="1"/>
            </p:cNvSpPr>
            <p:nvPr/>
          </p:nvSpPr>
          <p:spPr bwMode="auto">
            <a:xfrm>
              <a:off x="1944" y="1952"/>
              <a:ext cx="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087" name="Line 2055"/>
            <p:cNvSpPr>
              <a:spLocks noChangeShapeType="1"/>
            </p:cNvSpPr>
            <p:nvPr/>
          </p:nvSpPr>
          <p:spPr bwMode="auto">
            <a:xfrm>
              <a:off x="2304" y="1952"/>
              <a:ext cx="0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088" name="Line 2056"/>
            <p:cNvSpPr>
              <a:spLocks noChangeShapeType="1"/>
            </p:cNvSpPr>
            <p:nvPr/>
          </p:nvSpPr>
          <p:spPr bwMode="auto">
            <a:xfrm>
              <a:off x="2624" y="1952"/>
              <a:ext cx="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089" name="Line 2057"/>
            <p:cNvSpPr>
              <a:spLocks noChangeShapeType="1"/>
            </p:cNvSpPr>
            <p:nvPr/>
          </p:nvSpPr>
          <p:spPr bwMode="auto">
            <a:xfrm>
              <a:off x="3176" y="1952"/>
              <a:ext cx="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30127" name="Group 2095"/>
          <p:cNvGraphicFramePr>
            <a:graphicFrameLocks noGrp="1"/>
          </p:cNvGraphicFramePr>
          <p:nvPr/>
        </p:nvGraphicFramePr>
        <p:xfrm>
          <a:off x="2209800" y="4368800"/>
          <a:ext cx="1701800" cy="2179701"/>
        </p:xfrm>
        <a:graphic>
          <a:graphicData uri="http://schemas.openxmlformats.org/drawingml/2006/table">
            <a:tbl>
              <a:tblPr/>
              <a:tblGrid>
                <a:gridCol w="417513"/>
                <a:gridCol w="1284287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IBM SNA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SNAP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Banyan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Novel IPX/SPX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 CLNS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548B682A-2825-47B3-9454-C1E86CB523C6}" type="slidenum">
              <a:rPr lang="en-US"/>
              <a:pPr/>
              <a:t>150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AES/GCM Input / Output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08100"/>
            <a:ext cx="7899400" cy="5168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chemeClr val="accent2"/>
                </a:solidFill>
              </a:rPr>
              <a:t>Encryption Input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plaintext to be encrypted (up to 2</a:t>
            </a:r>
            <a:r>
              <a:rPr lang="en-US" sz="2000" b="1" baseline="30000">
                <a:solidFill>
                  <a:schemeClr val="accent2"/>
                </a:solidFill>
              </a:rPr>
              <a:t>36</a:t>
            </a:r>
            <a:r>
              <a:rPr lang="en-US" sz="1800">
                <a:solidFill>
                  <a:schemeClr val="accent2"/>
                </a:solidFill>
              </a:rPr>
              <a:t>-32 bytes)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encryption key (128 or 256 bits)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per-packet randomly generated IV (12 B recommended)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additional data to be authenticated but not encrypted (0 .. 2^61 B)</a:t>
            </a:r>
          </a:p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chemeClr val="accent2"/>
                </a:solidFill>
              </a:rPr>
              <a:t>Encryption Output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ciphertext (length = length of plaintext)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ICV (16 B)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1800" b="1">
                <a:solidFill>
                  <a:schemeClr val="accent2"/>
                </a:solidFill>
              </a:rPr>
              <a:t>Decryption Input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ciphertext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encryption key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IV used for encryption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ICV generated by encryption</a:t>
            </a:r>
          </a:p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chemeClr val="accent2"/>
                </a:solidFill>
              </a:rPr>
              <a:t>Encryption Output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Authentication pass/fail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if pass - plaintext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E856A6C-62C4-4CA1-9A91-9A516C60434F}" type="slidenum">
              <a:rPr lang="en-US"/>
              <a:pPr/>
              <a:t>151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802.1af – </a:t>
            </a:r>
            <a:r>
              <a:rPr lang="en-US" sz="3200" dirty="0" smtClean="0"/>
              <a:t>absorbed into 802.1X</a:t>
            </a:r>
            <a:endParaRPr lang="en-US" sz="3200" dirty="0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08100"/>
            <a:ext cx="8318500" cy="5168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 err="1"/>
              <a:t>MACsec</a:t>
            </a:r>
            <a:r>
              <a:rPr lang="en-US" sz="2000" dirty="0"/>
              <a:t> peers need to share encryption keys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keys need to be regularly updated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 dirty="0" err="1"/>
              <a:t>MACkey</a:t>
            </a:r>
            <a:r>
              <a:rPr lang="en-US" sz="2000" b="1" dirty="0"/>
              <a:t> (802.1af)</a:t>
            </a:r>
            <a:r>
              <a:rPr lang="en-US" sz="2000" dirty="0"/>
              <a:t> is a key distribution protocol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provides authenticated distribution of keys needed by </a:t>
            </a:r>
            <a:r>
              <a:rPr lang="en-US" sz="2000" dirty="0" err="1"/>
              <a:t>MACsec</a:t>
            </a:r>
            <a:endParaRPr lang="en-US" sz="2000" dirty="0"/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 err="1"/>
              <a:t>MACkey</a:t>
            </a:r>
            <a:r>
              <a:rPr lang="en-US" sz="2000" dirty="0"/>
              <a:t> defines MAC Key Distribution Protocol Data Units MKDPDUs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/>
              <a:t>Authentication based on </a:t>
            </a:r>
            <a:r>
              <a:rPr lang="en-US" sz="2000" b="1" dirty="0">
                <a:solidFill>
                  <a:srgbClr val="FF33CC"/>
                </a:solidFill>
              </a:rPr>
              <a:t>E</a:t>
            </a:r>
            <a:r>
              <a:rPr lang="en-US" sz="2000" dirty="0"/>
              <a:t>xtensible </a:t>
            </a:r>
            <a:r>
              <a:rPr lang="en-US" sz="2000" b="1" dirty="0">
                <a:solidFill>
                  <a:srgbClr val="FF33CC"/>
                </a:solidFill>
              </a:rPr>
              <a:t>A</a:t>
            </a:r>
            <a:r>
              <a:rPr lang="en-US" sz="2000" dirty="0"/>
              <a:t>uthentication </a:t>
            </a:r>
            <a:r>
              <a:rPr lang="en-US" sz="2000" b="1" dirty="0">
                <a:solidFill>
                  <a:srgbClr val="FF33CC"/>
                </a:solidFill>
              </a:rPr>
              <a:t>P</a:t>
            </a:r>
            <a:r>
              <a:rPr lang="en-US" sz="2000" dirty="0"/>
              <a:t>rotocol (RFC 3748)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uses a centrally administered Authentication Server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 err="1"/>
              <a:t>MACkey</a:t>
            </a:r>
            <a:r>
              <a:rPr lang="en-US" sz="2000" dirty="0"/>
              <a:t> defines EAP encapsulation over LANs (EAPOL) 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5A4B8669-74F5-4AD5-B80D-3AB21721B0B3}" type="slidenum">
              <a:rPr lang="en-US"/>
              <a:pPr/>
              <a:t>152</a:t>
            </a:fld>
            <a:endParaRPr lang="en-US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165100"/>
            <a:ext cx="7054850" cy="1143000"/>
          </a:xfrm>
        </p:spPr>
        <p:txBody>
          <a:bodyPr/>
          <a:lstStyle/>
          <a:p>
            <a:r>
              <a:rPr lang="en-US"/>
              <a:t>Other 802 security documents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260" y="1100773"/>
            <a:ext cx="8636000" cy="518826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FF33CC"/>
                </a:solidFill>
              </a:rPr>
              <a:t>802.1AR </a:t>
            </a:r>
            <a:r>
              <a:rPr lang="en-US" sz="2400" dirty="0">
                <a:solidFill>
                  <a:srgbClr val="FF33CC"/>
                </a:solidFill>
              </a:rPr>
              <a:t>- Secure Device Identity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Extends </a:t>
            </a:r>
            <a:r>
              <a:rPr lang="en-US" sz="2000" dirty="0"/>
              <a:t>802.1X specifying unique per-device identifiers (</a:t>
            </a:r>
            <a:r>
              <a:rPr lang="en-US" sz="2000" dirty="0" err="1"/>
              <a:t>DevID</a:t>
            </a:r>
            <a:r>
              <a:rPr lang="en-US" sz="2000" dirty="0"/>
              <a:t>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Management </a:t>
            </a:r>
            <a:r>
              <a:rPr lang="en-US" sz="2000" dirty="0"/>
              <a:t>and binding of a device to its identifiers</a:t>
            </a:r>
          </a:p>
          <a:p>
            <a:pPr algn="just">
              <a:buFont typeface="Wingdings" pitchFamily="2" charset="2"/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33CC"/>
                </a:solidFill>
              </a:rPr>
              <a:t>802.11i  Enhanced </a:t>
            </a:r>
            <a:r>
              <a:rPr lang="en-US" sz="2400" dirty="0" err="1">
                <a:solidFill>
                  <a:srgbClr val="FF33CC"/>
                </a:solidFill>
              </a:rPr>
              <a:t>WiFi</a:t>
            </a:r>
            <a:r>
              <a:rPr lang="en-US" sz="2400" dirty="0">
                <a:solidFill>
                  <a:srgbClr val="FF33CC"/>
                </a:solidFill>
              </a:rPr>
              <a:t> security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 err="1" smtClean="0"/>
              <a:t>WiFi's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33CC"/>
                </a:solidFill>
              </a:rPr>
              <a:t>W</a:t>
            </a:r>
            <a:r>
              <a:rPr lang="en-US" sz="2000" dirty="0"/>
              <a:t>ired </a:t>
            </a:r>
            <a:r>
              <a:rPr lang="en-US" sz="2000" b="1" dirty="0">
                <a:solidFill>
                  <a:srgbClr val="FF33CC"/>
                </a:solidFill>
              </a:rPr>
              <a:t>E</a:t>
            </a:r>
            <a:r>
              <a:rPr lang="en-US" sz="2000" dirty="0"/>
              <a:t>quivalent </a:t>
            </a:r>
            <a:r>
              <a:rPr lang="en-US" sz="2000" b="1" dirty="0">
                <a:solidFill>
                  <a:srgbClr val="FF33CC"/>
                </a:solidFill>
              </a:rPr>
              <a:t>P</a:t>
            </a:r>
            <a:r>
              <a:rPr lang="en-US" sz="2000" dirty="0"/>
              <a:t>rivacy encryption broken by </a:t>
            </a:r>
            <a:r>
              <a:rPr lang="en-US" sz="2000" dirty="0" err="1"/>
              <a:t>Biham</a:t>
            </a:r>
            <a:r>
              <a:rPr lang="en-US" sz="2000" dirty="0"/>
              <a:t> (</a:t>
            </a:r>
            <a:r>
              <a:rPr lang="en-US" sz="2000" dirty="0" err="1"/>
              <a:t>Technion</a:t>
            </a:r>
            <a:r>
              <a:rPr lang="en-US" sz="20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/>
              <a:t>802.11i (WPA2) amendment approved June 2004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/>
              <a:t>Uses 802.1X/EAP and AES block </a:t>
            </a:r>
            <a:r>
              <a:rPr lang="en-US" sz="2000" dirty="0" smtClean="0"/>
              <a:t>cipher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33CC"/>
                </a:solidFill>
              </a:rPr>
              <a:t>802.10  Enhanced </a:t>
            </a:r>
            <a:r>
              <a:rPr lang="en-US" sz="2400" dirty="0" err="1" smtClean="0">
                <a:solidFill>
                  <a:srgbClr val="FF33CC"/>
                </a:solidFill>
              </a:rPr>
              <a:t>WiFi</a:t>
            </a:r>
            <a:r>
              <a:rPr lang="en-US" sz="2400" dirty="0" smtClean="0">
                <a:solidFill>
                  <a:srgbClr val="FF33CC"/>
                </a:solidFill>
              </a:rPr>
              <a:t> security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Former 802 security protocol </a:t>
            </a:r>
            <a:r>
              <a:rPr lang="en-US" sz="1800" dirty="0" smtClean="0"/>
              <a:t>(approved 1998)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Had security associations, key management, confidentiality, integrity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Used by Cisco’s Inter Switch Link (ISL) protocol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Withdrawn (Jan 2004) due to lack of use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DC233E8D-9F19-46F3-B8EF-1AB610B0A16D}" type="slidenum">
              <a:rPr lang="en-US"/>
              <a:pPr/>
              <a:t>153</a:t>
            </a:fld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Synchronous Ethernet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0" y="2436813"/>
            <a:ext cx="6261100" cy="365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synchronizing networks</a:t>
            </a:r>
          </a:p>
          <a:p>
            <a:pPr>
              <a:buFont typeface="Wingdings" pitchFamily="2" charset="2"/>
              <a:buNone/>
            </a:pPr>
            <a:r>
              <a:rPr lang="en-US"/>
              <a:t>packet time protocols</a:t>
            </a:r>
          </a:p>
          <a:p>
            <a:pPr>
              <a:buFont typeface="Wingdings" pitchFamily="2" charset="2"/>
              <a:buNone/>
            </a:pPr>
            <a:r>
              <a:rPr lang="en-US"/>
              <a:t>synchronous Ethernet physical layer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FA1FF8C1-503C-40AD-B481-F99D90702BE4}" type="slidenum">
              <a:rPr lang="en-US"/>
              <a:pPr/>
              <a:t>154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Synchronizing networks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8713"/>
            <a:ext cx="8763000" cy="5575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SONET/SDH/PDH/TDM networks require highly accurate timing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in every such network there is a primary reference clock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all other clocks derive timing from the PRC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clock signal is carried in the physical layer</a:t>
            </a:r>
          </a:p>
          <a:p>
            <a:pPr>
              <a:lnSpc>
                <a:spcPct val="17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66FF"/>
                </a:solidFill>
              </a:rPr>
              <a:t>we can say that such networks distribute data + timing</a:t>
            </a:r>
          </a:p>
          <a:p>
            <a:pPr>
              <a:lnSpc>
                <a:spcPct val="17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applications needing accurate timing get it “free”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cellular base stations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electric power facilities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data/modem terminals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TDMoIP GWs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high quality audio/video systems</a:t>
            </a:r>
          </a:p>
          <a:p>
            <a:pPr>
              <a:lnSpc>
                <a:spcPct val="2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</a:rPr>
              <a:t>PSNs such as Ethernet have no physical layer clock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</a:rPr>
              <a:t>and thus do not natively distribute timing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</a:rPr>
              <a:t>how can we support applications needing timing?</a:t>
            </a:r>
          </a:p>
        </p:txBody>
      </p:sp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3700" y="5194300"/>
            <a:ext cx="7207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758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7800" y="4978400"/>
            <a:ext cx="11652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5" name="Picture 7" descr="bts-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6738" y="3194050"/>
            <a:ext cx="401637" cy="1055688"/>
          </a:xfrm>
          <a:prstGeom prst="rect">
            <a:avLst/>
          </a:prstGeom>
          <a:noFill/>
        </p:spPr>
      </p:pic>
      <p:pic>
        <p:nvPicPr>
          <p:cNvPr id="375816" name="Picture 8" descr="electr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5175" y="3735388"/>
            <a:ext cx="557213" cy="790575"/>
          </a:xfrm>
          <a:prstGeom prst="rect">
            <a:avLst/>
          </a:prstGeom>
          <a:noFill/>
        </p:spPr>
      </p:pic>
      <p:pic>
        <p:nvPicPr>
          <p:cNvPr id="375817" name="Picture 9" descr="fa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7288" y="4703763"/>
            <a:ext cx="819150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6554D6E-B51F-44E0-952E-087632AA7B8C}" type="slidenum">
              <a:rPr lang="en-US"/>
              <a:pPr/>
              <a:t>155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time protocols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573213"/>
            <a:ext cx="8712200" cy="4838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TDM networks distribute accurate frequency but not wall-clock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RAD has developed methods for adaptive frequency recovery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 smtClean="0"/>
              <a:t>for </a:t>
            </a:r>
            <a:r>
              <a:rPr lang="en-US" sz="2400" dirty="0" err="1" smtClean="0"/>
              <a:t>TDMoIP</a:t>
            </a:r>
            <a:r>
              <a:rPr lang="en-US" sz="2400" dirty="0" smtClean="0"/>
              <a:t> applications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There </a:t>
            </a:r>
            <a:r>
              <a:rPr lang="en-US" sz="2400" dirty="0">
                <a:solidFill>
                  <a:schemeClr val="accent2"/>
                </a:solidFill>
              </a:rPr>
              <a:t>are packet-based protocols for timing </a:t>
            </a:r>
            <a:r>
              <a:rPr lang="en-US" sz="2400" dirty="0" smtClean="0">
                <a:solidFill>
                  <a:schemeClr val="accent2"/>
                </a:solidFill>
              </a:rPr>
              <a:t>distribution, e.g., 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IETF NTP </a:t>
            </a:r>
            <a:r>
              <a:rPr lang="en-US" sz="2000" dirty="0" smtClean="0">
                <a:solidFill>
                  <a:schemeClr val="accent2"/>
                </a:solidFill>
              </a:rPr>
              <a:t>(over UDP/IP)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IEEE </a:t>
            </a:r>
            <a:r>
              <a:rPr lang="en-US" sz="2400" dirty="0" smtClean="0">
                <a:solidFill>
                  <a:schemeClr val="accent2"/>
                </a:solidFill>
              </a:rPr>
              <a:t>1588 </a:t>
            </a:r>
            <a:r>
              <a:rPr lang="en-US" sz="2000" dirty="0" smtClean="0">
                <a:solidFill>
                  <a:schemeClr val="accent2"/>
                </a:solidFill>
              </a:rPr>
              <a:t>(over UDP/IP </a:t>
            </a:r>
            <a:r>
              <a:rPr lang="en-US" sz="2000" i="1" dirty="0" smtClean="0">
                <a:solidFill>
                  <a:schemeClr val="accent2"/>
                </a:solidFill>
              </a:rPr>
              <a:t>or</a:t>
            </a:r>
            <a:r>
              <a:rPr lang="en-US" sz="2000" dirty="0" smtClean="0">
                <a:solidFill>
                  <a:schemeClr val="accent2"/>
                </a:solidFill>
              </a:rPr>
              <a:t> pure Ethernet)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both </a:t>
            </a:r>
            <a:r>
              <a:rPr lang="en-US" sz="2400" dirty="0" smtClean="0">
                <a:solidFill>
                  <a:schemeClr val="accent2"/>
                </a:solidFill>
              </a:rPr>
              <a:t>are based on time </a:t>
            </a:r>
            <a:r>
              <a:rPr lang="en-US" sz="2400" dirty="0">
                <a:solidFill>
                  <a:schemeClr val="accent2"/>
                </a:solidFill>
              </a:rPr>
              <a:t>servers </a:t>
            </a:r>
            <a:r>
              <a:rPr lang="en-US" sz="2400" dirty="0" smtClean="0">
                <a:solidFill>
                  <a:schemeClr val="accent2"/>
                </a:solidFill>
              </a:rPr>
              <a:t>that send timestamps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usually frequency is acquired first, then ranging, then calibration 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FF66FF"/>
                </a:solidFill>
              </a:rPr>
              <a:t>NTP </a:t>
            </a:r>
            <a:r>
              <a:rPr lang="en-US" sz="2400" dirty="0">
                <a:solidFill>
                  <a:srgbClr val="FF66FF"/>
                </a:solidFill>
              </a:rPr>
              <a:t>and 1588 can be used for frequency distribution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FF66FF"/>
                </a:solidFill>
              </a:rPr>
              <a:t>present </a:t>
            </a:r>
            <a:r>
              <a:rPr lang="en-US" sz="2000" dirty="0">
                <a:solidFill>
                  <a:srgbClr val="FF66FF"/>
                </a:solidFill>
              </a:rPr>
              <a:t>versions are not sufficiently accurate for all </a:t>
            </a:r>
            <a:r>
              <a:rPr lang="en-US" sz="2000" dirty="0" smtClean="0">
                <a:solidFill>
                  <a:srgbClr val="FF66FF"/>
                </a:solidFill>
              </a:rPr>
              <a:t>applications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FF66FF"/>
                </a:solidFill>
              </a:rPr>
              <a:t>1588 can exploit Transparent Clocks and Boundary Clocks</a:t>
            </a:r>
            <a:endParaRPr lang="en-US" sz="2000" dirty="0">
              <a:solidFill>
                <a:srgbClr val="FF66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/>
              <a:t> </a:t>
            </a:r>
          </a:p>
        </p:txBody>
      </p:sp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7653338" y="3419475"/>
          <a:ext cx="892175" cy="890588"/>
        </p:xfrm>
        <a:graphic>
          <a:graphicData uri="http://schemas.openxmlformats.org/presentationml/2006/ole">
            <p:oleObj spid="_x0000_s376836" name="Clip" r:id="rId3" imgW="1822320" imgH="182124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0603DDE-F50F-4700-A489-1EF07AD75D5E}" type="slidenum">
              <a:rPr lang="en-US"/>
              <a:pPr/>
              <a:t>156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165100"/>
            <a:ext cx="7062788" cy="1143000"/>
          </a:xfrm>
        </p:spPr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Ethernet (</a:t>
            </a:r>
            <a:r>
              <a:rPr lang="en-US" dirty="0" err="1" smtClean="0"/>
              <a:t>SyncE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97012"/>
            <a:ext cx="8572500" cy="4357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Ethernet started as a CSMA/CD </a:t>
            </a:r>
            <a:r>
              <a:rPr lang="en-US" dirty="0" err="1">
                <a:solidFill>
                  <a:schemeClr val="accent2"/>
                </a:solidFill>
              </a:rPr>
              <a:t>bursty</a:t>
            </a:r>
            <a:r>
              <a:rPr lang="en-US" dirty="0">
                <a:solidFill>
                  <a:schemeClr val="accent2"/>
                </a:solidFill>
              </a:rPr>
              <a:t> LAN technology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receiver acquired the transmitter clock by locking onto preamble</a:t>
            </a:r>
          </a:p>
          <a:p>
            <a:pPr>
              <a:spcBef>
                <a:spcPts val="1800"/>
              </a:spcBef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dirty="0"/>
              <a:t>for all continuously transmitting full duplex ETY layers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we can lock clocks based on PHY layer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then synchronous Ethernet distributes clock just like TDM networks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FF3300"/>
                </a:solidFill>
              </a:rPr>
              <a:t>This requires </a:t>
            </a:r>
            <a:r>
              <a:rPr lang="en-US" dirty="0">
                <a:solidFill>
                  <a:srgbClr val="FF3300"/>
                </a:solidFill>
              </a:rPr>
              <a:t>modifications to </a:t>
            </a:r>
            <a:r>
              <a:rPr lang="en-US" dirty="0" smtClean="0">
                <a:solidFill>
                  <a:srgbClr val="FF3300"/>
                </a:solidFill>
              </a:rPr>
              <a:t>the Ethernet PHY </a:t>
            </a:r>
          </a:p>
          <a:p>
            <a:pPr lvl="1">
              <a:spcBef>
                <a:spcPts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FF3300"/>
                </a:solidFill>
              </a:rPr>
              <a:t>but </a:t>
            </a:r>
            <a:r>
              <a:rPr lang="en-US" dirty="0">
                <a:solidFill>
                  <a:srgbClr val="FF3300"/>
                </a:solidFill>
              </a:rPr>
              <a:t>no other changes to network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dirty="0" err="1" smtClean="0">
                <a:solidFill>
                  <a:srgbClr val="FF3300"/>
                </a:solidFill>
              </a:rPr>
              <a:t>SyncE</a:t>
            </a:r>
            <a:r>
              <a:rPr lang="en-US" dirty="0" smtClean="0">
                <a:solidFill>
                  <a:srgbClr val="FF3300"/>
                </a:solidFill>
              </a:rPr>
              <a:t> can </a:t>
            </a:r>
            <a:r>
              <a:rPr lang="en-US" dirty="0">
                <a:solidFill>
                  <a:srgbClr val="FF3300"/>
                </a:solidFill>
              </a:rPr>
              <a:t>co-exist with </a:t>
            </a:r>
            <a:r>
              <a:rPr lang="en-US" dirty="0" err="1">
                <a:solidFill>
                  <a:srgbClr val="FF3300"/>
                </a:solidFill>
              </a:rPr>
              <a:t>nonsynchronous</a:t>
            </a:r>
            <a:r>
              <a:rPr lang="en-US" dirty="0">
                <a:solidFill>
                  <a:srgbClr val="FF3300"/>
                </a:solidFill>
              </a:rPr>
              <a:t> Ethernet</a:t>
            </a:r>
          </a:p>
          <a:p>
            <a:pPr lvl="1">
              <a:spcBef>
                <a:spcPts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FF3300"/>
                </a:solidFill>
              </a:rPr>
              <a:t>and makes </a:t>
            </a:r>
            <a:r>
              <a:rPr lang="en-US" dirty="0">
                <a:solidFill>
                  <a:srgbClr val="FF3300"/>
                </a:solidFill>
              </a:rPr>
              <a:t>IEEE 1588 wall-clock distribution </a:t>
            </a:r>
            <a:r>
              <a:rPr lang="en-US" dirty="0" smtClean="0">
                <a:solidFill>
                  <a:srgbClr val="FF3300"/>
                </a:solidFill>
              </a:rPr>
              <a:t>work even </a:t>
            </a:r>
            <a:r>
              <a:rPr lang="en-US" dirty="0">
                <a:solidFill>
                  <a:srgbClr val="FF3300"/>
                </a:solidFill>
              </a:rPr>
              <a:t>better!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BA4F387A-2674-4BB3-99B0-09C8DCC69299}" type="slidenum">
              <a:rPr lang="en-US"/>
              <a:pPr/>
              <a:t>157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ESMC</a:t>
            </a:r>
            <a:endParaRPr lang="en-US" dirty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46200"/>
            <a:ext cx="8585200" cy="476091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Synchronous network devices need to identify their clock quality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This is traditionally done using </a:t>
            </a:r>
            <a:r>
              <a:rPr lang="en-US" sz="2000" b="1" dirty="0" smtClean="0">
                <a:solidFill>
                  <a:schemeClr val="accent6"/>
                </a:solidFill>
              </a:rPr>
              <a:t>S</a:t>
            </a:r>
            <a:r>
              <a:rPr lang="en-US" sz="2000" dirty="0" smtClean="0">
                <a:solidFill>
                  <a:schemeClr val="accent6"/>
                </a:solidFill>
              </a:rPr>
              <a:t>ynchronization </a:t>
            </a:r>
            <a:r>
              <a:rPr lang="en-US" sz="2000" b="1" dirty="0" smtClean="0">
                <a:solidFill>
                  <a:schemeClr val="accent6"/>
                </a:solidFill>
              </a:rPr>
              <a:t>S</a:t>
            </a:r>
            <a:r>
              <a:rPr lang="en-US" sz="2000" dirty="0" smtClean="0">
                <a:solidFill>
                  <a:schemeClr val="accent6"/>
                </a:solidFill>
              </a:rPr>
              <a:t>tatus </a:t>
            </a:r>
            <a:r>
              <a:rPr lang="en-US" sz="2000" b="1" dirty="0" smtClean="0">
                <a:solidFill>
                  <a:schemeClr val="accent6"/>
                </a:solidFill>
              </a:rPr>
              <a:t>M</a:t>
            </a:r>
            <a:r>
              <a:rPr lang="en-US" sz="2000" dirty="0" smtClean="0">
                <a:solidFill>
                  <a:schemeClr val="accent6"/>
                </a:solidFill>
              </a:rPr>
              <a:t>essages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G.8264 defines an </a:t>
            </a:r>
            <a:r>
              <a:rPr lang="en-US" sz="2000" b="1" dirty="0" smtClean="0"/>
              <a:t>E</a:t>
            </a:r>
            <a:r>
              <a:rPr lang="en-US" sz="2000" dirty="0" smtClean="0"/>
              <a:t>thernet </a:t>
            </a:r>
            <a:r>
              <a:rPr lang="en-US" sz="2000" b="1" dirty="0" smtClean="0"/>
              <a:t>S</a:t>
            </a:r>
            <a:r>
              <a:rPr lang="en-US" sz="2000" dirty="0" smtClean="0"/>
              <a:t>ynchronization </a:t>
            </a:r>
            <a:r>
              <a:rPr lang="en-US" sz="2000" b="1" dirty="0" smtClean="0"/>
              <a:t>M</a:t>
            </a:r>
            <a:r>
              <a:rPr lang="en-US" sz="2000" dirty="0" smtClean="0"/>
              <a:t>essaging </a:t>
            </a:r>
            <a:r>
              <a:rPr lang="en-US" sz="2000" b="1" dirty="0" smtClean="0"/>
              <a:t>C</a:t>
            </a:r>
            <a:r>
              <a:rPr lang="en-US" sz="2000" dirty="0" smtClean="0"/>
              <a:t>hannel 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/>
              <a:t>ESMC frames are slow protocol frames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with the ITU’s OUI (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0x0019A7</a:t>
            </a:r>
            <a:r>
              <a:rPr lang="en-US" sz="20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and a new slow protocol subtype 0x0A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>
                <a:solidFill>
                  <a:srgbClr val="FF66FF"/>
                </a:solidFill>
              </a:rPr>
              <a:t>The frames carry a 4-bit SSM code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66FF"/>
                </a:solidFill>
              </a:rPr>
              <a:t>This code can contain any of the usual SSM values (PRC, SSU, SEC, …)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66FF"/>
                </a:solidFill>
              </a:rPr>
              <a:t>or one of 2 new values defined for </a:t>
            </a:r>
            <a:r>
              <a:rPr lang="en-US" sz="2000" dirty="0" err="1" smtClean="0">
                <a:solidFill>
                  <a:srgbClr val="FF66FF"/>
                </a:solidFill>
              </a:rPr>
              <a:t>SyncE</a:t>
            </a:r>
            <a:r>
              <a:rPr lang="en-US" sz="2000" dirty="0" smtClean="0">
                <a:solidFill>
                  <a:srgbClr val="FF66FF"/>
                </a:solidFill>
              </a:rPr>
              <a:t> interfaces 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5B3A4583-3614-4AD8-A3A9-FDCE23C15407}" type="slidenum">
              <a:rPr lang="en-US"/>
              <a:pPr/>
              <a:t>16</a:t>
            </a:fld>
            <a:endParaRPr lang="en-US"/>
          </a:p>
        </p:txBody>
      </p:sp>
      <p:sp>
        <p:nvSpPr>
          <p:cNvPr id="432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SNAP</a:t>
            </a:r>
          </a:p>
        </p:txBody>
      </p:sp>
      <p:sp>
        <p:nvSpPr>
          <p:cNvPr id="432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9400" y="2133600"/>
            <a:ext cx="838708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3300"/>
                </a:solidFill>
              </a:rPr>
              <a:t>S</a:t>
            </a:r>
            <a:r>
              <a:rPr lang="en-US" sz="2000" dirty="0" smtClean="0"/>
              <a:t>ub-</a:t>
            </a:r>
            <a:r>
              <a:rPr lang="en-US" sz="2000" b="1" dirty="0" smtClean="0">
                <a:solidFill>
                  <a:srgbClr val="FF3300"/>
                </a:solidFill>
              </a:rPr>
              <a:t>N</a:t>
            </a:r>
            <a:r>
              <a:rPr lang="en-US" sz="2000" dirty="0" smtClean="0"/>
              <a:t>etwork </a:t>
            </a:r>
            <a:r>
              <a:rPr lang="en-US" sz="2000" b="1" dirty="0">
                <a:solidFill>
                  <a:srgbClr val="FF3300"/>
                </a:solidFill>
              </a:rPr>
              <a:t>A</a:t>
            </a:r>
            <a:r>
              <a:rPr lang="en-US" sz="2000" dirty="0"/>
              <a:t>ccess </a:t>
            </a:r>
            <a:r>
              <a:rPr lang="en-US" sz="2000" b="1" dirty="0">
                <a:solidFill>
                  <a:srgbClr val="FF3300"/>
                </a:solidFill>
              </a:rPr>
              <a:t>P</a:t>
            </a:r>
            <a:r>
              <a:rPr lang="en-US" sz="2000" dirty="0"/>
              <a:t>rotocol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LLC parameters plus expanded capabilities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SNAP can support IPX/SPX, TCP/IP, AppleTalk Phase 2, etc.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the first eight bytes of payload 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D</a:t>
            </a:r>
            <a:r>
              <a:rPr lang="en-US" sz="2000" dirty="0"/>
              <a:t>estination </a:t>
            </a:r>
            <a:r>
              <a:rPr lang="en-US" sz="2000" b="1" dirty="0">
                <a:solidFill>
                  <a:srgbClr val="FF3300"/>
                </a:solidFill>
              </a:rPr>
              <a:t>S</a:t>
            </a:r>
            <a:r>
              <a:rPr lang="en-US" sz="2000" dirty="0"/>
              <a:t>ervice </a:t>
            </a:r>
            <a:r>
              <a:rPr lang="en-US" sz="2000" b="1" dirty="0">
                <a:solidFill>
                  <a:srgbClr val="FF3300"/>
                </a:solidFill>
              </a:rPr>
              <a:t>A</a:t>
            </a:r>
            <a:r>
              <a:rPr lang="en-US" sz="2000" dirty="0"/>
              <a:t>ccess </a:t>
            </a:r>
            <a:r>
              <a:rPr lang="en-US" sz="2000" b="1" dirty="0">
                <a:solidFill>
                  <a:srgbClr val="FF3300"/>
                </a:solidFill>
              </a:rPr>
              <a:t>P</a:t>
            </a:r>
            <a:r>
              <a:rPr lang="en-US" sz="2000" dirty="0"/>
              <a:t>oint (1B) </a:t>
            </a:r>
            <a:r>
              <a:rPr lang="en-US" sz="2000" dirty="0">
                <a:solidFill>
                  <a:schemeClr val="accent2"/>
                </a:solidFill>
              </a:rPr>
              <a:t>= 0xAA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S</a:t>
            </a:r>
            <a:r>
              <a:rPr lang="en-US" sz="2000" dirty="0"/>
              <a:t>ource </a:t>
            </a:r>
            <a:r>
              <a:rPr lang="en-US" sz="2000" b="1" dirty="0">
                <a:solidFill>
                  <a:srgbClr val="FF3300"/>
                </a:solidFill>
              </a:rPr>
              <a:t>S</a:t>
            </a:r>
            <a:r>
              <a:rPr lang="en-US" sz="2000" dirty="0"/>
              <a:t>ervice </a:t>
            </a:r>
            <a:r>
              <a:rPr lang="en-US" sz="2000" b="1" dirty="0">
                <a:solidFill>
                  <a:srgbClr val="FF3300"/>
                </a:solidFill>
              </a:rPr>
              <a:t>A</a:t>
            </a:r>
            <a:r>
              <a:rPr lang="en-US" sz="2000" dirty="0"/>
              <a:t>ccess </a:t>
            </a:r>
            <a:r>
              <a:rPr lang="en-US" sz="2000" b="1" dirty="0">
                <a:solidFill>
                  <a:srgbClr val="FF3300"/>
                </a:solidFill>
              </a:rPr>
              <a:t>P</a:t>
            </a:r>
            <a:r>
              <a:rPr lang="en-US" sz="2000" dirty="0"/>
              <a:t>oint (1B) </a:t>
            </a:r>
            <a:r>
              <a:rPr lang="en-US" sz="2000" dirty="0">
                <a:solidFill>
                  <a:schemeClr val="accent2"/>
                </a:solidFill>
              </a:rPr>
              <a:t>= 0xAA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 dirty="0"/>
              <a:t>Control Field (1B) </a:t>
            </a:r>
            <a:r>
              <a:rPr lang="en-US" sz="2000" dirty="0">
                <a:solidFill>
                  <a:schemeClr val="accent2"/>
                </a:solidFill>
              </a:rPr>
              <a:t>= 0x03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latin typeface="Arial Unicode MS" pitchFamily="34" charset="-128"/>
              </a:rPr>
              <a:t>OUI (3B)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latin typeface="Arial Unicode MS" pitchFamily="34" charset="-128"/>
              </a:rPr>
              <a:t>Type (2B) (if OUI=00:00:00 then EtherType)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/>
              <a:t>IPX (old Netware method, “raw”) - first 2B of payload FF:FF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dirty="0"/>
              <a:t>Note: standard DSAP/SSAP </a:t>
            </a:r>
            <a:r>
              <a:rPr lang="en-US" dirty="0" smtClean="0"/>
              <a:t>values </a:t>
            </a:r>
            <a:r>
              <a:rPr lang="en-US" dirty="0"/>
              <a:t>can not be FF </a:t>
            </a:r>
            <a:r>
              <a:rPr lang="en-US" dirty="0" smtClean="0"/>
              <a:t>!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RFC 1042 allows IPv4 over Ethernet with SNAP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DSAP=AA, SSAP=AA, Control=3, SNAP=0 followed by </a:t>
            </a:r>
            <a:r>
              <a:rPr lang="en-US" sz="1600" dirty="0" err="1" smtClean="0"/>
              <a:t>Ethertype</a:t>
            </a:r>
            <a:endParaRPr lang="en-US" sz="1600" dirty="0"/>
          </a:p>
        </p:txBody>
      </p:sp>
      <p:grpSp>
        <p:nvGrpSpPr>
          <p:cNvPr id="432165" name="Group 1061"/>
          <p:cNvGrpSpPr>
            <a:grpSpLocks/>
          </p:cNvGrpSpPr>
          <p:nvPr/>
        </p:nvGrpSpPr>
        <p:grpSpPr bwMode="auto">
          <a:xfrm>
            <a:off x="1689100" y="1277620"/>
            <a:ext cx="6489700" cy="508000"/>
            <a:chOff x="1064" y="856"/>
            <a:chExt cx="4088" cy="320"/>
          </a:xfrm>
        </p:grpSpPr>
        <p:sp>
          <p:nvSpPr>
            <p:cNvPr id="432133" name="Text Box 1029"/>
            <p:cNvSpPr txBox="1">
              <a:spLocks noChangeArrowheads="1"/>
            </p:cNvSpPr>
            <p:nvPr/>
          </p:nvSpPr>
          <p:spPr bwMode="auto">
            <a:xfrm>
              <a:off x="1064" y="856"/>
              <a:ext cx="4088" cy="3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DA  SA  len  LLC   SNAP            payload</a:t>
              </a:r>
            </a:p>
          </p:txBody>
        </p:sp>
        <p:sp>
          <p:nvSpPr>
            <p:cNvPr id="432134" name="Line 1030"/>
            <p:cNvSpPr>
              <a:spLocks noChangeShapeType="1"/>
            </p:cNvSpPr>
            <p:nvPr/>
          </p:nvSpPr>
          <p:spPr bwMode="auto">
            <a:xfrm>
              <a:off x="1432" y="864"/>
              <a:ext cx="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2135" name="Line 1031"/>
            <p:cNvSpPr>
              <a:spLocks noChangeShapeType="1"/>
            </p:cNvSpPr>
            <p:nvPr/>
          </p:nvSpPr>
          <p:spPr bwMode="auto">
            <a:xfrm>
              <a:off x="1792" y="864"/>
              <a:ext cx="0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2136" name="Line 1032"/>
            <p:cNvSpPr>
              <a:spLocks noChangeShapeType="1"/>
            </p:cNvSpPr>
            <p:nvPr/>
          </p:nvSpPr>
          <p:spPr bwMode="auto">
            <a:xfrm>
              <a:off x="2112" y="864"/>
              <a:ext cx="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2137" name="Line 1033"/>
            <p:cNvSpPr>
              <a:spLocks noChangeShapeType="1"/>
            </p:cNvSpPr>
            <p:nvPr/>
          </p:nvSpPr>
          <p:spPr bwMode="auto">
            <a:xfrm>
              <a:off x="2576" y="864"/>
              <a:ext cx="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2164" name="Line 1060"/>
            <p:cNvSpPr>
              <a:spLocks noChangeShapeType="1"/>
            </p:cNvSpPr>
            <p:nvPr/>
          </p:nvSpPr>
          <p:spPr bwMode="auto">
            <a:xfrm>
              <a:off x="3272" y="856"/>
              <a:ext cx="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031B737-3A33-423C-8510-DB4D68910B5D}" type="slidenum">
              <a:rPr lang="en-US"/>
              <a:pPr/>
              <a:t>17</a:t>
            </a:fld>
            <a:endParaRPr lang="en-US"/>
          </a:p>
        </p:txBody>
      </p:sp>
      <p:sp>
        <p:nvSpPr>
          <p:cNvPr id="431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Parsing</a:t>
            </a:r>
          </a:p>
        </p:txBody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55600" y="1522413"/>
            <a:ext cx="8102600" cy="458470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dirty="0"/>
              <a:t>if EtherType/Length &gt; </a:t>
            </a:r>
            <a:r>
              <a:rPr lang="en-US" strike="sngStrike" dirty="0"/>
              <a:t>1500</a:t>
            </a:r>
            <a:r>
              <a:rPr lang="en-US" dirty="0"/>
              <a:t>  then EtherType  </a:t>
            </a:r>
          </a:p>
          <a:p>
            <a:pPr lvl="1">
              <a:lnSpc>
                <a:spcPct val="200000"/>
              </a:lnSpc>
              <a:buFontTx/>
              <a:buNone/>
            </a:pPr>
            <a:r>
              <a:rPr lang="en-US" dirty="0"/>
              <a:t>else if payload starts with FF-FF  then Netware</a:t>
            </a:r>
          </a:p>
          <a:p>
            <a:pPr lvl="2">
              <a:lnSpc>
                <a:spcPct val="200000"/>
              </a:lnSpc>
              <a:buFont typeface="Wingdings" pitchFamily="2" charset="2"/>
              <a:buNone/>
            </a:pPr>
            <a:r>
              <a:rPr lang="en-US" dirty="0"/>
              <a:t>else if payload starts with AA  then SNAP </a:t>
            </a:r>
          </a:p>
          <a:p>
            <a:pPr lvl="3">
              <a:lnSpc>
                <a:spcPct val="200000"/>
              </a:lnSpc>
              <a:buFontTx/>
              <a:buNone/>
            </a:pPr>
            <a:r>
              <a:rPr lang="en-US" dirty="0"/>
              <a:t>else LLC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431116" name="Group 1036"/>
          <p:cNvGrpSpPr>
            <a:grpSpLocks/>
          </p:cNvGrpSpPr>
          <p:nvPr/>
        </p:nvGrpSpPr>
        <p:grpSpPr bwMode="auto">
          <a:xfrm>
            <a:off x="508000" y="5041900"/>
            <a:ext cx="8039100" cy="508000"/>
            <a:chOff x="320" y="3176"/>
            <a:chExt cx="5064" cy="320"/>
          </a:xfrm>
        </p:grpSpPr>
        <p:sp>
          <p:nvSpPr>
            <p:cNvPr id="431109" name="Text Box 1029"/>
            <p:cNvSpPr txBox="1">
              <a:spLocks noChangeArrowheads="1"/>
            </p:cNvSpPr>
            <p:nvPr/>
          </p:nvSpPr>
          <p:spPr bwMode="auto">
            <a:xfrm>
              <a:off x="320" y="3176"/>
              <a:ext cx="5064" cy="3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DA  SA  len/Ethertype  </a:t>
              </a:r>
              <a:r>
                <a:rPr lang="en-US" sz="2400">
                  <a:solidFill>
                    <a:schemeClr val="folHlink"/>
                  </a:solidFill>
                </a:rPr>
                <a:t>XX                   </a:t>
              </a:r>
              <a:r>
                <a:rPr lang="en-US" sz="2400"/>
                <a:t>payload</a:t>
              </a:r>
            </a:p>
          </p:txBody>
        </p:sp>
        <p:sp>
          <p:nvSpPr>
            <p:cNvPr id="431110" name="Line 1030"/>
            <p:cNvSpPr>
              <a:spLocks noChangeShapeType="1"/>
            </p:cNvSpPr>
            <p:nvPr/>
          </p:nvSpPr>
          <p:spPr bwMode="auto">
            <a:xfrm>
              <a:off x="712" y="3184"/>
              <a:ext cx="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11" name="Line 1031"/>
            <p:cNvSpPr>
              <a:spLocks noChangeShapeType="1"/>
            </p:cNvSpPr>
            <p:nvPr/>
          </p:nvSpPr>
          <p:spPr bwMode="auto">
            <a:xfrm>
              <a:off x="1048" y="3184"/>
              <a:ext cx="0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12" name="Line 1032"/>
            <p:cNvSpPr>
              <a:spLocks noChangeShapeType="1"/>
            </p:cNvSpPr>
            <p:nvPr/>
          </p:nvSpPr>
          <p:spPr bwMode="auto">
            <a:xfrm>
              <a:off x="2184" y="3184"/>
              <a:ext cx="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14" name="Line 1034"/>
            <p:cNvSpPr>
              <a:spLocks noChangeShapeType="1"/>
            </p:cNvSpPr>
            <p:nvPr/>
          </p:nvSpPr>
          <p:spPr bwMode="auto">
            <a:xfrm>
              <a:off x="2560" y="3176"/>
              <a:ext cx="0" cy="30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031B737-3A33-423C-8510-DB4D68910B5D}" type="slidenum">
              <a:rPr lang="en-US"/>
              <a:pPr/>
              <a:t>18</a:t>
            </a:fld>
            <a:endParaRPr lang="en-US"/>
          </a:p>
        </p:txBody>
      </p:sp>
      <p:sp>
        <p:nvSpPr>
          <p:cNvPr id="431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38338" y="0"/>
            <a:ext cx="6686550" cy="863600"/>
          </a:xfrm>
        </p:spPr>
        <p:txBody>
          <a:bodyPr/>
          <a:lstStyle/>
          <a:p>
            <a:r>
              <a:rPr lang="en-US" dirty="0" smtClean="0"/>
              <a:t>L2 control protocols</a:t>
            </a:r>
            <a:endParaRPr lang="en-US" dirty="0"/>
          </a:p>
        </p:txBody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773113"/>
            <a:ext cx="8763000" cy="10810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The IEEE </a:t>
            </a:r>
            <a:r>
              <a:rPr lang="en-US" sz="1600" dirty="0" smtClean="0">
                <a:solidFill>
                  <a:schemeClr val="accent2"/>
                </a:solidFill>
              </a:rPr>
              <a:t>(and others) </a:t>
            </a:r>
            <a:r>
              <a:rPr lang="en-US" sz="2000" dirty="0" smtClean="0">
                <a:solidFill>
                  <a:schemeClr val="accent2"/>
                </a:solidFill>
              </a:rPr>
              <a:t>have defined various control protocols (L2CPs)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Here are a few well-known L2CPs :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1752600"/>
          <a:ext cx="5473700" cy="4572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100"/>
                <a:gridCol w="1828800"/>
                <a:gridCol w="1828800"/>
              </a:tblGrid>
              <a:tr h="323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protocol</a:t>
                      </a:r>
                      <a:endParaRPr lang="en-US" sz="2000" b="1" dirty="0"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DA</a:t>
                      </a:r>
                      <a:endParaRPr lang="en-US" sz="2000" b="1" dirty="0"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reference</a:t>
                      </a:r>
                      <a:endParaRPr lang="en-US" sz="2000" b="1" dirty="0"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0" marB="0"/>
                </a:tc>
              </a:tr>
              <a:tr h="386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 STP/RSTP/MSTP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01-80-C2-00-00-00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802.2 LLC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802.1D </a:t>
                      </a:r>
                      <a:r>
                        <a:rPr lang="en-US" sz="1200" b="1" dirty="0">
                          <a:latin typeface="Times New Roman"/>
                          <a:ea typeface="Arial Unicode MS"/>
                          <a:cs typeface="Arial"/>
                        </a:rPr>
                        <a:t>§8,9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Arial Unicode MS"/>
                          <a:cs typeface="Arial"/>
                        </a:rPr>
                        <a:t>802.1D§17   802.1Q </a:t>
                      </a:r>
                      <a:r>
                        <a:rPr lang="en-US" sz="1200" b="1" dirty="0">
                          <a:latin typeface="Times New Roman"/>
                          <a:ea typeface="Arial Unicode MS"/>
                          <a:cs typeface="Arial"/>
                        </a:rPr>
                        <a:t>§13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0" marB="0"/>
                </a:tc>
              </a:tr>
              <a:tr h="27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 PAUSE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SimSun"/>
                          <a:cs typeface="Arial"/>
                        </a:rPr>
                        <a:t>01-80-C2-00-00-01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SimSun"/>
                          <a:cs typeface="Arial"/>
                        </a:rPr>
                        <a:t>802.3 </a:t>
                      </a:r>
                      <a:r>
                        <a:rPr lang="en-US" sz="1200" b="1" dirty="0">
                          <a:latin typeface="Times New Roman"/>
                          <a:ea typeface="Arial Unicode MS"/>
                          <a:cs typeface="Arial"/>
                        </a:rPr>
                        <a:t>§</a:t>
                      </a:r>
                      <a:r>
                        <a:rPr lang="en-US" sz="1200" b="1" dirty="0" smtClean="0">
                          <a:latin typeface="Times New Roman"/>
                          <a:ea typeface="Arial Unicode MS"/>
                          <a:cs typeface="Arial"/>
                        </a:rPr>
                        <a:t>31B  </a:t>
                      </a:r>
                      <a:r>
                        <a:rPr lang="en-US" sz="1200" b="1" dirty="0" smtClean="0">
                          <a:latin typeface="Times New Roman"/>
                          <a:ea typeface="SimSun"/>
                          <a:cs typeface="Arial"/>
                        </a:rPr>
                        <a:t>802.3x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</a:tr>
              <a:tr h="574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 LACP/LAMP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01-80-C2-00-00-02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EtherType 88-09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Subtype 01 and 02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Arial Unicode MS"/>
                          <a:cs typeface="Arial"/>
                        </a:rPr>
                        <a:t>802.3 §</a:t>
                      </a:r>
                      <a:r>
                        <a:rPr lang="en-US" sz="1200" b="1" dirty="0" smtClean="0">
                          <a:latin typeface="Times New Roman"/>
                          <a:ea typeface="Arial Unicode MS"/>
                          <a:cs typeface="Arial"/>
                        </a:rPr>
                        <a:t>43  (ex </a:t>
                      </a:r>
                      <a:r>
                        <a:rPr lang="en-US" sz="1200" b="1" dirty="0">
                          <a:latin typeface="Times New Roman"/>
                          <a:ea typeface="Arial Unicode MS"/>
                          <a:cs typeface="Arial"/>
                        </a:rPr>
                        <a:t>802.3ad)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</a:tr>
              <a:tr h="574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 Link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OAM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01-80-C2-00-00-02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EtherType 88-09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Subtype 03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802.3 </a:t>
                      </a:r>
                      <a:r>
                        <a:rPr lang="en-US" sz="1200" b="1" dirty="0">
                          <a:latin typeface="Times New Roman"/>
                          <a:ea typeface="Arial Unicode MS"/>
                          <a:cs typeface="Arial"/>
                        </a:rPr>
                        <a:t>§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57  (ex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802.3ah)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</a:tr>
              <a:tr h="574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ESMC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+mn-cs"/>
                        </a:rPr>
                        <a:t>01-80-C2-00-00-02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+mn-cs"/>
                        </a:rPr>
                        <a:t>EtherType 88-09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+mn-cs"/>
                        </a:rPr>
                        <a:t>Subtype 10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G.8264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</a:tr>
              <a:tr h="27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Port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Authentication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SimSun"/>
                          <a:cs typeface="Arial"/>
                        </a:rPr>
                        <a:t>01-80-C2-00-00-03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SimSun"/>
                          <a:cs typeface="Arial"/>
                        </a:rPr>
                        <a:t>802.1X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</a:tr>
              <a:tr h="27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 E-LMI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01-80-C2-00-00-07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MEF-16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</a:tr>
              <a:tr h="27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 Provider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MSTP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01-80-C2-00-00-08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802.1D </a:t>
                      </a:r>
                      <a:r>
                        <a:rPr lang="en-US" sz="1200" b="1" dirty="0" smtClean="0">
                          <a:latin typeface="Times New Roman"/>
                          <a:ea typeface="Arial Unicode MS"/>
                          <a:cs typeface="Arial"/>
                        </a:rPr>
                        <a:t>§ 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802.1ad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</a:tr>
              <a:tr h="27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 Provider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MMRP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01-80-C2-00-00-0D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802.1ak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</a:tr>
              <a:tr h="386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 LLDP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SimSun"/>
                          <a:cs typeface="Arial"/>
                        </a:rPr>
                        <a:t>01-80-C2-00-00-0E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EtherType</a:t>
                      </a:r>
                      <a:r>
                        <a:rPr lang="en-US" sz="1200" b="1" baseline="0" dirty="0" smtClean="0">
                          <a:latin typeface="Times New Roman"/>
                          <a:ea typeface="Times New Roman"/>
                          <a:cs typeface="Arial"/>
                        </a:rPr>
                        <a:t> 88-CC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SimSun"/>
                          <a:cs typeface="Arial"/>
                        </a:rPr>
                        <a:t>802.1AB-2009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</a:tr>
              <a:tr h="386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Arial"/>
                        </a:rPr>
                        <a:t> GARP (GMRP, GVRP)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Arial"/>
                        </a:rPr>
                        <a:t>Block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    01-80-C2-00-00-20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Arial"/>
                        </a:rPr>
                        <a:t>through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01-80-C2-00-00-2F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SimSun"/>
                          <a:cs typeface="Arial"/>
                        </a:rPr>
                        <a:t>802.1D </a:t>
                      </a:r>
                      <a:r>
                        <a:rPr lang="en-US" sz="1200" b="1" dirty="0">
                          <a:latin typeface="Times New Roman"/>
                          <a:ea typeface="Arial Unicode MS"/>
                          <a:cs typeface="Arial"/>
                        </a:rPr>
                        <a:t>§</a:t>
                      </a:r>
                      <a:r>
                        <a:rPr lang="en-US" sz="1200" b="1" dirty="0" smtClean="0">
                          <a:latin typeface="Times New Roman"/>
                          <a:ea typeface="SimSun"/>
                          <a:cs typeface="Arial"/>
                        </a:rPr>
                        <a:t>10,</a:t>
                      </a:r>
                      <a:r>
                        <a:rPr lang="en-US" sz="1200" b="1" baseline="0" dirty="0" smtClean="0">
                          <a:latin typeface="Times New Roman"/>
                          <a:ea typeface="SimSun"/>
                          <a:cs typeface="Arial"/>
                        </a:rPr>
                        <a:t> 11, 12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190500" y="6451600"/>
            <a:ext cx="8763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we won’t discuss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autonegotiation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it is a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layer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protocol (uses link pulses)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242A60BE-CD53-4A1B-A00C-BB49AA40BF25}" type="slidenum">
              <a:rPr lang="en-US"/>
              <a:pPr/>
              <a:t>19</a:t>
            </a:fld>
            <a:endParaRPr lang="en-US"/>
          </a:p>
        </p:txBody>
      </p:sp>
      <p:sp>
        <p:nvSpPr>
          <p:cNvPr id="324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over coax</a:t>
            </a:r>
          </a:p>
        </p:txBody>
      </p:sp>
      <p:sp>
        <p:nvSpPr>
          <p:cNvPr id="324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1300" y="1192213"/>
            <a:ext cx="8610600" cy="523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IEEE notation:  Rate-Modulation-CableLimits 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Rate in Mb/s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Modulation can be BASEband, BROADband, PASSband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CableLimits e.g. distance in units of 100m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</a:endParaRPr>
          </a:p>
          <a:p>
            <a:r>
              <a:rPr lang="en-US" sz="2000"/>
              <a:t>10BASE2 </a:t>
            </a:r>
          </a:p>
          <a:p>
            <a:pPr lvl="1">
              <a:buFontTx/>
              <a:buNone/>
            </a:pPr>
            <a:r>
              <a:rPr lang="en-US" sz="2000"/>
              <a:t>10 Mb/s  thin coax (RG58)  185m  CSMA/CD</a:t>
            </a:r>
          </a:p>
          <a:p>
            <a:pPr>
              <a:lnSpc>
                <a:spcPct val="200000"/>
              </a:lnSpc>
            </a:pPr>
            <a:r>
              <a:rPr lang="en-US" sz="2000"/>
              <a:t>10BASE5 </a:t>
            </a:r>
          </a:p>
          <a:p>
            <a:pPr lvl="1">
              <a:buFontTx/>
              <a:buNone/>
            </a:pPr>
            <a:r>
              <a:rPr lang="en-US" sz="2000"/>
              <a:t>10 Mb/s thick coax (RG11)  500m  CSMA/CD</a:t>
            </a:r>
          </a:p>
          <a:p>
            <a:pPr>
              <a:lnSpc>
                <a:spcPct val="200000"/>
              </a:lnSpc>
            </a:pPr>
            <a:r>
              <a:rPr lang="en-US" sz="2000"/>
              <a:t>10BROAD36 </a:t>
            </a:r>
          </a:p>
          <a:p>
            <a:pPr lvl="1">
              <a:buFontTx/>
              <a:buNone/>
            </a:pPr>
            <a:r>
              <a:rPr lang="en-US" sz="2000"/>
              <a:t>10 Mb/s PSK  CATV  2.8-3.6km CSMA/CD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grpSp>
        <p:nvGrpSpPr>
          <p:cNvPr id="324612" name="Group 1028"/>
          <p:cNvGrpSpPr>
            <a:grpSpLocks/>
          </p:cNvGrpSpPr>
          <p:nvPr/>
        </p:nvGrpSpPr>
        <p:grpSpPr bwMode="auto">
          <a:xfrm>
            <a:off x="6369050" y="4583113"/>
            <a:ext cx="1176338" cy="333375"/>
            <a:chOff x="2183" y="3426"/>
            <a:chExt cx="741" cy="210"/>
          </a:xfrm>
        </p:grpSpPr>
        <p:sp>
          <p:nvSpPr>
            <p:cNvPr id="324613" name="AutoShape 1029"/>
            <p:cNvSpPr>
              <a:spLocks noChangeArrowheads="1"/>
            </p:cNvSpPr>
            <p:nvPr/>
          </p:nvSpPr>
          <p:spPr bwMode="auto">
            <a:xfrm rot="16200000" flipH="1">
              <a:off x="2509" y="3221"/>
              <a:ext cx="206" cy="624"/>
            </a:xfrm>
            <a:prstGeom prst="can">
              <a:avLst>
                <a:gd name="adj" fmla="val 75728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14" name="AutoShape 1030" descr="Outlined diamond"/>
            <p:cNvSpPr>
              <a:spLocks noChangeArrowheads="1"/>
            </p:cNvSpPr>
            <p:nvPr/>
          </p:nvSpPr>
          <p:spPr bwMode="auto">
            <a:xfrm rot="16200000" flipH="1">
              <a:off x="2346" y="3390"/>
              <a:ext cx="206" cy="285"/>
            </a:xfrm>
            <a:prstGeom prst="can">
              <a:avLst>
                <a:gd name="adj" fmla="val 34587"/>
              </a:avLst>
            </a:prstGeom>
            <a:pattFill prst="openDmnd">
              <a:fgClr>
                <a:srgbClr val="FF9933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15" name="Oval 1031"/>
            <p:cNvSpPr>
              <a:spLocks noChangeArrowheads="1"/>
            </p:cNvSpPr>
            <p:nvPr/>
          </p:nvSpPr>
          <p:spPr bwMode="auto">
            <a:xfrm>
              <a:off x="2301" y="3426"/>
              <a:ext cx="110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16" name="AutoShape 1032"/>
            <p:cNvSpPr>
              <a:spLocks noChangeArrowheads="1"/>
            </p:cNvSpPr>
            <p:nvPr/>
          </p:nvSpPr>
          <p:spPr bwMode="auto">
            <a:xfrm rot="16200000" flipH="1">
              <a:off x="2237" y="3439"/>
              <a:ext cx="83" cy="192"/>
            </a:xfrm>
            <a:prstGeom prst="can">
              <a:avLst>
                <a:gd name="adj" fmla="val 5783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/>
              <a:t>AdvEth</a:t>
            </a:r>
            <a:r>
              <a:rPr lang="en-US"/>
              <a:t>     Slide </a:t>
            </a:r>
            <a:fld id="{DD81DC01-6CC2-4A41-825C-9DB6083C6AF4}" type="slidenum">
              <a:rPr lang="en-US"/>
              <a:pPr/>
              <a:t>2</a:t>
            </a:fld>
            <a:endParaRPr lang="en-US"/>
          </a:p>
        </p:txBody>
      </p:sp>
      <p:sp>
        <p:nvSpPr>
          <p:cNvPr id="434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34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44700" y="1446212"/>
            <a:ext cx="6235700" cy="5056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Modern Ethernet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VLANs and their uses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Ethernet services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Additional bridging functions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err="1">
                <a:solidFill>
                  <a:schemeClr val="accent2"/>
                </a:solidFill>
              </a:rPr>
              <a:t>QoS</a:t>
            </a:r>
            <a:r>
              <a:rPr lang="en-US" sz="2400" b="1" dirty="0">
                <a:solidFill>
                  <a:schemeClr val="accent2"/>
                </a:solidFill>
              </a:rPr>
              <a:t> Aspects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Link </a:t>
            </a:r>
            <a:r>
              <a:rPr lang="en-US" sz="2400" b="1" dirty="0" smtClean="0">
                <a:solidFill>
                  <a:schemeClr val="accent2"/>
                </a:solidFill>
              </a:rPr>
              <a:t>aggregation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Ethernet protection mechanisms</a:t>
            </a:r>
            <a:endParaRPr lang="en-US" sz="2400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EFM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RPR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Ethernet OAM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Ethernet security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Synchronous Ethernet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DD8DE565-3757-41C9-91FB-19367C154DBC}" type="slidenum">
              <a:rPr lang="en-US"/>
              <a:pPr/>
              <a:t>20</a:t>
            </a:fld>
            <a:endParaRPr lang="en-US"/>
          </a:p>
        </p:txBody>
      </p:sp>
      <p:sp>
        <p:nvSpPr>
          <p:cNvPr id="325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over twisted pairs</a:t>
            </a:r>
          </a:p>
        </p:txBody>
      </p:sp>
      <p:sp>
        <p:nvSpPr>
          <p:cNvPr id="325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5100" y="1306513"/>
            <a:ext cx="8737600" cy="5295900"/>
          </a:xfrm>
        </p:spPr>
        <p:txBody>
          <a:bodyPr/>
          <a:lstStyle/>
          <a:p>
            <a:r>
              <a:rPr lang="en-US" sz="2000"/>
              <a:t>10BASE-T   (T=Twisted pair)</a:t>
            </a:r>
          </a:p>
          <a:p>
            <a:pPr lvl="1">
              <a:buFontTx/>
              <a:buNone/>
            </a:pPr>
            <a:r>
              <a:rPr lang="en-US" sz="2000"/>
              <a:t>10 Mb/s, Manchester,  &gt;100m,  2 pairs of UTP,  CSMA/CD or FD</a:t>
            </a:r>
          </a:p>
          <a:p>
            <a:pPr>
              <a:lnSpc>
                <a:spcPct val="150000"/>
              </a:lnSpc>
            </a:pPr>
            <a:r>
              <a:rPr lang="en-US" sz="2000"/>
              <a:t>100BASE-TX</a:t>
            </a:r>
          </a:p>
          <a:p>
            <a:pPr lvl="1">
              <a:buFontTx/>
              <a:buNone/>
            </a:pPr>
            <a:r>
              <a:rPr lang="en-US" sz="2000"/>
              <a:t>“fast Ethernet”, 100Mb/s, 4B5B encoding, 2 pair CAT5, FD</a:t>
            </a:r>
          </a:p>
          <a:p>
            <a:pPr>
              <a:lnSpc>
                <a:spcPct val="150000"/>
              </a:lnSpc>
            </a:pPr>
            <a:r>
              <a:rPr lang="en-US" sz="2000"/>
              <a:t>1000BASE-T </a:t>
            </a:r>
          </a:p>
          <a:p>
            <a:pPr lvl="1">
              <a:buFontTx/>
              <a:buNone/>
            </a:pPr>
            <a:r>
              <a:rPr lang="en-US" sz="2000"/>
              <a:t>(ex 802.3ab, now 802.3 clause 40) </a:t>
            </a:r>
          </a:p>
          <a:p>
            <a:pPr lvl="1">
              <a:buFontTx/>
              <a:buNone/>
            </a:pPr>
            <a:r>
              <a:rPr lang="en-US" sz="2000"/>
              <a:t>GbE, 4D-TCM-PAM5/EC, 100m, 4 pairs CAT5/5e/6, FD</a:t>
            </a:r>
          </a:p>
          <a:p>
            <a:pPr>
              <a:lnSpc>
                <a:spcPct val="150000"/>
              </a:lnSpc>
            </a:pPr>
            <a:r>
              <a:rPr lang="en-US" sz="2000"/>
              <a:t>10PASS-TS</a:t>
            </a:r>
          </a:p>
          <a:p>
            <a:pPr lvl="1">
              <a:buFontTx/>
              <a:buNone/>
            </a:pPr>
            <a:r>
              <a:rPr lang="en-US" sz="2000"/>
              <a:t>(ex EFM, now 802.3 clause 62), 10Mb/s, 750m DMT VDSL</a:t>
            </a:r>
          </a:p>
          <a:p>
            <a:pPr>
              <a:lnSpc>
                <a:spcPct val="150000"/>
              </a:lnSpc>
            </a:pPr>
            <a:r>
              <a:rPr lang="en-US" sz="2000"/>
              <a:t>2BASE-TL</a:t>
            </a:r>
          </a:p>
          <a:p>
            <a:pPr lvl="1">
              <a:buFontTx/>
              <a:buNone/>
            </a:pPr>
            <a:r>
              <a:rPr lang="en-US" sz="2000"/>
              <a:t>(ex EFM, now 802.3 clause 63), 2Mb/s, 2.7km, SHDSL</a:t>
            </a:r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  <p:grpSp>
        <p:nvGrpSpPr>
          <p:cNvPr id="325636" name="Group 1028"/>
          <p:cNvGrpSpPr>
            <a:grpSpLocks/>
          </p:cNvGrpSpPr>
          <p:nvPr/>
        </p:nvGrpSpPr>
        <p:grpSpPr bwMode="auto">
          <a:xfrm rot="5400000">
            <a:off x="7971631" y="3123407"/>
            <a:ext cx="360363" cy="1130300"/>
            <a:chOff x="1757" y="3456"/>
            <a:chExt cx="227" cy="712"/>
          </a:xfrm>
        </p:grpSpPr>
        <p:sp>
          <p:nvSpPr>
            <p:cNvPr id="325637" name="Freeform 1029"/>
            <p:cNvSpPr>
              <a:spLocks/>
            </p:cNvSpPr>
            <p:nvPr/>
          </p:nvSpPr>
          <p:spPr bwMode="auto">
            <a:xfrm>
              <a:off x="1773" y="3456"/>
              <a:ext cx="211" cy="7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7" y="184"/>
                </a:cxn>
                <a:cxn ang="0">
                  <a:pos x="155" y="288"/>
                </a:cxn>
                <a:cxn ang="0">
                  <a:pos x="19" y="400"/>
                </a:cxn>
                <a:cxn ang="0">
                  <a:pos x="43" y="536"/>
                </a:cxn>
                <a:cxn ang="0">
                  <a:pos x="211" y="704"/>
                </a:cxn>
              </a:cxnLst>
              <a:rect l="0" t="0" r="r" b="b"/>
              <a:pathLst>
                <a:path w="211" h="704">
                  <a:moveTo>
                    <a:pt x="11" y="0"/>
                  </a:moveTo>
                  <a:cubicBezTo>
                    <a:pt x="87" y="68"/>
                    <a:pt x="163" y="136"/>
                    <a:pt x="187" y="184"/>
                  </a:cubicBezTo>
                  <a:cubicBezTo>
                    <a:pt x="211" y="232"/>
                    <a:pt x="183" y="252"/>
                    <a:pt x="155" y="288"/>
                  </a:cubicBezTo>
                  <a:cubicBezTo>
                    <a:pt x="127" y="324"/>
                    <a:pt x="38" y="359"/>
                    <a:pt x="19" y="400"/>
                  </a:cubicBezTo>
                  <a:cubicBezTo>
                    <a:pt x="0" y="441"/>
                    <a:pt x="11" y="485"/>
                    <a:pt x="43" y="536"/>
                  </a:cubicBezTo>
                  <a:cubicBezTo>
                    <a:pt x="75" y="587"/>
                    <a:pt x="183" y="676"/>
                    <a:pt x="211" y="704"/>
                  </a:cubicBez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638" name="Freeform 1030"/>
            <p:cNvSpPr>
              <a:spLocks/>
            </p:cNvSpPr>
            <p:nvPr/>
          </p:nvSpPr>
          <p:spPr bwMode="auto">
            <a:xfrm flipH="1">
              <a:off x="1757" y="3464"/>
              <a:ext cx="211" cy="7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7" y="184"/>
                </a:cxn>
                <a:cxn ang="0">
                  <a:pos x="155" y="288"/>
                </a:cxn>
                <a:cxn ang="0">
                  <a:pos x="19" y="400"/>
                </a:cxn>
                <a:cxn ang="0">
                  <a:pos x="43" y="536"/>
                </a:cxn>
                <a:cxn ang="0">
                  <a:pos x="211" y="704"/>
                </a:cxn>
              </a:cxnLst>
              <a:rect l="0" t="0" r="r" b="b"/>
              <a:pathLst>
                <a:path w="211" h="704">
                  <a:moveTo>
                    <a:pt x="11" y="0"/>
                  </a:moveTo>
                  <a:cubicBezTo>
                    <a:pt x="87" y="68"/>
                    <a:pt x="163" y="136"/>
                    <a:pt x="187" y="184"/>
                  </a:cubicBezTo>
                  <a:cubicBezTo>
                    <a:pt x="211" y="232"/>
                    <a:pt x="183" y="252"/>
                    <a:pt x="155" y="288"/>
                  </a:cubicBezTo>
                  <a:cubicBezTo>
                    <a:pt x="127" y="324"/>
                    <a:pt x="38" y="359"/>
                    <a:pt x="19" y="400"/>
                  </a:cubicBezTo>
                  <a:cubicBezTo>
                    <a:pt x="0" y="441"/>
                    <a:pt x="11" y="485"/>
                    <a:pt x="43" y="536"/>
                  </a:cubicBezTo>
                  <a:cubicBezTo>
                    <a:pt x="75" y="587"/>
                    <a:pt x="183" y="676"/>
                    <a:pt x="211" y="704"/>
                  </a:cubicBezTo>
                </a:path>
              </a:pathLst>
            </a:custGeom>
            <a:noFill/>
            <a:ln w="762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639" name="Rectangle 1031"/>
            <p:cNvSpPr>
              <a:spLocks noChangeArrowheads="1"/>
            </p:cNvSpPr>
            <p:nvPr/>
          </p:nvSpPr>
          <p:spPr bwMode="auto">
            <a:xfrm>
              <a:off x="1840" y="3760"/>
              <a:ext cx="56" cy="5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62911B9F-F00A-48E6-A164-8C43278DD74A}" type="slidenum">
              <a:rPr lang="en-US"/>
              <a:pPr/>
              <a:t>21</a:t>
            </a:fld>
            <a:endParaRPr lang="en-US"/>
          </a:p>
        </p:txBody>
      </p:sp>
      <p:sp>
        <p:nvSpPr>
          <p:cNvPr id="326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over optical fiber</a:t>
            </a:r>
          </a:p>
        </p:txBody>
      </p:sp>
      <p:sp>
        <p:nvSpPr>
          <p:cNvPr id="326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0500" y="950913"/>
            <a:ext cx="8267700" cy="5156200"/>
          </a:xfrm>
        </p:spPr>
        <p:txBody>
          <a:bodyPr/>
          <a:lstStyle/>
          <a:p>
            <a:r>
              <a:rPr lang="en-US" sz="2000"/>
              <a:t>10BASE-FL </a:t>
            </a:r>
          </a:p>
          <a:p>
            <a:pPr lvl="1">
              <a:buFontTx/>
              <a:buNone/>
            </a:pPr>
            <a:r>
              <a:rPr lang="en-US" sz="2000"/>
              <a:t>10 Mb/s, P2P, CSMA/CD / FD, 2km, </a:t>
            </a:r>
            <a:r>
              <a:rPr lang="en-US" sz="1800"/>
              <a:t>backward-compatible with FOIRL</a:t>
            </a:r>
          </a:p>
          <a:p>
            <a:pPr>
              <a:lnSpc>
                <a:spcPct val="150000"/>
              </a:lnSpc>
            </a:pPr>
            <a:r>
              <a:rPr lang="en-US" sz="2000"/>
              <a:t>100BASE-FX </a:t>
            </a:r>
          </a:p>
          <a:p>
            <a:pPr lvl="1">
              <a:buFontTx/>
              <a:buNone/>
            </a:pPr>
            <a:r>
              <a:rPr lang="en-US" sz="2000"/>
              <a:t>100 Mb/s, multimode fiber, 4B5B, 400m HD / 2km FD </a:t>
            </a:r>
          </a:p>
          <a:p>
            <a:pPr>
              <a:lnSpc>
                <a:spcPct val="150000"/>
              </a:lnSpc>
            </a:pPr>
            <a:r>
              <a:rPr lang="en-US" sz="2000"/>
              <a:t>1000BASE-LX </a:t>
            </a:r>
          </a:p>
          <a:p>
            <a:pPr lvl="1">
              <a:buFontTx/>
              <a:buNone/>
            </a:pPr>
            <a:r>
              <a:rPr lang="en-US" sz="2000"/>
              <a:t>long </a:t>
            </a:r>
            <a:r>
              <a:rPr lang="en-US" sz="2000">
                <a:latin typeface="Symbol" pitchFamily="18" charset="2"/>
              </a:rPr>
              <a:t>l </a:t>
            </a:r>
            <a:r>
              <a:rPr lang="en-US" sz="2000"/>
              <a:t>(1270-1355 nm), 8B10B, &gt;2km (single-mode), FD only</a:t>
            </a:r>
          </a:p>
          <a:p>
            <a:pPr>
              <a:lnSpc>
                <a:spcPct val="150000"/>
              </a:lnSpc>
            </a:pPr>
            <a:r>
              <a:rPr lang="en-US" sz="2000"/>
              <a:t>1000BASE-SX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short- </a:t>
            </a:r>
            <a:r>
              <a:rPr lang="en-US" sz="2000">
                <a:latin typeface="Symbol" pitchFamily="18" charset="2"/>
              </a:rPr>
              <a:t>l (</a:t>
            </a:r>
            <a:r>
              <a:rPr lang="en-US" sz="2000"/>
              <a:t>850nm near IR</a:t>
            </a:r>
            <a:r>
              <a:rPr lang="en-US" sz="2000">
                <a:latin typeface="Symbol" pitchFamily="18" charset="2"/>
              </a:rPr>
              <a:t>)</a:t>
            </a:r>
            <a:r>
              <a:rPr lang="en-US" sz="2000"/>
              <a:t>, 8B10B, 220m (multi-mode), FD only</a:t>
            </a:r>
          </a:p>
          <a:p>
            <a:pPr>
              <a:lnSpc>
                <a:spcPct val="150000"/>
              </a:lnSpc>
            </a:pPr>
            <a:r>
              <a:rPr lang="en-US" sz="2000"/>
              <a:t>10GBASE-SR/LR/ER/LX4</a:t>
            </a:r>
          </a:p>
          <a:p>
            <a:pPr lvl="1">
              <a:buFontTx/>
              <a:buNone/>
            </a:pPr>
            <a:r>
              <a:rPr lang="en-US" sz="2000"/>
              <a:t>ex 802.3ae, short-range, long-range, extended range, WDM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326660" name="Picture 1028" descr="C:\Documents and Settings\Yaakov_s\My Documents\lectures\Ethernet\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2743200"/>
            <a:ext cx="1116013" cy="4191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0B8FB782-E6BD-474C-9FD6-D38C831AA9CE}" type="slidenum">
              <a:rPr lang="en-US"/>
              <a:pPr/>
              <a:t>22</a:t>
            </a:fld>
            <a:endParaRPr 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802.1D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63613"/>
            <a:ext cx="8153400" cy="55880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802.1 discusses MAC bridges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/>
              <a:t>802.1D is also a </a:t>
            </a:r>
            <a:r>
              <a:rPr lang="en-US" sz="2500" b="1"/>
              <a:t>large</a:t>
            </a:r>
            <a:r>
              <a:rPr lang="en-US" sz="2000"/>
              <a:t> standard, defining</a:t>
            </a:r>
          </a:p>
          <a:p>
            <a:pPr>
              <a:lnSpc>
                <a:spcPct val="110000"/>
              </a:lnSpc>
            </a:pPr>
            <a:r>
              <a:rPr lang="en-US" sz="2000"/>
              <a:t>bridge operation (learning, aging, STP, etc.)</a:t>
            </a:r>
          </a:p>
          <a:p>
            <a:pPr>
              <a:lnSpc>
                <a:spcPct val="110000"/>
              </a:lnSpc>
            </a:pPr>
            <a:r>
              <a:rPr lang="en-US" sz="2000"/>
              <a:t>the architectural model of a bridge</a:t>
            </a:r>
          </a:p>
          <a:p>
            <a:pPr>
              <a:lnSpc>
                <a:spcPct val="110000"/>
              </a:lnSpc>
            </a:pPr>
            <a:r>
              <a:rPr lang="en-US" sz="2000"/>
              <a:t>bridge Protocol and BPDUs</a:t>
            </a:r>
          </a:p>
          <a:p>
            <a:pPr>
              <a:lnSpc>
                <a:spcPct val="110000"/>
              </a:lnSpc>
            </a:pPr>
            <a:r>
              <a:rPr lang="en-US" sz="2000"/>
              <a:t>GARP management protocols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66FF"/>
                </a:solidFill>
              </a:rPr>
              <a:t>802.1Q is a separate document on VLAN operation</a:t>
            </a:r>
            <a:endParaRPr lang="en-US" sz="200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</a:rPr>
              <a:t>new projects continue to expand scope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FF3300"/>
                </a:solidFill>
              </a:rPr>
              <a:t>802.1ad – Q-in-Q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FF3300"/>
                </a:solidFill>
              </a:rPr>
              <a:t>802.1af – MAC key security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FF3300"/>
                </a:solidFill>
              </a:rPr>
              <a:t>802.1ag – OAM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FF3300"/>
                </a:solidFill>
              </a:rPr>
              <a:t>802.1ah – MAC-in-MAC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FF3300"/>
                </a:solidFill>
              </a:rPr>
              <a:t>802.1aj – 2-port MAC relay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FF3300"/>
                </a:solidFill>
              </a:rPr>
              <a:t>802.1au – congestion notification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53AD42C-67E7-4E90-ACE1-56951B99A6BF}" type="slidenum">
              <a:rPr lang="en-US"/>
              <a:pPr/>
              <a:t>23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 Baggy pants model</a:t>
            </a:r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1758950" y="1358900"/>
            <a:ext cx="487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5" name="Line 5"/>
          <p:cNvSpPr>
            <a:spLocks noChangeShapeType="1"/>
          </p:cNvSpPr>
          <p:nvPr/>
        </p:nvSpPr>
        <p:spPr bwMode="auto">
          <a:xfrm flipV="1">
            <a:off x="1778000" y="1352550"/>
            <a:ext cx="0" cy="378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 flipV="1">
            <a:off x="6629400" y="1352550"/>
            <a:ext cx="0" cy="378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1778000" y="5118100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5080000" y="5118100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9" name="Line 9"/>
          <p:cNvSpPr>
            <a:spLocks noChangeShapeType="1"/>
          </p:cNvSpPr>
          <p:nvPr/>
        </p:nvSpPr>
        <p:spPr bwMode="auto">
          <a:xfrm flipV="1">
            <a:off x="3314700" y="448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 flipV="1">
            <a:off x="5092700" y="448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51" name="Line 11"/>
          <p:cNvSpPr>
            <a:spLocks noChangeShapeType="1"/>
          </p:cNvSpPr>
          <p:nvPr/>
        </p:nvSpPr>
        <p:spPr bwMode="auto">
          <a:xfrm>
            <a:off x="3314700" y="4495800"/>
            <a:ext cx="177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 flipH="1" flipV="1">
            <a:off x="2908300" y="3213100"/>
            <a:ext cx="40640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53" name="Line 13"/>
          <p:cNvSpPr>
            <a:spLocks noChangeShapeType="1"/>
          </p:cNvSpPr>
          <p:nvPr/>
        </p:nvSpPr>
        <p:spPr bwMode="auto">
          <a:xfrm flipV="1">
            <a:off x="5092700" y="3225800"/>
            <a:ext cx="40640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54" name="Line 14"/>
          <p:cNvSpPr>
            <a:spLocks noChangeShapeType="1"/>
          </p:cNvSpPr>
          <p:nvPr/>
        </p:nvSpPr>
        <p:spPr bwMode="auto">
          <a:xfrm>
            <a:off x="1778000" y="25527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55" name="Line 15"/>
          <p:cNvSpPr>
            <a:spLocks noChangeShapeType="1"/>
          </p:cNvSpPr>
          <p:nvPr/>
        </p:nvSpPr>
        <p:spPr bwMode="auto">
          <a:xfrm>
            <a:off x="5486400" y="25527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 flipV="1">
            <a:off x="2908300" y="2540000"/>
            <a:ext cx="0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57" name="Line 17"/>
          <p:cNvSpPr>
            <a:spLocks noChangeShapeType="1"/>
          </p:cNvSpPr>
          <p:nvPr/>
        </p:nvSpPr>
        <p:spPr bwMode="auto">
          <a:xfrm flipV="1">
            <a:off x="5499100" y="2565400"/>
            <a:ext cx="0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2895600" y="32131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>
            <a:off x="2527300" y="5130800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61" name="Line 21"/>
          <p:cNvSpPr>
            <a:spLocks noChangeShapeType="1"/>
          </p:cNvSpPr>
          <p:nvPr/>
        </p:nvSpPr>
        <p:spPr bwMode="auto">
          <a:xfrm>
            <a:off x="5880100" y="5137150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63" name="Text Box 23"/>
          <p:cNvSpPr txBox="1">
            <a:spLocks noChangeArrowheads="1"/>
          </p:cNvSpPr>
          <p:nvPr/>
        </p:nvSpPr>
        <p:spPr bwMode="auto">
          <a:xfrm>
            <a:off x="2133600" y="5334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1</a:t>
            </a:r>
          </a:p>
        </p:txBody>
      </p:sp>
      <p:sp>
        <p:nvSpPr>
          <p:cNvPr id="291864" name="Text Box 24"/>
          <p:cNvSpPr txBox="1">
            <a:spLocks noChangeArrowheads="1"/>
          </p:cNvSpPr>
          <p:nvPr/>
        </p:nvSpPr>
        <p:spPr bwMode="auto">
          <a:xfrm>
            <a:off x="5511800" y="5334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2</a:t>
            </a:r>
          </a:p>
        </p:txBody>
      </p:sp>
      <p:sp>
        <p:nvSpPr>
          <p:cNvPr id="291865" name="Text Box 25"/>
          <p:cNvSpPr txBox="1">
            <a:spLocks noChangeArrowheads="1"/>
          </p:cNvSpPr>
          <p:nvPr/>
        </p:nvSpPr>
        <p:spPr bwMode="auto">
          <a:xfrm>
            <a:off x="177800" y="5842000"/>
            <a:ext cx="65659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/>
              <a:t>Note: 	a bridge must have at least 2 ports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400"/>
              <a:t>	here we depict exactly 2 ports</a:t>
            </a:r>
          </a:p>
        </p:txBody>
      </p:sp>
      <p:sp>
        <p:nvSpPr>
          <p:cNvPr id="291866" name="Text Box 26"/>
          <p:cNvSpPr txBox="1">
            <a:spLocks noChangeArrowheads="1"/>
          </p:cNvSpPr>
          <p:nvPr/>
        </p:nvSpPr>
        <p:spPr bwMode="auto">
          <a:xfrm>
            <a:off x="1752600" y="1460500"/>
            <a:ext cx="4876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higher layer entities</a:t>
            </a:r>
          </a:p>
          <a:p>
            <a:pPr algn="ctr">
              <a:spcBef>
                <a:spcPct val="20000"/>
              </a:spcBef>
            </a:pPr>
            <a:r>
              <a:rPr lang="en-US" sz="1800"/>
              <a:t>(STP entity, bridge management, etc.)</a:t>
            </a:r>
          </a:p>
        </p:txBody>
      </p:sp>
      <p:sp>
        <p:nvSpPr>
          <p:cNvPr id="291867" name="Text Box 27"/>
          <p:cNvSpPr txBox="1">
            <a:spLocks noChangeArrowheads="1"/>
          </p:cNvSpPr>
          <p:nvPr/>
        </p:nvSpPr>
        <p:spPr bwMode="auto">
          <a:xfrm>
            <a:off x="3200400" y="3568700"/>
            <a:ext cx="201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MAC relay entity</a:t>
            </a:r>
          </a:p>
        </p:txBody>
      </p:sp>
      <p:sp>
        <p:nvSpPr>
          <p:cNvPr id="291868" name="Text Box 28"/>
          <p:cNvSpPr txBox="1">
            <a:spLocks noChangeArrowheads="1"/>
          </p:cNvSpPr>
          <p:nvPr/>
        </p:nvSpPr>
        <p:spPr bwMode="auto">
          <a:xfrm>
            <a:off x="5181600" y="37338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MAC entity</a:t>
            </a:r>
          </a:p>
        </p:txBody>
      </p:sp>
      <p:sp>
        <p:nvSpPr>
          <p:cNvPr id="291869" name="Text Box 29"/>
          <p:cNvSpPr txBox="1">
            <a:spLocks noChangeArrowheads="1"/>
          </p:cNvSpPr>
          <p:nvPr/>
        </p:nvSpPr>
        <p:spPr bwMode="auto">
          <a:xfrm>
            <a:off x="1663700" y="37338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MAC entity</a:t>
            </a:r>
          </a:p>
        </p:txBody>
      </p:sp>
      <p:sp>
        <p:nvSpPr>
          <p:cNvPr id="291870" name="Text Box 30"/>
          <p:cNvSpPr txBox="1">
            <a:spLocks noChangeArrowheads="1"/>
          </p:cNvSpPr>
          <p:nvPr/>
        </p:nvSpPr>
        <p:spPr bwMode="auto">
          <a:xfrm>
            <a:off x="1854200" y="27686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LLC</a:t>
            </a:r>
          </a:p>
        </p:txBody>
      </p:sp>
      <p:sp>
        <p:nvSpPr>
          <p:cNvPr id="291871" name="Text Box 31"/>
          <p:cNvSpPr txBox="1">
            <a:spLocks noChangeArrowheads="1"/>
          </p:cNvSpPr>
          <p:nvPr/>
        </p:nvSpPr>
        <p:spPr bwMode="auto">
          <a:xfrm>
            <a:off x="5575300" y="27559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LLC</a:t>
            </a:r>
          </a:p>
        </p:txBody>
      </p:sp>
      <p:sp>
        <p:nvSpPr>
          <p:cNvPr id="291872" name="Text Box 32"/>
          <p:cNvSpPr txBox="1">
            <a:spLocks noChangeArrowheads="1"/>
          </p:cNvSpPr>
          <p:nvPr/>
        </p:nvSpPr>
        <p:spPr bwMode="auto">
          <a:xfrm>
            <a:off x="1905000" y="4457700"/>
            <a:ext cx="12573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media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dependent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functions</a:t>
            </a:r>
          </a:p>
        </p:txBody>
      </p:sp>
      <p:sp>
        <p:nvSpPr>
          <p:cNvPr id="291873" name="Text Box 33"/>
          <p:cNvSpPr txBox="1">
            <a:spLocks noChangeArrowheads="1"/>
          </p:cNvSpPr>
          <p:nvPr/>
        </p:nvSpPr>
        <p:spPr bwMode="auto">
          <a:xfrm>
            <a:off x="5257800" y="4457700"/>
            <a:ext cx="12573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media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dependent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functions</a:t>
            </a:r>
          </a:p>
        </p:txBody>
      </p:sp>
      <p:grpSp>
        <p:nvGrpSpPr>
          <p:cNvPr id="291878" name="Group 38"/>
          <p:cNvGrpSpPr>
            <a:grpSpLocks/>
          </p:cNvGrpSpPr>
          <p:nvPr/>
        </p:nvGrpSpPr>
        <p:grpSpPr bwMode="auto">
          <a:xfrm>
            <a:off x="2674938" y="3454400"/>
            <a:ext cx="627062" cy="288925"/>
            <a:chOff x="1685" y="2176"/>
            <a:chExt cx="395" cy="182"/>
          </a:xfrm>
        </p:grpSpPr>
        <p:sp>
          <p:nvSpPr>
            <p:cNvPr id="291875" name="Line 35"/>
            <p:cNvSpPr>
              <a:spLocks noChangeShapeType="1"/>
            </p:cNvSpPr>
            <p:nvPr/>
          </p:nvSpPr>
          <p:spPr bwMode="auto">
            <a:xfrm flipV="1">
              <a:off x="1776" y="2176"/>
              <a:ext cx="30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876" name="Line 36"/>
            <p:cNvSpPr>
              <a:spLocks noChangeShapeType="1"/>
            </p:cNvSpPr>
            <p:nvPr/>
          </p:nvSpPr>
          <p:spPr bwMode="auto">
            <a:xfrm flipH="1">
              <a:off x="1685" y="2308"/>
              <a:ext cx="105" cy="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79" name="Group 39"/>
          <p:cNvGrpSpPr>
            <a:grpSpLocks/>
          </p:cNvGrpSpPr>
          <p:nvPr/>
        </p:nvGrpSpPr>
        <p:grpSpPr bwMode="auto">
          <a:xfrm flipH="1">
            <a:off x="5062538" y="3454400"/>
            <a:ext cx="627062" cy="288925"/>
            <a:chOff x="1685" y="2176"/>
            <a:chExt cx="395" cy="182"/>
          </a:xfrm>
        </p:grpSpPr>
        <p:sp>
          <p:nvSpPr>
            <p:cNvPr id="291880" name="Line 40"/>
            <p:cNvSpPr>
              <a:spLocks noChangeShapeType="1"/>
            </p:cNvSpPr>
            <p:nvPr/>
          </p:nvSpPr>
          <p:spPr bwMode="auto">
            <a:xfrm flipV="1">
              <a:off x="1776" y="2176"/>
              <a:ext cx="30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881" name="Line 41"/>
            <p:cNvSpPr>
              <a:spLocks noChangeShapeType="1"/>
            </p:cNvSpPr>
            <p:nvPr/>
          </p:nvSpPr>
          <p:spPr bwMode="auto">
            <a:xfrm flipH="1">
              <a:off x="1685" y="2308"/>
              <a:ext cx="105" cy="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85" name="Group 45"/>
          <p:cNvGrpSpPr>
            <a:grpSpLocks/>
          </p:cNvGrpSpPr>
          <p:nvPr/>
        </p:nvGrpSpPr>
        <p:grpSpPr bwMode="auto">
          <a:xfrm>
            <a:off x="2319338" y="2247900"/>
            <a:ext cx="17462" cy="606425"/>
            <a:chOff x="4933" y="2024"/>
            <a:chExt cx="11" cy="382"/>
          </a:xfrm>
        </p:grpSpPr>
        <p:sp>
          <p:nvSpPr>
            <p:cNvPr id="291883" name="Line 43"/>
            <p:cNvSpPr>
              <a:spLocks noChangeShapeType="1"/>
            </p:cNvSpPr>
            <p:nvPr/>
          </p:nvSpPr>
          <p:spPr bwMode="auto">
            <a:xfrm flipH="1" flipV="1">
              <a:off x="4933" y="2024"/>
              <a:ext cx="5" cy="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884" name="Line 44"/>
            <p:cNvSpPr>
              <a:spLocks noChangeShapeType="1"/>
            </p:cNvSpPr>
            <p:nvPr/>
          </p:nvSpPr>
          <p:spPr bwMode="auto">
            <a:xfrm>
              <a:off x="4937" y="2301"/>
              <a:ext cx="7" cy="1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86" name="Group 46"/>
          <p:cNvGrpSpPr>
            <a:grpSpLocks/>
          </p:cNvGrpSpPr>
          <p:nvPr/>
        </p:nvGrpSpPr>
        <p:grpSpPr bwMode="auto">
          <a:xfrm>
            <a:off x="6053138" y="2247900"/>
            <a:ext cx="17462" cy="606425"/>
            <a:chOff x="4933" y="2024"/>
            <a:chExt cx="11" cy="382"/>
          </a:xfrm>
        </p:grpSpPr>
        <p:sp>
          <p:nvSpPr>
            <p:cNvPr id="291887" name="Line 47"/>
            <p:cNvSpPr>
              <a:spLocks noChangeShapeType="1"/>
            </p:cNvSpPr>
            <p:nvPr/>
          </p:nvSpPr>
          <p:spPr bwMode="auto">
            <a:xfrm flipH="1" flipV="1">
              <a:off x="4933" y="2024"/>
              <a:ext cx="5" cy="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888" name="Line 48"/>
            <p:cNvSpPr>
              <a:spLocks noChangeShapeType="1"/>
            </p:cNvSpPr>
            <p:nvPr/>
          </p:nvSpPr>
          <p:spPr bwMode="auto">
            <a:xfrm>
              <a:off x="4937" y="2301"/>
              <a:ext cx="7" cy="1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889" name="Group 49"/>
          <p:cNvGrpSpPr>
            <a:grpSpLocks/>
          </p:cNvGrpSpPr>
          <p:nvPr/>
        </p:nvGrpSpPr>
        <p:grpSpPr bwMode="auto">
          <a:xfrm>
            <a:off x="4148138" y="2908300"/>
            <a:ext cx="17462" cy="606425"/>
            <a:chOff x="4933" y="2024"/>
            <a:chExt cx="11" cy="382"/>
          </a:xfrm>
        </p:grpSpPr>
        <p:sp>
          <p:nvSpPr>
            <p:cNvPr id="291890" name="Line 50"/>
            <p:cNvSpPr>
              <a:spLocks noChangeShapeType="1"/>
            </p:cNvSpPr>
            <p:nvPr/>
          </p:nvSpPr>
          <p:spPr bwMode="auto">
            <a:xfrm flipH="1" flipV="1">
              <a:off x="4933" y="2024"/>
              <a:ext cx="5" cy="30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891" name="Line 51"/>
            <p:cNvSpPr>
              <a:spLocks noChangeShapeType="1"/>
            </p:cNvSpPr>
            <p:nvPr/>
          </p:nvSpPr>
          <p:spPr bwMode="auto">
            <a:xfrm>
              <a:off x="4937" y="2301"/>
              <a:ext cx="7" cy="10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1893" name="Line 53"/>
          <p:cNvSpPr>
            <a:spLocks noChangeShapeType="1"/>
          </p:cNvSpPr>
          <p:nvPr/>
        </p:nvSpPr>
        <p:spPr bwMode="auto">
          <a:xfrm>
            <a:off x="7140575" y="2320925"/>
            <a:ext cx="512763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95" name="Line 55"/>
          <p:cNvSpPr>
            <a:spLocks noChangeShapeType="1"/>
          </p:cNvSpPr>
          <p:nvPr/>
        </p:nvSpPr>
        <p:spPr bwMode="auto">
          <a:xfrm>
            <a:off x="7153275" y="2752725"/>
            <a:ext cx="512763" cy="31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96" name="Text Box 56"/>
          <p:cNvSpPr txBox="1">
            <a:spLocks noChangeArrowheads="1"/>
          </p:cNvSpPr>
          <p:nvPr/>
        </p:nvSpPr>
        <p:spPr bwMode="auto">
          <a:xfrm>
            <a:off x="7772400" y="20828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frames</a:t>
            </a:r>
          </a:p>
        </p:txBody>
      </p:sp>
      <p:sp>
        <p:nvSpPr>
          <p:cNvPr id="291897" name="Text Box 57"/>
          <p:cNvSpPr txBox="1">
            <a:spLocks noChangeArrowheads="1"/>
          </p:cNvSpPr>
          <p:nvPr/>
        </p:nvSpPr>
        <p:spPr bwMode="auto">
          <a:xfrm>
            <a:off x="7785100" y="2527300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CC"/>
                </a:solidFill>
              </a:rPr>
              <a:t>info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35C02431-4F7B-4DC1-ACC8-9064542511D3}" type="slidenum">
              <a:rPr lang="en-US"/>
              <a:pPr/>
              <a:t>24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Baggy pants - forwarding</a:t>
            </a:r>
          </a:p>
        </p:txBody>
      </p:sp>
      <p:sp>
        <p:nvSpPr>
          <p:cNvPr id="299011" name="Line 3"/>
          <p:cNvSpPr>
            <a:spLocks noChangeShapeType="1"/>
          </p:cNvSpPr>
          <p:nvPr/>
        </p:nvSpPr>
        <p:spPr bwMode="auto">
          <a:xfrm>
            <a:off x="1758950" y="1358900"/>
            <a:ext cx="487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2" name="Line 4"/>
          <p:cNvSpPr>
            <a:spLocks noChangeShapeType="1"/>
          </p:cNvSpPr>
          <p:nvPr/>
        </p:nvSpPr>
        <p:spPr bwMode="auto">
          <a:xfrm flipV="1">
            <a:off x="1778000" y="1352550"/>
            <a:ext cx="0" cy="378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 flipV="1">
            <a:off x="6629400" y="1352550"/>
            <a:ext cx="0" cy="378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1778000" y="5118100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5080000" y="5118100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6" name="Line 8"/>
          <p:cNvSpPr>
            <a:spLocks noChangeShapeType="1"/>
          </p:cNvSpPr>
          <p:nvPr/>
        </p:nvSpPr>
        <p:spPr bwMode="auto">
          <a:xfrm flipV="1">
            <a:off x="3314700" y="448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 flipV="1">
            <a:off x="5092700" y="448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8" name="Line 10"/>
          <p:cNvSpPr>
            <a:spLocks noChangeShapeType="1"/>
          </p:cNvSpPr>
          <p:nvPr/>
        </p:nvSpPr>
        <p:spPr bwMode="auto">
          <a:xfrm>
            <a:off x="3314700" y="4495800"/>
            <a:ext cx="177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9" name="Line 11"/>
          <p:cNvSpPr>
            <a:spLocks noChangeShapeType="1"/>
          </p:cNvSpPr>
          <p:nvPr/>
        </p:nvSpPr>
        <p:spPr bwMode="auto">
          <a:xfrm flipH="1" flipV="1">
            <a:off x="2908300" y="3213100"/>
            <a:ext cx="40640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20" name="Line 12"/>
          <p:cNvSpPr>
            <a:spLocks noChangeShapeType="1"/>
          </p:cNvSpPr>
          <p:nvPr/>
        </p:nvSpPr>
        <p:spPr bwMode="auto">
          <a:xfrm flipV="1">
            <a:off x="5092700" y="3225800"/>
            <a:ext cx="40640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21" name="Line 13"/>
          <p:cNvSpPr>
            <a:spLocks noChangeShapeType="1"/>
          </p:cNvSpPr>
          <p:nvPr/>
        </p:nvSpPr>
        <p:spPr bwMode="auto">
          <a:xfrm>
            <a:off x="1778000" y="25527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22" name="Line 14"/>
          <p:cNvSpPr>
            <a:spLocks noChangeShapeType="1"/>
          </p:cNvSpPr>
          <p:nvPr/>
        </p:nvSpPr>
        <p:spPr bwMode="auto">
          <a:xfrm>
            <a:off x="5486400" y="25527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23" name="Line 15"/>
          <p:cNvSpPr>
            <a:spLocks noChangeShapeType="1"/>
          </p:cNvSpPr>
          <p:nvPr/>
        </p:nvSpPr>
        <p:spPr bwMode="auto">
          <a:xfrm flipV="1">
            <a:off x="2908300" y="2540000"/>
            <a:ext cx="0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24" name="Line 16"/>
          <p:cNvSpPr>
            <a:spLocks noChangeShapeType="1"/>
          </p:cNvSpPr>
          <p:nvPr/>
        </p:nvSpPr>
        <p:spPr bwMode="auto">
          <a:xfrm flipV="1">
            <a:off x="5499100" y="2565400"/>
            <a:ext cx="0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25" name="Line 17"/>
          <p:cNvSpPr>
            <a:spLocks noChangeShapeType="1"/>
          </p:cNvSpPr>
          <p:nvPr/>
        </p:nvSpPr>
        <p:spPr bwMode="auto">
          <a:xfrm>
            <a:off x="2895600" y="32131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26" name="Line 18"/>
          <p:cNvSpPr>
            <a:spLocks noChangeShapeType="1"/>
          </p:cNvSpPr>
          <p:nvPr/>
        </p:nvSpPr>
        <p:spPr bwMode="auto">
          <a:xfrm>
            <a:off x="2527300" y="5130800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27" name="Line 19"/>
          <p:cNvSpPr>
            <a:spLocks noChangeShapeType="1"/>
          </p:cNvSpPr>
          <p:nvPr/>
        </p:nvSpPr>
        <p:spPr bwMode="auto">
          <a:xfrm>
            <a:off x="5880100" y="5137150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28" name="Text Box 20"/>
          <p:cNvSpPr txBox="1">
            <a:spLocks noChangeArrowheads="1"/>
          </p:cNvSpPr>
          <p:nvPr/>
        </p:nvSpPr>
        <p:spPr bwMode="auto">
          <a:xfrm>
            <a:off x="2133600" y="5334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1</a:t>
            </a:r>
          </a:p>
        </p:txBody>
      </p:sp>
      <p:sp>
        <p:nvSpPr>
          <p:cNvPr id="299029" name="Text Box 21"/>
          <p:cNvSpPr txBox="1">
            <a:spLocks noChangeArrowheads="1"/>
          </p:cNvSpPr>
          <p:nvPr/>
        </p:nvSpPr>
        <p:spPr bwMode="auto">
          <a:xfrm>
            <a:off x="5511800" y="5334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2</a:t>
            </a:r>
          </a:p>
        </p:txBody>
      </p:sp>
      <p:sp>
        <p:nvSpPr>
          <p:cNvPr id="299030" name="Text Box 22"/>
          <p:cNvSpPr txBox="1">
            <a:spLocks noChangeArrowheads="1"/>
          </p:cNvSpPr>
          <p:nvPr/>
        </p:nvSpPr>
        <p:spPr bwMode="auto">
          <a:xfrm>
            <a:off x="177800" y="5842000"/>
            <a:ext cx="76454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/>
              <a:t>Note: 	relay entity passes frame to port 2</a:t>
            </a:r>
          </a:p>
          <a:p>
            <a:pPr>
              <a:spcBef>
                <a:spcPct val="10000"/>
              </a:spcBef>
            </a:pPr>
            <a:r>
              <a:rPr lang="en-US" sz="2400"/>
              <a:t>	dependent on </a:t>
            </a:r>
            <a:r>
              <a:rPr lang="en-US" sz="2400" i="1"/>
              <a:t>port state</a:t>
            </a:r>
            <a:r>
              <a:rPr lang="en-US" sz="2400"/>
              <a:t> and </a:t>
            </a:r>
            <a:r>
              <a:rPr lang="en-US" sz="2400" i="1"/>
              <a:t>filtering database</a:t>
            </a:r>
          </a:p>
        </p:txBody>
      </p:sp>
      <p:sp>
        <p:nvSpPr>
          <p:cNvPr id="299031" name="Text Box 23"/>
          <p:cNvSpPr txBox="1">
            <a:spLocks noChangeArrowheads="1"/>
          </p:cNvSpPr>
          <p:nvPr/>
        </p:nvSpPr>
        <p:spPr bwMode="auto">
          <a:xfrm>
            <a:off x="1752600" y="1460500"/>
            <a:ext cx="4876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</a:rPr>
              <a:t>higher layer entities</a:t>
            </a: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folHlink"/>
                </a:solidFill>
              </a:rPr>
              <a:t>(STP entity, bridge management, etc.)</a:t>
            </a:r>
          </a:p>
        </p:txBody>
      </p:sp>
      <p:sp>
        <p:nvSpPr>
          <p:cNvPr id="299032" name="Text Box 24"/>
          <p:cNvSpPr txBox="1">
            <a:spLocks noChangeArrowheads="1"/>
          </p:cNvSpPr>
          <p:nvPr/>
        </p:nvSpPr>
        <p:spPr bwMode="auto">
          <a:xfrm>
            <a:off x="3200400" y="3568700"/>
            <a:ext cx="201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MAC relay entity</a:t>
            </a:r>
          </a:p>
        </p:txBody>
      </p:sp>
      <p:sp>
        <p:nvSpPr>
          <p:cNvPr id="299033" name="Text Box 25"/>
          <p:cNvSpPr txBox="1">
            <a:spLocks noChangeArrowheads="1"/>
          </p:cNvSpPr>
          <p:nvPr/>
        </p:nvSpPr>
        <p:spPr bwMode="auto">
          <a:xfrm>
            <a:off x="5181600" y="37338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MAC entity</a:t>
            </a:r>
          </a:p>
        </p:txBody>
      </p:sp>
      <p:sp>
        <p:nvSpPr>
          <p:cNvPr id="299034" name="Text Box 26"/>
          <p:cNvSpPr txBox="1">
            <a:spLocks noChangeArrowheads="1"/>
          </p:cNvSpPr>
          <p:nvPr/>
        </p:nvSpPr>
        <p:spPr bwMode="auto">
          <a:xfrm>
            <a:off x="1663700" y="37338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MAC entity</a:t>
            </a:r>
          </a:p>
        </p:txBody>
      </p:sp>
      <p:sp>
        <p:nvSpPr>
          <p:cNvPr id="299035" name="Text Box 27"/>
          <p:cNvSpPr txBox="1">
            <a:spLocks noChangeArrowheads="1"/>
          </p:cNvSpPr>
          <p:nvPr/>
        </p:nvSpPr>
        <p:spPr bwMode="auto">
          <a:xfrm>
            <a:off x="1854200" y="27686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LLC</a:t>
            </a:r>
          </a:p>
        </p:txBody>
      </p:sp>
      <p:sp>
        <p:nvSpPr>
          <p:cNvPr id="299036" name="Text Box 28"/>
          <p:cNvSpPr txBox="1">
            <a:spLocks noChangeArrowheads="1"/>
          </p:cNvSpPr>
          <p:nvPr/>
        </p:nvSpPr>
        <p:spPr bwMode="auto">
          <a:xfrm>
            <a:off x="5575300" y="27559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LLC</a:t>
            </a:r>
          </a:p>
        </p:txBody>
      </p:sp>
      <p:sp>
        <p:nvSpPr>
          <p:cNvPr id="299037" name="Text Box 29"/>
          <p:cNvSpPr txBox="1">
            <a:spLocks noChangeArrowheads="1"/>
          </p:cNvSpPr>
          <p:nvPr/>
        </p:nvSpPr>
        <p:spPr bwMode="auto">
          <a:xfrm>
            <a:off x="1905000" y="4457700"/>
            <a:ext cx="1257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receive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frame</a:t>
            </a:r>
          </a:p>
        </p:txBody>
      </p:sp>
      <p:sp>
        <p:nvSpPr>
          <p:cNvPr id="299038" name="Text Box 30"/>
          <p:cNvSpPr txBox="1">
            <a:spLocks noChangeArrowheads="1"/>
          </p:cNvSpPr>
          <p:nvPr/>
        </p:nvSpPr>
        <p:spPr bwMode="auto">
          <a:xfrm>
            <a:off x="5257800" y="4457700"/>
            <a:ext cx="1257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transmit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frame</a:t>
            </a:r>
          </a:p>
        </p:txBody>
      </p:sp>
      <p:sp>
        <p:nvSpPr>
          <p:cNvPr id="299040" name="Line 32"/>
          <p:cNvSpPr>
            <a:spLocks noChangeShapeType="1"/>
          </p:cNvSpPr>
          <p:nvPr/>
        </p:nvSpPr>
        <p:spPr bwMode="auto">
          <a:xfrm flipV="1">
            <a:off x="2819400" y="3454400"/>
            <a:ext cx="482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43" name="Line 35"/>
          <p:cNvSpPr>
            <a:spLocks noChangeShapeType="1"/>
          </p:cNvSpPr>
          <p:nvPr/>
        </p:nvSpPr>
        <p:spPr bwMode="auto">
          <a:xfrm rot="10800000" flipH="1" flipV="1">
            <a:off x="5176838" y="3492500"/>
            <a:ext cx="482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54" name="Line 46"/>
          <p:cNvSpPr>
            <a:spLocks noChangeShapeType="1"/>
          </p:cNvSpPr>
          <p:nvPr/>
        </p:nvSpPr>
        <p:spPr bwMode="auto">
          <a:xfrm flipV="1">
            <a:off x="2514600" y="5156200"/>
            <a:ext cx="0" cy="165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55" name="Line 47"/>
          <p:cNvSpPr>
            <a:spLocks noChangeShapeType="1"/>
          </p:cNvSpPr>
          <p:nvPr/>
        </p:nvSpPr>
        <p:spPr bwMode="auto">
          <a:xfrm>
            <a:off x="5867400" y="5245100"/>
            <a:ext cx="0" cy="165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22FA2499-BB73-4F84-811D-A0825571A455}" type="slidenum">
              <a:rPr lang="en-US"/>
              <a:pPr/>
              <a:t>25</a:t>
            </a:fld>
            <a:endParaRPr lang="en-US"/>
          </a:p>
        </p:txBody>
      </p:sp>
      <p:sp>
        <p:nvSpPr>
          <p:cNvPr id="332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Baggy pants - learning</a:t>
            </a:r>
          </a:p>
        </p:txBody>
      </p:sp>
      <p:sp>
        <p:nvSpPr>
          <p:cNvPr id="332803" name="Line 1027"/>
          <p:cNvSpPr>
            <a:spLocks noChangeShapeType="1"/>
          </p:cNvSpPr>
          <p:nvPr/>
        </p:nvSpPr>
        <p:spPr bwMode="auto">
          <a:xfrm>
            <a:off x="1758950" y="1358900"/>
            <a:ext cx="487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4" name="Line 1028"/>
          <p:cNvSpPr>
            <a:spLocks noChangeShapeType="1"/>
          </p:cNvSpPr>
          <p:nvPr/>
        </p:nvSpPr>
        <p:spPr bwMode="auto">
          <a:xfrm flipV="1">
            <a:off x="1778000" y="1352550"/>
            <a:ext cx="0" cy="378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5" name="Line 1029"/>
          <p:cNvSpPr>
            <a:spLocks noChangeShapeType="1"/>
          </p:cNvSpPr>
          <p:nvPr/>
        </p:nvSpPr>
        <p:spPr bwMode="auto">
          <a:xfrm flipV="1">
            <a:off x="6629400" y="1352550"/>
            <a:ext cx="0" cy="378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6" name="Line 1030"/>
          <p:cNvSpPr>
            <a:spLocks noChangeShapeType="1"/>
          </p:cNvSpPr>
          <p:nvPr/>
        </p:nvSpPr>
        <p:spPr bwMode="auto">
          <a:xfrm>
            <a:off x="1778000" y="5118100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7" name="Line 1031"/>
          <p:cNvSpPr>
            <a:spLocks noChangeShapeType="1"/>
          </p:cNvSpPr>
          <p:nvPr/>
        </p:nvSpPr>
        <p:spPr bwMode="auto">
          <a:xfrm>
            <a:off x="5080000" y="5118100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8" name="Line 1032"/>
          <p:cNvSpPr>
            <a:spLocks noChangeShapeType="1"/>
          </p:cNvSpPr>
          <p:nvPr/>
        </p:nvSpPr>
        <p:spPr bwMode="auto">
          <a:xfrm flipV="1">
            <a:off x="3314700" y="448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9" name="Line 1033"/>
          <p:cNvSpPr>
            <a:spLocks noChangeShapeType="1"/>
          </p:cNvSpPr>
          <p:nvPr/>
        </p:nvSpPr>
        <p:spPr bwMode="auto">
          <a:xfrm flipV="1">
            <a:off x="5092700" y="448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0" name="Line 1034"/>
          <p:cNvSpPr>
            <a:spLocks noChangeShapeType="1"/>
          </p:cNvSpPr>
          <p:nvPr/>
        </p:nvSpPr>
        <p:spPr bwMode="auto">
          <a:xfrm>
            <a:off x="3314700" y="4495800"/>
            <a:ext cx="177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1" name="Line 1035"/>
          <p:cNvSpPr>
            <a:spLocks noChangeShapeType="1"/>
          </p:cNvSpPr>
          <p:nvPr/>
        </p:nvSpPr>
        <p:spPr bwMode="auto">
          <a:xfrm flipH="1" flipV="1">
            <a:off x="2908300" y="3213100"/>
            <a:ext cx="40640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2" name="Line 1036"/>
          <p:cNvSpPr>
            <a:spLocks noChangeShapeType="1"/>
          </p:cNvSpPr>
          <p:nvPr/>
        </p:nvSpPr>
        <p:spPr bwMode="auto">
          <a:xfrm flipV="1">
            <a:off x="5092700" y="3225800"/>
            <a:ext cx="40640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3" name="Line 1037"/>
          <p:cNvSpPr>
            <a:spLocks noChangeShapeType="1"/>
          </p:cNvSpPr>
          <p:nvPr/>
        </p:nvSpPr>
        <p:spPr bwMode="auto">
          <a:xfrm>
            <a:off x="1778000" y="25527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4" name="Line 1038"/>
          <p:cNvSpPr>
            <a:spLocks noChangeShapeType="1"/>
          </p:cNvSpPr>
          <p:nvPr/>
        </p:nvSpPr>
        <p:spPr bwMode="auto">
          <a:xfrm>
            <a:off x="5486400" y="25527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5" name="Line 1039"/>
          <p:cNvSpPr>
            <a:spLocks noChangeShapeType="1"/>
          </p:cNvSpPr>
          <p:nvPr/>
        </p:nvSpPr>
        <p:spPr bwMode="auto">
          <a:xfrm flipV="1">
            <a:off x="2908300" y="2540000"/>
            <a:ext cx="0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6" name="Line 1040"/>
          <p:cNvSpPr>
            <a:spLocks noChangeShapeType="1"/>
          </p:cNvSpPr>
          <p:nvPr/>
        </p:nvSpPr>
        <p:spPr bwMode="auto">
          <a:xfrm flipV="1">
            <a:off x="5499100" y="2565400"/>
            <a:ext cx="0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7" name="Line 1041"/>
          <p:cNvSpPr>
            <a:spLocks noChangeShapeType="1"/>
          </p:cNvSpPr>
          <p:nvPr/>
        </p:nvSpPr>
        <p:spPr bwMode="auto">
          <a:xfrm>
            <a:off x="2895600" y="32131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8" name="Line 1042"/>
          <p:cNvSpPr>
            <a:spLocks noChangeShapeType="1"/>
          </p:cNvSpPr>
          <p:nvPr/>
        </p:nvSpPr>
        <p:spPr bwMode="auto">
          <a:xfrm>
            <a:off x="2527300" y="5130800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9" name="Line 1043"/>
          <p:cNvSpPr>
            <a:spLocks noChangeShapeType="1"/>
          </p:cNvSpPr>
          <p:nvPr/>
        </p:nvSpPr>
        <p:spPr bwMode="auto">
          <a:xfrm>
            <a:off x="5880100" y="5137150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20" name="Text Box 1044"/>
          <p:cNvSpPr txBox="1">
            <a:spLocks noChangeArrowheads="1"/>
          </p:cNvSpPr>
          <p:nvPr/>
        </p:nvSpPr>
        <p:spPr bwMode="auto">
          <a:xfrm>
            <a:off x="2133600" y="5334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1</a:t>
            </a:r>
          </a:p>
        </p:txBody>
      </p:sp>
      <p:sp>
        <p:nvSpPr>
          <p:cNvPr id="332821" name="Text Box 1045"/>
          <p:cNvSpPr txBox="1">
            <a:spLocks noChangeArrowheads="1"/>
          </p:cNvSpPr>
          <p:nvPr/>
        </p:nvSpPr>
        <p:spPr bwMode="auto">
          <a:xfrm>
            <a:off x="5511800" y="5334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port 2</a:t>
            </a:r>
          </a:p>
        </p:txBody>
      </p:sp>
      <p:sp>
        <p:nvSpPr>
          <p:cNvPr id="332822" name="Text Box 1046"/>
          <p:cNvSpPr txBox="1">
            <a:spLocks noChangeArrowheads="1"/>
          </p:cNvSpPr>
          <p:nvPr/>
        </p:nvSpPr>
        <p:spPr bwMode="auto">
          <a:xfrm>
            <a:off x="177800" y="5842000"/>
            <a:ext cx="764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/>
              <a:t>Note: 	we do not show forwarding of packet that </a:t>
            </a:r>
            <a:r>
              <a:rPr lang="en-US" sz="2400" i="1"/>
              <a:t>may</a:t>
            </a:r>
            <a:r>
              <a:rPr lang="en-US" sz="2400"/>
              <a:t> occur</a:t>
            </a:r>
          </a:p>
        </p:txBody>
      </p:sp>
      <p:sp>
        <p:nvSpPr>
          <p:cNvPr id="332823" name="Text Box 1047"/>
          <p:cNvSpPr txBox="1">
            <a:spLocks noChangeArrowheads="1"/>
          </p:cNvSpPr>
          <p:nvPr/>
        </p:nvSpPr>
        <p:spPr bwMode="auto">
          <a:xfrm>
            <a:off x="1752600" y="1460500"/>
            <a:ext cx="4876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</a:rPr>
              <a:t>higher layer entities</a:t>
            </a: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folHlink"/>
                </a:solidFill>
              </a:rPr>
              <a:t>(STP entity, bridge management, etc.)</a:t>
            </a:r>
          </a:p>
        </p:txBody>
      </p:sp>
      <p:sp>
        <p:nvSpPr>
          <p:cNvPr id="332824" name="Text Box 1048"/>
          <p:cNvSpPr txBox="1">
            <a:spLocks noChangeArrowheads="1"/>
          </p:cNvSpPr>
          <p:nvPr/>
        </p:nvSpPr>
        <p:spPr bwMode="auto">
          <a:xfrm>
            <a:off x="3619500" y="3416300"/>
            <a:ext cx="154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learning</a:t>
            </a:r>
          </a:p>
        </p:txBody>
      </p:sp>
      <p:sp>
        <p:nvSpPr>
          <p:cNvPr id="332825" name="Text Box 1049"/>
          <p:cNvSpPr txBox="1">
            <a:spLocks noChangeArrowheads="1"/>
          </p:cNvSpPr>
          <p:nvPr/>
        </p:nvSpPr>
        <p:spPr bwMode="auto">
          <a:xfrm>
            <a:off x="5181600" y="37338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MAC entity</a:t>
            </a:r>
          </a:p>
        </p:txBody>
      </p:sp>
      <p:sp>
        <p:nvSpPr>
          <p:cNvPr id="332826" name="Text Box 1050"/>
          <p:cNvSpPr txBox="1">
            <a:spLocks noChangeArrowheads="1"/>
          </p:cNvSpPr>
          <p:nvPr/>
        </p:nvSpPr>
        <p:spPr bwMode="auto">
          <a:xfrm>
            <a:off x="1663700" y="37338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MAC entity</a:t>
            </a:r>
          </a:p>
        </p:txBody>
      </p:sp>
      <p:sp>
        <p:nvSpPr>
          <p:cNvPr id="332827" name="Text Box 1051"/>
          <p:cNvSpPr txBox="1">
            <a:spLocks noChangeArrowheads="1"/>
          </p:cNvSpPr>
          <p:nvPr/>
        </p:nvSpPr>
        <p:spPr bwMode="auto">
          <a:xfrm>
            <a:off x="1854200" y="27686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LLC</a:t>
            </a:r>
          </a:p>
        </p:txBody>
      </p:sp>
      <p:sp>
        <p:nvSpPr>
          <p:cNvPr id="332828" name="Text Box 1052"/>
          <p:cNvSpPr txBox="1">
            <a:spLocks noChangeArrowheads="1"/>
          </p:cNvSpPr>
          <p:nvPr/>
        </p:nvSpPr>
        <p:spPr bwMode="auto">
          <a:xfrm>
            <a:off x="5575300" y="27559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LLC</a:t>
            </a:r>
          </a:p>
        </p:txBody>
      </p:sp>
      <p:sp>
        <p:nvSpPr>
          <p:cNvPr id="332829" name="Text Box 1053"/>
          <p:cNvSpPr txBox="1">
            <a:spLocks noChangeArrowheads="1"/>
          </p:cNvSpPr>
          <p:nvPr/>
        </p:nvSpPr>
        <p:spPr bwMode="auto">
          <a:xfrm>
            <a:off x="1905000" y="4457700"/>
            <a:ext cx="1257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receive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frame</a:t>
            </a:r>
          </a:p>
        </p:txBody>
      </p:sp>
      <p:sp>
        <p:nvSpPr>
          <p:cNvPr id="332830" name="Text Box 1054"/>
          <p:cNvSpPr txBox="1">
            <a:spLocks noChangeArrowheads="1"/>
          </p:cNvSpPr>
          <p:nvPr/>
        </p:nvSpPr>
        <p:spPr bwMode="auto">
          <a:xfrm>
            <a:off x="5257800" y="4457700"/>
            <a:ext cx="1257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>
                <a:solidFill>
                  <a:schemeClr val="folHlink"/>
                </a:solidFill>
              </a:rPr>
              <a:t>transmit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>
                <a:solidFill>
                  <a:schemeClr val="folHlink"/>
                </a:solidFill>
              </a:rPr>
              <a:t>frame</a:t>
            </a:r>
          </a:p>
        </p:txBody>
      </p:sp>
      <p:sp>
        <p:nvSpPr>
          <p:cNvPr id="332831" name="Line 1055"/>
          <p:cNvSpPr>
            <a:spLocks noChangeShapeType="1"/>
          </p:cNvSpPr>
          <p:nvPr/>
        </p:nvSpPr>
        <p:spPr bwMode="auto">
          <a:xfrm flipV="1">
            <a:off x="2984500" y="3732213"/>
            <a:ext cx="101600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33" name="Line 1057"/>
          <p:cNvSpPr>
            <a:spLocks noChangeShapeType="1"/>
          </p:cNvSpPr>
          <p:nvPr/>
        </p:nvSpPr>
        <p:spPr bwMode="auto">
          <a:xfrm flipV="1">
            <a:off x="2514600" y="5156200"/>
            <a:ext cx="0" cy="165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35" name="Text Box 1059"/>
          <p:cNvSpPr txBox="1">
            <a:spLocks noChangeArrowheads="1"/>
          </p:cNvSpPr>
          <p:nvPr/>
        </p:nvSpPr>
        <p:spPr bwMode="auto">
          <a:xfrm>
            <a:off x="2997200" y="3263900"/>
            <a:ext cx="6858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10000"/>
              </a:spcBef>
            </a:pPr>
            <a:r>
              <a:rPr lang="en-US" sz="2000"/>
              <a:t>port</a:t>
            </a:r>
          </a:p>
          <a:p>
            <a:pPr algn="ctr">
              <a:lnSpc>
                <a:spcPct val="70000"/>
              </a:lnSpc>
              <a:spcBef>
                <a:spcPct val="10000"/>
              </a:spcBef>
            </a:pPr>
            <a:r>
              <a:rPr lang="en-US" sz="2000"/>
              <a:t>state</a:t>
            </a:r>
          </a:p>
        </p:txBody>
      </p:sp>
      <p:sp>
        <p:nvSpPr>
          <p:cNvPr id="332836" name="Text Box 1060"/>
          <p:cNvSpPr txBox="1">
            <a:spLocks noChangeArrowheads="1"/>
          </p:cNvSpPr>
          <p:nvPr/>
        </p:nvSpPr>
        <p:spPr bwMode="auto">
          <a:xfrm>
            <a:off x="3429000" y="40894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filtering DB</a:t>
            </a:r>
          </a:p>
        </p:txBody>
      </p:sp>
      <p:sp>
        <p:nvSpPr>
          <p:cNvPr id="332837" name="Line 1061"/>
          <p:cNvSpPr>
            <a:spLocks noChangeShapeType="1"/>
          </p:cNvSpPr>
          <p:nvPr/>
        </p:nvSpPr>
        <p:spPr bwMode="auto">
          <a:xfrm>
            <a:off x="3559175" y="3543300"/>
            <a:ext cx="423863" cy="857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38" name="Line 1062"/>
          <p:cNvSpPr>
            <a:spLocks noChangeShapeType="1"/>
          </p:cNvSpPr>
          <p:nvPr/>
        </p:nvSpPr>
        <p:spPr bwMode="auto">
          <a:xfrm flipH="1">
            <a:off x="4287838" y="3733800"/>
            <a:ext cx="1587" cy="5048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FF5EEAF7-882B-43C0-BAA4-9B161C085F0E}" type="slidenum">
              <a:rPr lang="en-US"/>
              <a:pPr/>
              <a:t>26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Baggy pants - STP</a:t>
            </a:r>
          </a:p>
        </p:txBody>
      </p:sp>
      <p:sp>
        <p:nvSpPr>
          <p:cNvPr id="300035" name="Line 3"/>
          <p:cNvSpPr>
            <a:spLocks noChangeShapeType="1"/>
          </p:cNvSpPr>
          <p:nvPr/>
        </p:nvSpPr>
        <p:spPr bwMode="auto">
          <a:xfrm>
            <a:off x="1758950" y="1358900"/>
            <a:ext cx="487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6" name="Line 4"/>
          <p:cNvSpPr>
            <a:spLocks noChangeShapeType="1"/>
          </p:cNvSpPr>
          <p:nvPr/>
        </p:nvSpPr>
        <p:spPr bwMode="auto">
          <a:xfrm flipV="1">
            <a:off x="1778000" y="1352550"/>
            <a:ext cx="0" cy="378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7" name="Line 5"/>
          <p:cNvSpPr>
            <a:spLocks noChangeShapeType="1"/>
          </p:cNvSpPr>
          <p:nvPr/>
        </p:nvSpPr>
        <p:spPr bwMode="auto">
          <a:xfrm flipV="1">
            <a:off x="6629400" y="1352550"/>
            <a:ext cx="0" cy="378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8" name="Line 6"/>
          <p:cNvSpPr>
            <a:spLocks noChangeShapeType="1"/>
          </p:cNvSpPr>
          <p:nvPr/>
        </p:nvSpPr>
        <p:spPr bwMode="auto">
          <a:xfrm>
            <a:off x="1778000" y="5130800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9" name="Line 7"/>
          <p:cNvSpPr>
            <a:spLocks noChangeShapeType="1"/>
          </p:cNvSpPr>
          <p:nvPr/>
        </p:nvSpPr>
        <p:spPr bwMode="auto">
          <a:xfrm>
            <a:off x="5080000" y="5118100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 flipV="1">
            <a:off x="3314700" y="448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1" name="Line 9"/>
          <p:cNvSpPr>
            <a:spLocks noChangeShapeType="1"/>
          </p:cNvSpPr>
          <p:nvPr/>
        </p:nvSpPr>
        <p:spPr bwMode="auto">
          <a:xfrm flipV="1">
            <a:off x="5092700" y="448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2" name="Line 10"/>
          <p:cNvSpPr>
            <a:spLocks noChangeShapeType="1"/>
          </p:cNvSpPr>
          <p:nvPr/>
        </p:nvSpPr>
        <p:spPr bwMode="auto">
          <a:xfrm>
            <a:off x="3314700" y="4495800"/>
            <a:ext cx="177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3" name="Line 11"/>
          <p:cNvSpPr>
            <a:spLocks noChangeShapeType="1"/>
          </p:cNvSpPr>
          <p:nvPr/>
        </p:nvSpPr>
        <p:spPr bwMode="auto">
          <a:xfrm flipH="1" flipV="1">
            <a:off x="2908300" y="3213100"/>
            <a:ext cx="40640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4" name="Line 12"/>
          <p:cNvSpPr>
            <a:spLocks noChangeShapeType="1"/>
          </p:cNvSpPr>
          <p:nvPr/>
        </p:nvSpPr>
        <p:spPr bwMode="auto">
          <a:xfrm flipV="1">
            <a:off x="5092700" y="3225800"/>
            <a:ext cx="40640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5" name="Line 13"/>
          <p:cNvSpPr>
            <a:spLocks noChangeShapeType="1"/>
          </p:cNvSpPr>
          <p:nvPr/>
        </p:nvSpPr>
        <p:spPr bwMode="auto">
          <a:xfrm>
            <a:off x="1778000" y="25527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6" name="Line 14"/>
          <p:cNvSpPr>
            <a:spLocks noChangeShapeType="1"/>
          </p:cNvSpPr>
          <p:nvPr/>
        </p:nvSpPr>
        <p:spPr bwMode="auto">
          <a:xfrm>
            <a:off x="5486400" y="25527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7" name="Line 15"/>
          <p:cNvSpPr>
            <a:spLocks noChangeShapeType="1"/>
          </p:cNvSpPr>
          <p:nvPr/>
        </p:nvSpPr>
        <p:spPr bwMode="auto">
          <a:xfrm flipV="1">
            <a:off x="2908300" y="2540000"/>
            <a:ext cx="0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8" name="Line 16"/>
          <p:cNvSpPr>
            <a:spLocks noChangeShapeType="1"/>
          </p:cNvSpPr>
          <p:nvPr/>
        </p:nvSpPr>
        <p:spPr bwMode="auto">
          <a:xfrm flipV="1">
            <a:off x="5499100" y="2565400"/>
            <a:ext cx="0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9" name="Line 17"/>
          <p:cNvSpPr>
            <a:spLocks noChangeShapeType="1"/>
          </p:cNvSpPr>
          <p:nvPr/>
        </p:nvSpPr>
        <p:spPr bwMode="auto">
          <a:xfrm>
            <a:off x="2895600" y="32131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50" name="Line 18"/>
          <p:cNvSpPr>
            <a:spLocks noChangeShapeType="1"/>
          </p:cNvSpPr>
          <p:nvPr/>
        </p:nvSpPr>
        <p:spPr bwMode="auto">
          <a:xfrm>
            <a:off x="2527300" y="5130800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51" name="Line 19"/>
          <p:cNvSpPr>
            <a:spLocks noChangeShapeType="1"/>
          </p:cNvSpPr>
          <p:nvPr/>
        </p:nvSpPr>
        <p:spPr bwMode="auto">
          <a:xfrm>
            <a:off x="5880100" y="5137150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52" name="Text Box 20"/>
          <p:cNvSpPr txBox="1">
            <a:spLocks noChangeArrowheads="1"/>
          </p:cNvSpPr>
          <p:nvPr/>
        </p:nvSpPr>
        <p:spPr bwMode="auto">
          <a:xfrm>
            <a:off x="2133600" y="5334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1</a:t>
            </a:r>
          </a:p>
        </p:txBody>
      </p:sp>
      <p:sp>
        <p:nvSpPr>
          <p:cNvPr id="300053" name="Text Box 21"/>
          <p:cNvSpPr txBox="1">
            <a:spLocks noChangeArrowheads="1"/>
          </p:cNvSpPr>
          <p:nvPr/>
        </p:nvSpPr>
        <p:spPr bwMode="auto">
          <a:xfrm>
            <a:off x="5511800" y="5334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2</a:t>
            </a:r>
          </a:p>
        </p:txBody>
      </p:sp>
      <p:sp>
        <p:nvSpPr>
          <p:cNvPr id="300054" name="Text Box 22"/>
          <p:cNvSpPr txBox="1">
            <a:spLocks noChangeArrowheads="1"/>
          </p:cNvSpPr>
          <p:nvPr/>
        </p:nvSpPr>
        <p:spPr bwMode="auto">
          <a:xfrm>
            <a:off x="177800" y="5842000"/>
            <a:ext cx="8356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/>
              <a:t>Note: 	PDUs are sent and received by the bridge protocol entity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400"/>
              <a:t>	bridge protocol entity updates filtering DB and port states</a:t>
            </a:r>
          </a:p>
        </p:txBody>
      </p:sp>
      <p:sp>
        <p:nvSpPr>
          <p:cNvPr id="300055" name="Text Box 23"/>
          <p:cNvSpPr txBox="1">
            <a:spLocks noChangeArrowheads="1"/>
          </p:cNvSpPr>
          <p:nvPr/>
        </p:nvSpPr>
        <p:spPr bwMode="auto">
          <a:xfrm>
            <a:off x="1752600" y="1460500"/>
            <a:ext cx="487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400"/>
              <a:t>bridge 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400"/>
              <a:t>protocol 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400"/>
              <a:t>entity</a:t>
            </a:r>
            <a:endParaRPr lang="en-US" sz="1800"/>
          </a:p>
        </p:txBody>
      </p:sp>
      <p:sp>
        <p:nvSpPr>
          <p:cNvPr id="300056" name="Text Box 24"/>
          <p:cNvSpPr txBox="1">
            <a:spLocks noChangeArrowheads="1"/>
          </p:cNvSpPr>
          <p:nvPr/>
        </p:nvSpPr>
        <p:spPr bwMode="auto">
          <a:xfrm>
            <a:off x="3429000" y="38862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filtering DB</a:t>
            </a:r>
          </a:p>
        </p:txBody>
      </p:sp>
      <p:sp>
        <p:nvSpPr>
          <p:cNvPr id="300059" name="Text Box 27"/>
          <p:cNvSpPr txBox="1">
            <a:spLocks noChangeArrowheads="1"/>
          </p:cNvSpPr>
          <p:nvPr/>
        </p:nvSpPr>
        <p:spPr bwMode="auto">
          <a:xfrm>
            <a:off x="1854200" y="27686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LLC</a:t>
            </a:r>
          </a:p>
        </p:txBody>
      </p:sp>
      <p:sp>
        <p:nvSpPr>
          <p:cNvPr id="300060" name="Text Box 28"/>
          <p:cNvSpPr txBox="1">
            <a:spLocks noChangeArrowheads="1"/>
          </p:cNvSpPr>
          <p:nvPr/>
        </p:nvSpPr>
        <p:spPr bwMode="auto">
          <a:xfrm>
            <a:off x="5575300" y="27559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LLC</a:t>
            </a:r>
          </a:p>
        </p:txBody>
      </p:sp>
      <p:sp>
        <p:nvSpPr>
          <p:cNvPr id="300061" name="Text Box 29"/>
          <p:cNvSpPr txBox="1">
            <a:spLocks noChangeArrowheads="1"/>
          </p:cNvSpPr>
          <p:nvPr/>
        </p:nvSpPr>
        <p:spPr bwMode="auto">
          <a:xfrm>
            <a:off x="1828800" y="4813300"/>
            <a:ext cx="685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RCV</a:t>
            </a:r>
          </a:p>
        </p:txBody>
      </p:sp>
      <p:sp>
        <p:nvSpPr>
          <p:cNvPr id="300070" name="Line 38"/>
          <p:cNvSpPr>
            <a:spLocks noChangeShapeType="1"/>
          </p:cNvSpPr>
          <p:nvPr/>
        </p:nvSpPr>
        <p:spPr bwMode="auto">
          <a:xfrm flipH="1" flipV="1">
            <a:off x="2211388" y="2171700"/>
            <a:ext cx="1587" cy="136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76" name="Line 44"/>
          <p:cNvSpPr>
            <a:spLocks noChangeShapeType="1"/>
          </p:cNvSpPr>
          <p:nvPr/>
        </p:nvSpPr>
        <p:spPr bwMode="auto">
          <a:xfrm flipH="1">
            <a:off x="4135438" y="2476500"/>
            <a:ext cx="7937" cy="14827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78" name="Text Box 46"/>
          <p:cNvSpPr txBox="1">
            <a:spLocks noChangeArrowheads="1"/>
          </p:cNvSpPr>
          <p:nvPr/>
        </p:nvSpPr>
        <p:spPr bwMode="auto">
          <a:xfrm>
            <a:off x="2540000" y="4813300"/>
            <a:ext cx="7239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XMT</a:t>
            </a:r>
          </a:p>
        </p:txBody>
      </p:sp>
      <p:sp>
        <p:nvSpPr>
          <p:cNvPr id="300080" name="Text Box 48"/>
          <p:cNvSpPr txBox="1">
            <a:spLocks noChangeArrowheads="1"/>
          </p:cNvSpPr>
          <p:nvPr/>
        </p:nvSpPr>
        <p:spPr bwMode="auto">
          <a:xfrm>
            <a:off x="5892800" y="4813300"/>
            <a:ext cx="685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RCV</a:t>
            </a:r>
          </a:p>
        </p:txBody>
      </p:sp>
      <p:sp>
        <p:nvSpPr>
          <p:cNvPr id="300081" name="Text Box 49"/>
          <p:cNvSpPr txBox="1">
            <a:spLocks noChangeArrowheads="1"/>
          </p:cNvSpPr>
          <p:nvPr/>
        </p:nvSpPr>
        <p:spPr bwMode="auto">
          <a:xfrm>
            <a:off x="5105400" y="4813300"/>
            <a:ext cx="7239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XMT</a:t>
            </a:r>
          </a:p>
        </p:txBody>
      </p:sp>
      <p:sp>
        <p:nvSpPr>
          <p:cNvPr id="300082" name="Text Box 50"/>
          <p:cNvSpPr txBox="1">
            <a:spLocks noChangeArrowheads="1"/>
          </p:cNvSpPr>
          <p:nvPr/>
        </p:nvSpPr>
        <p:spPr bwMode="auto">
          <a:xfrm>
            <a:off x="3035300" y="3263900"/>
            <a:ext cx="6858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port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state</a:t>
            </a:r>
          </a:p>
        </p:txBody>
      </p:sp>
      <p:sp>
        <p:nvSpPr>
          <p:cNvPr id="300083" name="Text Box 51"/>
          <p:cNvSpPr txBox="1">
            <a:spLocks noChangeArrowheads="1"/>
          </p:cNvSpPr>
          <p:nvPr/>
        </p:nvSpPr>
        <p:spPr bwMode="auto">
          <a:xfrm>
            <a:off x="4711700" y="3263900"/>
            <a:ext cx="6858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port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state</a:t>
            </a:r>
          </a:p>
        </p:txBody>
      </p:sp>
      <p:sp>
        <p:nvSpPr>
          <p:cNvPr id="300085" name="Line 53"/>
          <p:cNvSpPr>
            <a:spLocks noChangeShapeType="1"/>
          </p:cNvSpPr>
          <p:nvPr/>
        </p:nvSpPr>
        <p:spPr bwMode="auto">
          <a:xfrm>
            <a:off x="4244975" y="2476500"/>
            <a:ext cx="715963" cy="8858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86" name="Line 54"/>
          <p:cNvSpPr>
            <a:spLocks noChangeShapeType="1"/>
          </p:cNvSpPr>
          <p:nvPr/>
        </p:nvSpPr>
        <p:spPr bwMode="auto">
          <a:xfrm flipH="1">
            <a:off x="3317875" y="2476500"/>
            <a:ext cx="715963" cy="8858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88" name="Line 56"/>
          <p:cNvSpPr>
            <a:spLocks noChangeShapeType="1"/>
          </p:cNvSpPr>
          <p:nvPr/>
        </p:nvSpPr>
        <p:spPr bwMode="auto">
          <a:xfrm flipV="1">
            <a:off x="2212975" y="1736725"/>
            <a:ext cx="1414463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90" name="Line 58"/>
          <p:cNvSpPr>
            <a:spLocks noChangeShapeType="1"/>
          </p:cNvSpPr>
          <p:nvPr/>
        </p:nvSpPr>
        <p:spPr bwMode="auto">
          <a:xfrm flipV="1">
            <a:off x="2209800" y="1727200"/>
            <a:ext cx="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91" name="Line 59"/>
          <p:cNvSpPr>
            <a:spLocks noChangeShapeType="1"/>
          </p:cNvSpPr>
          <p:nvPr/>
        </p:nvSpPr>
        <p:spPr bwMode="auto">
          <a:xfrm flipH="1" flipV="1">
            <a:off x="2514600" y="2032000"/>
            <a:ext cx="1092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92" name="Line 60"/>
          <p:cNvSpPr>
            <a:spLocks noChangeShapeType="1"/>
          </p:cNvSpPr>
          <p:nvPr/>
        </p:nvSpPr>
        <p:spPr bwMode="auto">
          <a:xfrm flipH="1">
            <a:off x="2522538" y="2057400"/>
            <a:ext cx="7937" cy="746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93" name="Line 61"/>
          <p:cNvSpPr>
            <a:spLocks noChangeShapeType="1"/>
          </p:cNvSpPr>
          <p:nvPr/>
        </p:nvSpPr>
        <p:spPr bwMode="auto">
          <a:xfrm flipH="1">
            <a:off x="2909888" y="2016125"/>
            <a:ext cx="230187" cy="15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94" name="Line 62"/>
          <p:cNvSpPr>
            <a:spLocks noChangeShapeType="1"/>
          </p:cNvSpPr>
          <p:nvPr/>
        </p:nvSpPr>
        <p:spPr bwMode="auto">
          <a:xfrm flipH="1" flipV="1">
            <a:off x="6240463" y="2159000"/>
            <a:ext cx="1587" cy="136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95" name="Line 63"/>
          <p:cNvSpPr>
            <a:spLocks noChangeShapeType="1"/>
          </p:cNvSpPr>
          <p:nvPr/>
        </p:nvSpPr>
        <p:spPr bwMode="auto">
          <a:xfrm flipH="1" flipV="1">
            <a:off x="4813300" y="1724025"/>
            <a:ext cx="1414463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96" name="Line 64"/>
          <p:cNvSpPr>
            <a:spLocks noChangeShapeType="1"/>
          </p:cNvSpPr>
          <p:nvPr/>
        </p:nvSpPr>
        <p:spPr bwMode="auto">
          <a:xfrm flipV="1">
            <a:off x="6230938" y="1714500"/>
            <a:ext cx="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97" name="Line 65"/>
          <p:cNvSpPr>
            <a:spLocks noChangeShapeType="1"/>
          </p:cNvSpPr>
          <p:nvPr/>
        </p:nvSpPr>
        <p:spPr bwMode="auto">
          <a:xfrm flipH="1" flipV="1">
            <a:off x="4833938" y="2019300"/>
            <a:ext cx="1092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98" name="Line 66"/>
          <p:cNvSpPr>
            <a:spLocks noChangeShapeType="1"/>
          </p:cNvSpPr>
          <p:nvPr/>
        </p:nvSpPr>
        <p:spPr bwMode="auto">
          <a:xfrm>
            <a:off x="5918200" y="2019300"/>
            <a:ext cx="4763" cy="771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99" name="Line 67"/>
          <p:cNvSpPr>
            <a:spLocks noChangeShapeType="1"/>
          </p:cNvSpPr>
          <p:nvPr/>
        </p:nvSpPr>
        <p:spPr bwMode="auto">
          <a:xfrm>
            <a:off x="5300663" y="2003425"/>
            <a:ext cx="230187" cy="3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101" name="Line 69"/>
          <p:cNvSpPr>
            <a:spLocks noChangeShapeType="1"/>
          </p:cNvSpPr>
          <p:nvPr/>
        </p:nvSpPr>
        <p:spPr bwMode="auto">
          <a:xfrm>
            <a:off x="2517775" y="3124200"/>
            <a:ext cx="398463" cy="164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102" name="Line 70"/>
          <p:cNvSpPr>
            <a:spLocks noChangeShapeType="1"/>
          </p:cNvSpPr>
          <p:nvPr/>
        </p:nvSpPr>
        <p:spPr bwMode="auto">
          <a:xfrm flipH="1">
            <a:off x="5476875" y="3136900"/>
            <a:ext cx="398463" cy="164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103" name="Line 71"/>
          <p:cNvSpPr>
            <a:spLocks noChangeShapeType="1"/>
          </p:cNvSpPr>
          <p:nvPr/>
        </p:nvSpPr>
        <p:spPr bwMode="auto">
          <a:xfrm flipV="1">
            <a:off x="2192338" y="3149600"/>
            <a:ext cx="7937" cy="1622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104" name="Line 72"/>
          <p:cNvSpPr>
            <a:spLocks noChangeShapeType="1"/>
          </p:cNvSpPr>
          <p:nvPr/>
        </p:nvSpPr>
        <p:spPr bwMode="auto">
          <a:xfrm flipV="1">
            <a:off x="6218238" y="3136900"/>
            <a:ext cx="7937" cy="1622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DCFC543-117B-42FD-A2E2-04D2E3E3297F}" type="slidenum">
              <a:rPr lang="en-US"/>
              <a:pPr/>
              <a:t>27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to G.805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55713"/>
            <a:ext cx="8115300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we can redraw the baggy pants model per G.805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(from G.8010 Appendix II)  	Note: drawn for CO case only</a:t>
            </a:r>
          </a:p>
          <a:p>
            <a:pPr>
              <a:buFont typeface="Wingdings" pitchFamily="2" charset="2"/>
              <a:buNone/>
            </a:pPr>
            <a:endParaRPr lang="en-US" sz="3200"/>
          </a:p>
        </p:txBody>
      </p:sp>
      <p:grpSp>
        <p:nvGrpSpPr>
          <p:cNvPr id="297073" name="Group 113"/>
          <p:cNvGrpSpPr>
            <a:grpSpLocks/>
          </p:cNvGrpSpPr>
          <p:nvPr/>
        </p:nvGrpSpPr>
        <p:grpSpPr bwMode="auto">
          <a:xfrm>
            <a:off x="3030538" y="2720975"/>
            <a:ext cx="3040062" cy="3514725"/>
            <a:chOff x="1981" y="1434"/>
            <a:chExt cx="1915" cy="2214"/>
          </a:xfrm>
        </p:grpSpPr>
        <p:sp>
          <p:nvSpPr>
            <p:cNvPr id="297055" name="Line 95"/>
            <p:cNvSpPr>
              <a:spLocks noChangeShapeType="1"/>
            </p:cNvSpPr>
            <p:nvPr/>
          </p:nvSpPr>
          <p:spPr bwMode="auto">
            <a:xfrm flipH="1">
              <a:off x="2508" y="2968"/>
              <a:ext cx="2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50" name="Line 90"/>
            <p:cNvSpPr>
              <a:spLocks noChangeShapeType="1"/>
            </p:cNvSpPr>
            <p:nvPr/>
          </p:nvSpPr>
          <p:spPr bwMode="auto">
            <a:xfrm flipH="1">
              <a:off x="3629" y="1488"/>
              <a:ext cx="3" cy="1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22" name="Line 62"/>
            <p:cNvSpPr>
              <a:spLocks noChangeShapeType="1"/>
            </p:cNvSpPr>
            <p:nvPr/>
          </p:nvSpPr>
          <p:spPr bwMode="auto">
            <a:xfrm flipH="1">
              <a:off x="2701" y="2480"/>
              <a:ext cx="1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966" name="Oval 6"/>
            <p:cNvSpPr>
              <a:spLocks noChangeArrowheads="1"/>
            </p:cNvSpPr>
            <p:nvPr/>
          </p:nvSpPr>
          <p:spPr bwMode="auto">
            <a:xfrm>
              <a:off x="2504" y="2208"/>
              <a:ext cx="888" cy="3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6" name="Line 16"/>
            <p:cNvSpPr>
              <a:spLocks noChangeShapeType="1"/>
            </p:cNvSpPr>
            <p:nvPr/>
          </p:nvSpPr>
          <p:spPr bwMode="auto">
            <a:xfrm flipH="1">
              <a:off x="2261" y="1496"/>
              <a:ext cx="3" cy="1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978" name="AutoShape 18"/>
            <p:cNvSpPr>
              <a:spLocks noChangeArrowheads="1"/>
            </p:cNvSpPr>
            <p:nvPr/>
          </p:nvSpPr>
          <p:spPr bwMode="auto">
            <a:xfrm flipV="1">
              <a:off x="2096" y="2200"/>
              <a:ext cx="336" cy="25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9" name="AutoShape 19"/>
            <p:cNvSpPr>
              <a:spLocks noChangeArrowheads="1"/>
            </p:cNvSpPr>
            <p:nvPr/>
          </p:nvSpPr>
          <p:spPr bwMode="auto">
            <a:xfrm>
              <a:off x="1981" y="1623"/>
              <a:ext cx="544" cy="14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6980" name="Group 20"/>
            <p:cNvGrpSpPr>
              <a:grpSpLocks/>
            </p:cNvGrpSpPr>
            <p:nvPr/>
          </p:nvGrpSpPr>
          <p:grpSpPr bwMode="auto">
            <a:xfrm>
              <a:off x="2216" y="1922"/>
              <a:ext cx="91" cy="110"/>
              <a:chOff x="1264" y="2354"/>
              <a:chExt cx="91" cy="110"/>
            </a:xfrm>
          </p:grpSpPr>
          <p:sp>
            <p:nvSpPr>
              <p:cNvPr id="296981" name="Oval 21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82" name="Oval 22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83" name="Oval 23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05" name="AutoShape 45"/>
            <p:cNvSpPr>
              <a:spLocks noChangeArrowheads="1"/>
            </p:cNvSpPr>
            <p:nvPr/>
          </p:nvSpPr>
          <p:spPr bwMode="auto">
            <a:xfrm>
              <a:off x="2141" y="2823"/>
              <a:ext cx="752" cy="15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6" name="Text Box 46"/>
            <p:cNvSpPr txBox="1">
              <a:spLocks noChangeArrowheads="1"/>
            </p:cNvSpPr>
            <p:nvPr/>
          </p:nvSpPr>
          <p:spPr bwMode="auto">
            <a:xfrm>
              <a:off x="2024" y="1608"/>
              <a:ext cx="5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ETH/BP</a:t>
              </a:r>
            </a:p>
          </p:txBody>
        </p:sp>
        <p:sp>
          <p:nvSpPr>
            <p:cNvPr id="297007" name="Text Box 47"/>
            <p:cNvSpPr txBox="1">
              <a:spLocks noChangeArrowheads="1"/>
            </p:cNvSpPr>
            <p:nvPr/>
          </p:nvSpPr>
          <p:spPr bwMode="auto">
            <a:xfrm>
              <a:off x="2112" y="2176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ETH</a:t>
              </a:r>
            </a:p>
          </p:txBody>
        </p:sp>
        <p:sp>
          <p:nvSpPr>
            <p:cNvPr id="297008" name="Text Box 48"/>
            <p:cNvSpPr txBox="1">
              <a:spLocks noChangeArrowheads="1"/>
            </p:cNvSpPr>
            <p:nvPr/>
          </p:nvSpPr>
          <p:spPr bwMode="auto">
            <a:xfrm>
              <a:off x="2240" y="2808"/>
              <a:ext cx="5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ETY/ETH</a:t>
              </a:r>
            </a:p>
          </p:txBody>
        </p:sp>
        <p:grpSp>
          <p:nvGrpSpPr>
            <p:cNvPr id="297009" name="Group 49"/>
            <p:cNvGrpSpPr>
              <a:grpSpLocks/>
            </p:cNvGrpSpPr>
            <p:nvPr/>
          </p:nvGrpSpPr>
          <p:grpSpPr bwMode="auto">
            <a:xfrm>
              <a:off x="2216" y="2602"/>
              <a:ext cx="91" cy="110"/>
              <a:chOff x="1264" y="2354"/>
              <a:chExt cx="91" cy="110"/>
            </a:xfrm>
          </p:grpSpPr>
          <p:sp>
            <p:nvSpPr>
              <p:cNvPr id="297010" name="Oval 50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11" name="Oval 51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12" name="Oval 52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13" name="Group 53"/>
            <p:cNvGrpSpPr>
              <a:grpSpLocks/>
            </p:cNvGrpSpPr>
            <p:nvPr/>
          </p:nvGrpSpPr>
          <p:grpSpPr bwMode="auto">
            <a:xfrm>
              <a:off x="2216" y="1434"/>
              <a:ext cx="91" cy="110"/>
              <a:chOff x="1264" y="2354"/>
              <a:chExt cx="91" cy="110"/>
            </a:xfrm>
          </p:grpSpPr>
          <p:sp>
            <p:nvSpPr>
              <p:cNvPr id="297014" name="Oval 54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15" name="Oval 55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16" name="Oval 56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17" name="Text Box 57"/>
            <p:cNvSpPr txBox="1">
              <a:spLocks noChangeArrowheads="1"/>
            </p:cNvSpPr>
            <p:nvPr/>
          </p:nvSpPr>
          <p:spPr bwMode="auto">
            <a:xfrm>
              <a:off x="2792" y="2280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ETH</a:t>
              </a:r>
            </a:p>
          </p:txBody>
        </p:sp>
        <p:grpSp>
          <p:nvGrpSpPr>
            <p:cNvPr id="297018" name="Group 58"/>
            <p:cNvGrpSpPr>
              <a:grpSpLocks/>
            </p:cNvGrpSpPr>
            <p:nvPr/>
          </p:nvGrpSpPr>
          <p:grpSpPr bwMode="auto">
            <a:xfrm>
              <a:off x="2664" y="2602"/>
              <a:ext cx="91" cy="110"/>
              <a:chOff x="1264" y="2354"/>
              <a:chExt cx="91" cy="110"/>
            </a:xfrm>
          </p:grpSpPr>
          <p:sp>
            <p:nvSpPr>
              <p:cNvPr id="297019" name="Oval 59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20" name="Oval 60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21" name="Oval 61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23" name="Line 63"/>
            <p:cNvSpPr>
              <a:spLocks noChangeShapeType="1"/>
            </p:cNvSpPr>
            <p:nvPr/>
          </p:nvSpPr>
          <p:spPr bwMode="auto">
            <a:xfrm flipH="1">
              <a:off x="3197" y="2480"/>
              <a:ext cx="1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24" name="AutoShape 64"/>
            <p:cNvSpPr>
              <a:spLocks noChangeArrowheads="1"/>
            </p:cNvSpPr>
            <p:nvPr/>
          </p:nvSpPr>
          <p:spPr bwMode="auto">
            <a:xfrm>
              <a:off x="3037" y="2823"/>
              <a:ext cx="752" cy="15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5" name="Text Box 65"/>
            <p:cNvSpPr txBox="1">
              <a:spLocks noChangeArrowheads="1"/>
            </p:cNvSpPr>
            <p:nvPr/>
          </p:nvSpPr>
          <p:spPr bwMode="auto">
            <a:xfrm>
              <a:off x="3136" y="2808"/>
              <a:ext cx="5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ETY/ETH</a:t>
              </a:r>
            </a:p>
          </p:txBody>
        </p:sp>
        <p:grpSp>
          <p:nvGrpSpPr>
            <p:cNvPr id="297030" name="Group 70"/>
            <p:cNvGrpSpPr>
              <a:grpSpLocks/>
            </p:cNvGrpSpPr>
            <p:nvPr/>
          </p:nvGrpSpPr>
          <p:grpSpPr bwMode="auto">
            <a:xfrm>
              <a:off x="3160" y="2602"/>
              <a:ext cx="91" cy="110"/>
              <a:chOff x="1264" y="2354"/>
              <a:chExt cx="91" cy="110"/>
            </a:xfrm>
          </p:grpSpPr>
          <p:sp>
            <p:nvSpPr>
              <p:cNvPr id="297031" name="Oval 71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32" name="Oval 72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33" name="Oval 73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34" name="AutoShape 74"/>
            <p:cNvSpPr>
              <a:spLocks noChangeArrowheads="1"/>
            </p:cNvSpPr>
            <p:nvPr/>
          </p:nvSpPr>
          <p:spPr bwMode="auto">
            <a:xfrm flipV="1">
              <a:off x="3464" y="2200"/>
              <a:ext cx="336" cy="25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5" name="AutoShape 75"/>
            <p:cNvSpPr>
              <a:spLocks noChangeArrowheads="1"/>
            </p:cNvSpPr>
            <p:nvPr/>
          </p:nvSpPr>
          <p:spPr bwMode="auto">
            <a:xfrm>
              <a:off x="3349" y="1623"/>
              <a:ext cx="544" cy="14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036" name="Group 76"/>
            <p:cNvGrpSpPr>
              <a:grpSpLocks/>
            </p:cNvGrpSpPr>
            <p:nvPr/>
          </p:nvGrpSpPr>
          <p:grpSpPr bwMode="auto">
            <a:xfrm>
              <a:off x="3584" y="1922"/>
              <a:ext cx="91" cy="110"/>
              <a:chOff x="1264" y="2354"/>
              <a:chExt cx="91" cy="110"/>
            </a:xfrm>
          </p:grpSpPr>
          <p:sp>
            <p:nvSpPr>
              <p:cNvPr id="297037" name="Oval 77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38" name="Oval 78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39" name="Oval 79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40" name="Text Box 80"/>
            <p:cNvSpPr txBox="1">
              <a:spLocks noChangeArrowheads="1"/>
            </p:cNvSpPr>
            <p:nvPr/>
          </p:nvSpPr>
          <p:spPr bwMode="auto">
            <a:xfrm>
              <a:off x="3392" y="1608"/>
              <a:ext cx="5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ETH/BP</a:t>
              </a:r>
            </a:p>
          </p:txBody>
        </p:sp>
        <p:sp>
          <p:nvSpPr>
            <p:cNvPr id="297041" name="Text Box 81"/>
            <p:cNvSpPr txBox="1">
              <a:spLocks noChangeArrowheads="1"/>
            </p:cNvSpPr>
            <p:nvPr/>
          </p:nvSpPr>
          <p:spPr bwMode="auto">
            <a:xfrm>
              <a:off x="3480" y="2176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ETH</a:t>
              </a:r>
            </a:p>
          </p:txBody>
        </p:sp>
        <p:grpSp>
          <p:nvGrpSpPr>
            <p:cNvPr id="297042" name="Group 82"/>
            <p:cNvGrpSpPr>
              <a:grpSpLocks/>
            </p:cNvGrpSpPr>
            <p:nvPr/>
          </p:nvGrpSpPr>
          <p:grpSpPr bwMode="auto">
            <a:xfrm>
              <a:off x="3584" y="2602"/>
              <a:ext cx="91" cy="110"/>
              <a:chOff x="1264" y="2354"/>
              <a:chExt cx="91" cy="110"/>
            </a:xfrm>
          </p:grpSpPr>
          <p:sp>
            <p:nvSpPr>
              <p:cNvPr id="297043" name="Oval 83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44" name="Oval 84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45" name="Oval 85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46" name="Group 86"/>
            <p:cNvGrpSpPr>
              <a:grpSpLocks/>
            </p:cNvGrpSpPr>
            <p:nvPr/>
          </p:nvGrpSpPr>
          <p:grpSpPr bwMode="auto">
            <a:xfrm>
              <a:off x="3584" y="1434"/>
              <a:ext cx="91" cy="110"/>
              <a:chOff x="1264" y="2354"/>
              <a:chExt cx="91" cy="110"/>
            </a:xfrm>
          </p:grpSpPr>
          <p:sp>
            <p:nvSpPr>
              <p:cNvPr id="297047" name="Oval 87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48" name="Oval 88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49" name="Oval 89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51" name="Group 91"/>
            <p:cNvGrpSpPr>
              <a:grpSpLocks/>
            </p:cNvGrpSpPr>
            <p:nvPr/>
          </p:nvGrpSpPr>
          <p:grpSpPr bwMode="auto">
            <a:xfrm>
              <a:off x="2464" y="3026"/>
              <a:ext cx="91" cy="110"/>
              <a:chOff x="1264" y="2354"/>
              <a:chExt cx="91" cy="110"/>
            </a:xfrm>
          </p:grpSpPr>
          <p:sp>
            <p:nvSpPr>
              <p:cNvPr id="297052" name="Oval 92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53" name="Oval 93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54" name="Oval 94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56" name="Group 96"/>
            <p:cNvGrpSpPr>
              <a:grpSpLocks/>
            </p:cNvGrpSpPr>
            <p:nvPr/>
          </p:nvGrpSpPr>
          <p:grpSpPr bwMode="auto">
            <a:xfrm>
              <a:off x="2456" y="3538"/>
              <a:ext cx="91" cy="110"/>
              <a:chOff x="1264" y="2354"/>
              <a:chExt cx="91" cy="110"/>
            </a:xfrm>
          </p:grpSpPr>
          <p:sp>
            <p:nvSpPr>
              <p:cNvPr id="297057" name="Oval 97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58" name="Oval 98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59" name="Oval 99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60" name="AutoShape 100"/>
            <p:cNvSpPr>
              <a:spLocks noChangeArrowheads="1"/>
            </p:cNvSpPr>
            <p:nvPr/>
          </p:nvSpPr>
          <p:spPr bwMode="auto">
            <a:xfrm flipV="1">
              <a:off x="2336" y="3184"/>
              <a:ext cx="336" cy="25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1" name="Text Box 101"/>
            <p:cNvSpPr txBox="1">
              <a:spLocks noChangeArrowheads="1"/>
            </p:cNvSpPr>
            <p:nvPr/>
          </p:nvSpPr>
          <p:spPr bwMode="auto">
            <a:xfrm>
              <a:off x="2360" y="3168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ETY</a:t>
              </a:r>
            </a:p>
          </p:txBody>
        </p:sp>
        <p:sp>
          <p:nvSpPr>
            <p:cNvPr id="297062" name="Line 102"/>
            <p:cNvSpPr>
              <a:spLocks noChangeShapeType="1"/>
            </p:cNvSpPr>
            <p:nvPr/>
          </p:nvSpPr>
          <p:spPr bwMode="auto">
            <a:xfrm flipH="1">
              <a:off x="3420" y="2968"/>
              <a:ext cx="2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63" name="Group 103"/>
            <p:cNvGrpSpPr>
              <a:grpSpLocks/>
            </p:cNvGrpSpPr>
            <p:nvPr/>
          </p:nvGrpSpPr>
          <p:grpSpPr bwMode="auto">
            <a:xfrm>
              <a:off x="3376" y="3026"/>
              <a:ext cx="91" cy="110"/>
              <a:chOff x="1264" y="2354"/>
              <a:chExt cx="91" cy="110"/>
            </a:xfrm>
          </p:grpSpPr>
          <p:sp>
            <p:nvSpPr>
              <p:cNvPr id="297064" name="Oval 104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65" name="Oval 105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66" name="Oval 106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67" name="Group 107"/>
            <p:cNvGrpSpPr>
              <a:grpSpLocks/>
            </p:cNvGrpSpPr>
            <p:nvPr/>
          </p:nvGrpSpPr>
          <p:grpSpPr bwMode="auto">
            <a:xfrm>
              <a:off x="3368" y="3538"/>
              <a:ext cx="91" cy="110"/>
              <a:chOff x="1264" y="2354"/>
              <a:chExt cx="91" cy="110"/>
            </a:xfrm>
          </p:grpSpPr>
          <p:sp>
            <p:nvSpPr>
              <p:cNvPr id="297068" name="Oval 108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69" name="Oval 109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70" name="Oval 110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71" name="AutoShape 111"/>
            <p:cNvSpPr>
              <a:spLocks noChangeArrowheads="1"/>
            </p:cNvSpPr>
            <p:nvPr/>
          </p:nvSpPr>
          <p:spPr bwMode="auto">
            <a:xfrm flipV="1">
              <a:off x="3248" y="3184"/>
              <a:ext cx="336" cy="25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2" name="Text Box 112"/>
            <p:cNvSpPr txBox="1">
              <a:spLocks noChangeArrowheads="1"/>
            </p:cNvSpPr>
            <p:nvPr/>
          </p:nvSpPr>
          <p:spPr bwMode="auto">
            <a:xfrm>
              <a:off x="3272" y="3168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ETY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85B6585-20DA-4871-A9D5-7DEE66648B5F}" type="slidenum">
              <a:rPr lang="en-US"/>
              <a:pPr/>
              <a:t>28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Extension to N ports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9300" y="1522413"/>
            <a:ext cx="4394200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the baggy pants diagram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/>
              <a:t>port 1 and port 2 are identical</a:t>
            </a:r>
          </a:p>
          <a:p>
            <a:pPr>
              <a:buFont typeface="Wingdings" pitchFamily="2" charset="2"/>
              <a:buNone/>
            </a:pPr>
            <a:r>
              <a:rPr lang="en-US"/>
              <a:t>so it is enough to draw once</a:t>
            </a:r>
          </a:p>
          <a:p>
            <a:pPr>
              <a:buFont typeface="Wingdings" pitchFamily="2" charset="2"/>
              <a:buNone/>
            </a:pPr>
            <a:r>
              <a:rPr lang="en-US"/>
              <a:t>if there are many ports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/>
              <a:t>the relay entity becomes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/>
              <a:t>an internal LAN !</a:t>
            </a:r>
          </a:p>
        </p:txBody>
      </p:sp>
      <p:sp>
        <p:nvSpPr>
          <p:cNvPr id="317444" name="Line 4"/>
          <p:cNvSpPr>
            <a:spLocks noChangeShapeType="1"/>
          </p:cNvSpPr>
          <p:nvPr/>
        </p:nvSpPr>
        <p:spPr bwMode="auto">
          <a:xfrm>
            <a:off x="514350" y="13589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 flipV="1">
            <a:off x="533400" y="1352550"/>
            <a:ext cx="0" cy="378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 flipV="1">
            <a:off x="4102100" y="1352550"/>
            <a:ext cx="0" cy="186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>
            <a:off x="533400" y="5118100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 flipV="1">
            <a:off x="2070100" y="448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51" name="Line 11"/>
          <p:cNvSpPr>
            <a:spLocks noChangeShapeType="1"/>
          </p:cNvSpPr>
          <p:nvPr/>
        </p:nvSpPr>
        <p:spPr bwMode="auto">
          <a:xfrm>
            <a:off x="2070100" y="4495800"/>
            <a:ext cx="1638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52" name="Line 12"/>
          <p:cNvSpPr>
            <a:spLocks noChangeShapeType="1"/>
          </p:cNvSpPr>
          <p:nvPr/>
        </p:nvSpPr>
        <p:spPr bwMode="auto">
          <a:xfrm flipH="1" flipV="1">
            <a:off x="1663700" y="3213100"/>
            <a:ext cx="40640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53" name="Line 13"/>
          <p:cNvSpPr>
            <a:spLocks noChangeShapeType="1"/>
          </p:cNvSpPr>
          <p:nvPr/>
        </p:nvSpPr>
        <p:spPr bwMode="auto">
          <a:xfrm flipV="1">
            <a:off x="3683000" y="3225800"/>
            <a:ext cx="40640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533400" y="25527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56" name="Line 16"/>
          <p:cNvSpPr>
            <a:spLocks noChangeShapeType="1"/>
          </p:cNvSpPr>
          <p:nvPr/>
        </p:nvSpPr>
        <p:spPr bwMode="auto">
          <a:xfrm flipV="1">
            <a:off x="1663700" y="2540000"/>
            <a:ext cx="0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58" name="Line 18"/>
          <p:cNvSpPr>
            <a:spLocks noChangeShapeType="1"/>
          </p:cNvSpPr>
          <p:nvPr/>
        </p:nvSpPr>
        <p:spPr bwMode="auto">
          <a:xfrm>
            <a:off x="1651000" y="3213100"/>
            <a:ext cx="2476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59" name="Line 19"/>
          <p:cNvSpPr>
            <a:spLocks noChangeShapeType="1"/>
          </p:cNvSpPr>
          <p:nvPr/>
        </p:nvSpPr>
        <p:spPr bwMode="auto">
          <a:xfrm>
            <a:off x="1282700" y="5130800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889000" y="5334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1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457200" y="1460500"/>
            <a:ext cx="37211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higher layer entities</a:t>
            </a:r>
          </a:p>
          <a:p>
            <a:pPr algn="ctr">
              <a:spcBef>
                <a:spcPct val="20000"/>
              </a:spcBef>
            </a:pPr>
            <a:r>
              <a:rPr lang="en-US" sz="1800"/>
              <a:t>(STP entity, bridge management, etc.)</a:t>
            </a:r>
          </a:p>
        </p:txBody>
      </p:sp>
      <p:sp>
        <p:nvSpPr>
          <p:cNvPr id="317464" name="Text Box 24"/>
          <p:cNvSpPr txBox="1">
            <a:spLocks noChangeArrowheads="1"/>
          </p:cNvSpPr>
          <p:nvPr/>
        </p:nvSpPr>
        <p:spPr bwMode="auto">
          <a:xfrm>
            <a:off x="1892300" y="3568700"/>
            <a:ext cx="201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MAC relay entity</a:t>
            </a:r>
          </a:p>
        </p:txBody>
      </p:sp>
      <p:sp>
        <p:nvSpPr>
          <p:cNvPr id="317466" name="Text Box 26"/>
          <p:cNvSpPr txBox="1">
            <a:spLocks noChangeArrowheads="1"/>
          </p:cNvSpPr>
          <p:nvPr/>
        </p:nvSpPr>
        <p:spPr bwMode="auto">
          <a:xfrm>
            <a:off x="419100" y="37338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MAC entity</a:t>
            </a:r>
          </a:p>
        </p:txBody>
      </p:sp>
      <p:sp>
        <p:nvSpPr>
          <p:cNvPr id="317467" name="Text Box 27"/>
          <p:cNvSpPr txBox="1">
            <a:spLocks noChangeArrowheads="1"/>
          </p:cNvSpPr>
          <p:nvPr/>
        </p:nvSpPr>
        <p:spPr bwMode="auto">
          <a:xfrm>
            <a:off x="609600" y="276860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LLC</a:t>
            </a:r>
          </a:p>
        </p:txBody>
      </p:sp>
      <p:sp>
        <p:nvSpPr>
          <p:cNvPr id="317469" name="Text Box 29"/>
          <p:cNvSpPr txBox="1">
            <a:spLocks noChangeArrowheads="1"/>
          </p:cNvSpPr>
          <p:nvPr/>
        </p:nvSpPr>
        <p:spPr bwMode="auto">
          <a:xfrm>
            <a:off x="660400" y="4457700"/>
            <a:ext cx="12573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media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dependent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r>
              <a:rPr lang="en-US" sz="1800"/>
              <a:t>functions</a:t>
            </a:r>
          </a:p>
        </p:txBody>
      </p:sp>
      <p:grpSp>
        <p:nvGrpSpPr>
          <p:cNvPr id="317471" name="Group 31"/>
          <p:cNvGrpSpPr>
            <a:grpSpLocks/>
          </p:cNvGrpSpPr>
          <p:nvPr/>
        </p:nvGrpSpPr>
        <p:grpSpPr bwMode="auto">
          <a:xfrm>
            <a:off x="1430338" y="3454400"/>
            <a:ext cx="627062" cy="288925"/>
            <a:chOff x="1685" y="2176"/>
            <a:chExt cx="395" cy="182"/>
          </a:xfrm>
        </p:grpSpPr>
        <p:sp>
          <p:nvSpPr>
            <p:cNvPr id="317472" name="Line 32"/>
            <p:cNvSpPr>
              <a:spLocks noChangeShapeType="1"/>
            </p:cNvSpPr>
            <p:nvPr/>
          </p:nvSpPr>
          <p:spPr bwMode="auto">
            <a:xfrm flipV="1">
              <a:off x="1776" y="2176"/>
              <a:ext cx="30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73" name="Line 33"/>
            <p:cNvSpPr>
              <a:spLocks noChangeShapeType="1"/>
            </p:cNvSpPr>
            <p:nvPr/>
          </p:nvSpPr>
          <p:spPr bwMode="auto">
            <a:xfrm flipH="1">
              <a:off x="1685" y="2308"/>
              <a:ext cx="105" cy="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77" name="Group 37"/>
          <p:cNvGrpSpPr>
            <a:grpSpLocks/>
          </p:cNvGrpSpPr>
          <p:nvPr/>
        </p:nvGrpSpPr>
        <p:grpSpPr bwMode="auto">
          <a:xfrm>
            <a:off x="1074738" y="2247900"/>
            <a:ext cx="17462" cy="606425"/>
            <a:chOff x="4933" y="2024"/>
            <a:chExt cx="11" cy="382"/>
          </a:xfrm>
        </p:grpSpPr>
        <p:sp>
          <p:nvSpPr>
            <p:cNvPr id="317478" name="Line 38"/>
            <p:cNvSpPr>
              <a:spLocks noChangeShapeType="1"/>
            </p:cNvSpPr>
            <p:nvPr/>
          </p:nvSpPr>
          <p:spPr bwMode="auto">
            <a:xfrm flipH="1" flipV="1">
              <a:off x="4933" y="2024"/>
              <a:ext cx="5" cy="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79" name="Line 39"/>
            <p:cNvSpPr>
              <a:spLocks noChangeShapeType="1"/>
            </p:cNvSpPr>
            <p:nvPr/>
          </p:nvSpPr>
          <p:spPr bwMode="auto">
            <a:xfrm>
              <a:off x="4937" y="2301"/>
              <a:ext cx="7" cy="1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83" name="Group 43"/>
          <p:cNvGrpSpPr>
            <a:grpSpLocks/>
          </p:cNvGrpSpPr>
          <p:nvPr/>
        </p:nvGrpSpPr>
        <p:grpSpPr bwMode="auto">
          <a:xfrm>
            <a:off x="2903538" y="2908300"/>
            <a:ext cx="17462" cy="606425"/>
            <a:chOff x="4933" y="2024"/>
            <a:chExt cx="11" cy="382"/>
          </a:xfrm>
        </p:grpSpPr>
        <p:sp>
          <p:nvSpPr>
            <p:cNvPr id="317484" name="Line 44"/>
            <p:cNvSpPr>
              <a:spLocks noChangeShapeType="1"/>
            </p:cNvSpPr>
            <p:nvPr/>
          </p:nvSpPr>
          <p:spPr bwMode="auto">
            <a:xfrm flipH="1" flipV="1">
              <a:off x="4933" y="2024"/>
              <a:ext cx="5" cy="30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485" name="Line 45"/>
            <p:cNvSpPr>
              <a:spLocks noChangeShapeType="1"/>
            </p:cNvSpPr>
            <p:nvPr/>
          </p:nvSpPr>
          <p:spPr bwMode="auto">
            <a:xfrm>
              <a:off x="4937" y="2301"/>
              <a:ext cx="7" cy="10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3" name="Line 53"/>
          <p:cNvSpPr>
            <a:spLocks noChangeShapeType="1"/>
          </p:cNvSpPr>
          <p:nvPr/>
        </p:nvSpPr>
        <p:spPr bwMode="auto">
          <a:xfrm>
            <a:off x="4343400" y="6159500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4" name="Text Box 54"/>
          <p:cNvSpPr txBox="1">
            <a:spLocks noChangeArrowheads="1"/>
          </p:cNvSpPr>
          <p:nvPr/>
        </p:nvSpPr>
        <p:spPr bwMode="auto">
          <a:xfrm>
            <a:off x="3949700" y="63627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1</a:t>
            </a:r>
          </a:p>
        </p:txBody>
      </p:sp>
      <p:sp>
        <p:nvSpPr>
          <p:cNvPr id="317495" name="Text Box 55"/>
          <p:cNvSpPr txBox="1">
            <a:spLocks noChangeArrowheads="1"/>
          </p:cNvSpPr>
          <p:nvPr/>
        </p:nvSpPr>
        <p:spPr bwMode="auto">
          <a:xfrm>
            <a:off x="3886200" y="5295900"/>
            <a:ext cx="914400" cy="860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endParaRPr lang="en-US" sz="1800"/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1800"/>
              <a:t>MAC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1800"/>
              <a:t>entity</a:t>
            </a:r>
          </a:p>
        </p:txBody>
      </p:sp>
      <p:grpSp>
        <p:nvGrpSpPr>
          <p:cNvPr id="317501" name="Group 61"/>
          <p:cNvGrpSpPr>
            <a:grpSpLocks/>
          </p:cNvGrpSpPr>
          <p:nvPr/>
        </p:nvGrpSpPr>
        <p:grpSpPr bwMode="auto">
          <a:xfrm>
            <a:off x="4313238" y="4991100"/>
            <a:ext cx="17462" cy="606425"/>
            <a:chOff x="4933" y="2024"/>
            <a:chExt cx="11" cy="382"/>
          </a:xfrm>
        </p:grpSpPr>
        <p:sp>
          <p:nvSpPr>
            <p:cNvPr id="317502" name="Line 62"/>
            <p:cNvSpPr>
              <a:spLocks noChangeShapeType="1"/>
            </p:cNvSpPr>
            <p:nvPr/>
          </p:nvSpPr>
          <p:spPr bwMode="auto">
            <a:xfrm flipH="1" flipV="1">
              <a:off x="4933" y="2024"/>
              <a:ext cx="5" cy="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03" name="Line 63"/>
            <p:cNvSpPr>
              <a:spLocks noChangeShapeType="1"/>
            </p:cNvSpPr>
            <p:nvPr/>
          </p:nvSpPr>
          <p:spPr bwMode="auto">
            <a:xfrm>
              <a:off x="4937" y="2301"/>
              <a:ext cx="7" cy="1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04" name="Line 64"/>
          <p:cNvSpPr>
            <a:spLocks noChangeShapeType="1"/>
          </p:cNvSpPr>
          <p:nvPr/>
        </p:nvSpPr>
        <p:spPr bwMode="auto">
          <a:xfrm>
            <a:off x="5499100" y="6169025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5" name="Text Box 65"/>
          <p:cNvSpPr txBox="1">
            <a:spLocks noChangeArrowheads="1"/>
          </p:cNvSpPr>
          <p:nvPr/>
        </p:nvSpPr>
        <p:spPr bwMode="auto">
          <a:xfrm>
            <a:off x="5105400" y="63722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2</a:t>
            </a:r>
          </a:p>
        </p:txBody>
      </p:sp>
      <p:sp>
        <p:nvSpPr>
          <p:cNvPr id="317506" name="Text Box 66"/>
          <p:cNvSpPr txBox="1">
            <a:spLocks noChangeArrowheads="1"/>
          </p:cNvSpPr>
          <p:nvPr/>
        </p:nvSpPr>
        <p:spPr bwMode="auto">
          <a:xfrm>
            <a:off x="5041900" y="5305425"/>
            <a:ext cx="914400" cy="860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endParaRPr lang="en-US" sz="1800"/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1800"/>
              <a:t>MAC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1800"/>
              <a:t>entity</a:t>
            </a:r>
          </a:p>
        </p:txBody>
      </p:sp>
      <p:grpSp>
        <p:nvGrpSpPr>
          <p:cNvPr id="317507" name="Group 67"/>
          <p:cNvGrpSpPr>
            <a:grpSpLocks/>
          </p:cNvGrpSpPr>
          <p:nvPr/>
        </p:nvGrpSpPr>
        <p:grpSpPr bwMode="auto">
          <a:xfrm>
            <a:off x="5468938" y="5000625"/>
            <a:ext cx="17462" cy="606425"/>
            <a:chOff x="4933" y="2024"/>
            <a:chExt cx="11" cy="382"/>
          </a:xfrm>
        </p:grpSpPr>
        <p:sp>
          <p:nvSpPr>
            <p:cNvPr id="317508" name="Line 68"/>
            <p:cNvSpPr>
              <a:spLocks noChangeShapeType="1"/>
            </p:cNvSpPr>
            <p:nvPr/>
          </p:nvSpPr>
          <p:spPr bwMode="auto">
            <a:xfrm flipH="1" flipV="1">
              <a:off x="4933" y="2024"/>
              <a:ext cx="5" cy="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09" name="Line 69"/>
            <p:cNvSpPr>
              <a:spLocks noChangeShapeType="1"/>
            </p:cNvSpPr>
            <p:nvPr/>
          </p:nvSpPr>
          <p:spPr bwMode="auto">
            <a:xfrm>
              <a:off x="4937" y="2301"/>
              <a:ext cx="7" cy="1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10" name="Line 70"/>
          <p:cNvSpPr>
            <a:spLocks noChangeShapeType="1"/>
          </p:cNvSpPr>
          <p:nvPr/>
        </p:nvSpPr>
        <p:spPr bwMode="auto">
          <a:xfrm>
            <a:off x="7124700" y="6169025"/>
            <a:ext cx="0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1" name="Text Box 71"/>
          <p:cNvSpPr txBox="1">
            <a:spLocks noChangeArrowheads="1"/>
          </p:cNvSpPr>
          <p:nvPr/>
        </p:nvSpPr>
        <p:spPr bwMode="auto">
          <a:xfrm>
            <a:off x="6731000" y="63722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port N</a:t>
            </a:r>
          </a:p>
        </p:txBody>
      </p:sp>
      <p:sp>
        <p:nvSpPr>
          <p:cNvPr id="317512" name="Text Box 72"/>
          <p:cNvSpPr txBox="1">
            <a:spLocks noChangeArrowheads="1"/>
          </p:cNvSpPr>
          <p:nvPr/>
        </p:nvSpPr>
        <p:spPr bwMode="auto">
          <a:xfrm>
            <a:off x="6667500" y="5305425"/>
            <a:ext cx="914400" cy="8604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endParaRPr lang="en-US" sz="1800"/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1800"/>
              <a:t>MAC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1800"/>
              <a:t>entity</a:t>
            </a:r>
          </a:p>
        </p:txBody>
      </p:sp>
      <p:grpSp>
        <p:nvGrpSpPr>
          <p:cNvPr id="317513" name="Group 73"/>
          <p:cNvGrpSpPr>
            <a:grpSpLocks/>
          </p:cNvGrpSpPr>
          <p:nvPr/>
        </p:nvGrpSpPr>
        <p:grpSpPr bwMode="auto">
          <a:xfrm>
            <a:off x="7094538" y="5000625"/>
            <a:ext cx="17462" cy="606425"/>
            <a:chOff x="4933" y="2024"/>
            <a:chExt cx="11" cy="382"/>
          </a:xfrm>
        </p:grpSpPr>
        <p:sp>
          <p:nvSpPr>
            <p:cNvPr id="317514" name="Line 74"/>
            <p:cNvSpPr>
              <a:spLocks noChangeShapeType="1"/>
            </p:cNvSpPr>
            <p:nvPr/>
          </p:nvSpPr>
          <p:spPr bwMode="auto">
            <a:xfrm flipH="1" flipV="1">
              <a:off x="4933" y="2024"/>
              <a:ext cx="5" cy="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15" name="Line 75"/>
            <p:cNvSpPr>
              <a:spLocks noChangeShapeType="1"/>
            </p:cNvSpPr>
            <p:nvPr/>
          </p:nvSpPr>
          <p:spPr bwMode="auto">
            <a:xfrm>
              <a:off x="4937" y="2301"/>
              <a:ext cx="7" cy="1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16" name="Text Box 76"/>
          <p:cNvSpPr txBox="1">
            <a:spLocks noChangeArrowheads="1"/>
          </p:cNvSpPr>
          <p:nvPr/>
        </p:nvSpPr>
        <p:spPr bwMode="auto">
          <a:xfrm>
            <a:off x="5981700" y="5219700"/>
            <a:ext cx="723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…</a:t>
            </a:r>
          </a:p>
        </p:txBody>
      </p:sp>
      <p:sp>
        <p:nvSpPr>
          <p:cNvPr id="317521" name="Rectangle 81"/>
          <p:cNvSpPr>
            <a:spLocks noChangeArrowheads="1"/>
          </p:cNvSpPr>
          <p:nvPr/>
        </p:nvSpPr>
        <p:spPr bwMode="auto">
          <a:xfrm rot="16200000" flipH="1">
            <a:off x="7090569" y="4798219"/>
            <a:ext cx="284163" cy="41275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2" name="Rectangle 82"/>
          <p:cNvSpPr>
            <a:spLocks noChangeArrowheads="1"/>
          </p:cNvSpPr>
          <p:nvPr/>
        </p:nvSpPr>
        <p:spPr bwMode="auto">
          <a:xfrm rot="16200000" flipH="1">
            <a:off x="6054726" y="4792662"/>
            <a:ext cx="284162" cy="42863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3" name="Rectangle 83"/>
          <p:cNvSpPr>
            <a:spLocks noChangeArrowheads="1"/>
          </p:cNvSpPr>
          <p:nvPr/>
        </p:nvSpPr>
        <p:spPr bwMode="auto">
          <a:xfrm rot="16200000" flipH="1">
            <a:off x="5057775" y="4806950"/>
            <a:ext cx="282575" cy="41275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4" name="Rectangle 84"/>
          <p:cNvSpPr>
            <a:spLocks noChangeArrowheads="1"/>
          </p:cNvSpPr>
          <p:nvPr/>
        </p:nvSpPr>
        <p:spPr bwMode="auto">
          <a:xfrm rot="16200000" flipH="1">
            <a:off x="4063206" y="4798219"/>
            <a:ext cx="284163" cy="41275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5" name="Rectangle 85"/>
          <p:cNvSpPr>
            <a:spLocks noChangeArrowheads="1"/>
          </p:cNvSpPr>
          <p:nvPr/>
        </p:nvSpPr>
        <p:spPr bwMode="auto">
          <a:xfrm flipH="1">
            <a:off x="3862388" y="4948238"/>
            <a:ext cx="3735387" cy="65087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72AF5F15-C632-4343-9CA6-D9487D3EA3ED}" type="slidenum">
              <a:rPr lang="en-US"/>
              <a:pPr/>
              <a:t>29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ITU-T view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179513"/>
            <a:ext cx="8813800" cy="5435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name </a:t>
            </a:r>
            <a:r>
              <a:rPr lang="en-US" sz="2000" b="1" i="1">
                <a:solidFill>
                  <a:schemeClr val="accent2"/>
                </a:solidFill>
              </a:rPr>
              <a:t>Ethernet</a:t>
            </a:r>
            <a:r>
              <a:rPr lang="en-US" sz="2000">
                <a:solidFill>
                  <a:schemeClr val="accent2"/>
                </a:solidFill>
              </a:rPr>
              <a:t> disguises many different layer networks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ETH (MAC layer) is a packet/frame CO/CL network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rgbClr val="FF33CC"/>
                </a:solidFill>
              </a:rPr>
              <a:t>there is also a VLAN variant called ETH-m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rgbClr val="FF33CC"/>
                </a:solidFill>
              </a:rPr>
              <a:t>ETH can run over various </a:t>
            </a:r>
            <a:r>
              <a:rPr lang="en-US" sz="2000" i="1">
                <a:solidFill>
                  <a:srgbClr val="FF33CC"/>
                </a:solidFill>
              </a:rPr>
              <a:t>server layers, </a:t>
            </a:r>
            <a:r>
              <a:rPr lang="en-US" sz="2000">
                <a:solidFill>
                  <a:srgbClr val="FF33CC"/>
                </a:solidFill>
              </a:rPr>
              <a:t>including ETY</a:t>
            </a:r>
            <a:endParaRPr lang="en-US" sz="1800">
              <a:solidFill>
                <a:srgbClr val="FF33CC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/>
              <a:t>ETY (PHY layer) has a number of options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/>
              <a:t>     ETYn  n = 1, 2.1, 2.2, 3.1, 3.2, 3.3, 4 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ETY1   :  10BASE-T (twisted pair electrical; full-duplex only) 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ETY2.1:  100BASE-TX (twisted pair electrical; full-duplex only; for further study) 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ETY2.2:  100BASE-FX (optical; full-duplex only; for further study)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ETY3.1:  1000BASE-T (copper; for further study) 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ETY3.2:  1000BASE-LX/SX (long- and short-haul optical; full duplex only)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ETY3.3:  1000BASE-CX (short-haul copper; full duplex only; for further study) 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/>
              <a:t>ETY4   :  10GBASE-S/L/E (optical; for further study)</a:t>
            </a:r>
            <a:r>
              <a:rPr lang="en-US" sz="2000"/>
              <a:t>  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7F3065B7-F10E-4A3C-B251-3A7AE53C3061}" type="slidenum">
              <a:rPr lang="en-US"/>
              <a:pPr/>
              <a:t>3</a:t>
            </a:fld>
            <a:endParaRPr lang="en-US"/>
          </a:p>
        </p:txBody>
      </p:sp>
      <p:sp>
        <p:nvSpPr>
          <p:cNvPr id="435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6938" y="292100"/>
            <a:ext cx="6686550" cy="1143000"/>
          </a:xfrm>
        </p:spPr>
        <p:txBody>
          <a:bodyPr/>
          <a:lstStyle/>
          <a:p>
            <a:r>
              <a:rPr lang="en-US"/>
              <a:t>Modern Ethernet</a:t>
            </a:r>
          </a:p>
        </p:txBody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403600" y="1941513"/>
            <a:ext cx="3416300" cy="29464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cs typeface="Times New Roman" pitchFamily="18" charset="0"/>
              </a:rPr>
              <a:t>Carrier grade Ethernet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cs typeface="Times New Roman" pitchFamily="18" charset="0"/>
              </a:rPr>
              <a:t>IEEE 802 view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cs typeface="Times New Roman" pitchFamily="18" charset="0"/>
              </a:rPr>
              <a:t>ITU-T view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cs typeface="Times New Roman" pitchFamily="18" charset="0"/>
              </a:rPr>
              <a:t>MEF view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cs typeface="Times New Roman" pitchFamily="18" charset="0"/>
              </a:rPr>
              <a:t>IETF 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2A01A71-F5D1-4174-98E6-C08FD03A8200}" type="slidenum">
              <a:rPr lang="en-US"/>
              <a:pPr/>
              <a:t>30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ITU-T Recommendations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92312"/>
            <a:ext cx="7868920" cy="452024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G.8001 – </a:t>
            </a:r>
            <a:r>
              <a:rPr lang="en-US" sz="2000" dirty="0" err="1"/>
              <a:t>EoT</a:t>
            </a:r>
            <a:r>
              <a:rPr lang="en-US" sz="2000" dirty="0"/>
              <a:t> definitions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G.8010 – Ethernet layer network architecture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G.8011 – Ethernet over Transport services framework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G.8011.1 – Ethernet private line service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G.8011.2 – Ethernet virtual private line service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G.8012 – Ethernet UNI and NNI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G.8021 – Ethernet transport equipment characteristics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G.8031 – Ethernet </a:t>
            </a:r>
            <a:r>
              <a:rPr lang="en-US" sz="2000" dirty="0" smtClean="0"/>
              <a:t>linear protection switching</a:t>
            </a:r>
          </a:p>
          <a:p>
            <a:pPr>
              <a:lnSpc>
                <a:spcPct val="110000"/>
              </a:lnSpc>
              <a:buNone/>
            </a:pPr>
            <a:r>
              <a:rPr lang="en-US" sz="2000" dirty="0" smtClean="0"/>
              <a:t>G.8032 – Ethernet ring protection switching</a:t>
            </a:r>
            <a:endParaRPr lang="en-US" sz="2000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Y.1730 – Ethernet OAM - requirements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Y.1731 – Ethernet OAM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E6630E34-DDE4-484F-A2E7-5F92FD7B87FC}" type="slidenum">
              <a:rPr lang="en-US"/>
              <a:pPr/>
              <a:t>31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servers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600" y="2068513"/>
            <a:ext cx="4876800" cy="37211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/>
              <a:t>Ethernet can be carried over </a:t>
            </a:r>
          </a:p>
          <a:p>
            <a:pPr>
              <a:lnSpc>
                <a:spcPct val="110000"/>
              </a:lnSpc>
            </a:pPr>
            <a:r>
              <a:rPr lang="en-US"/>
              <a:t>coaxial cable</a:t>
            </a:r>
          </a:p>
          <a:p>
            <a:pPr>
              <a:lnSpc>
                <a:spcPct val="110000"/>
              </a:lnSpc>
            </a:pPr>
            <a:r>
              <a:rPr lang="en-US"/>
              <a:t>twisted copper pairs</a:t>
            </a:r>
          </a:p>
          <a:p>
            <a:pPr>
              <a:lnSpc>
                <a:spcPct val="110000"/>
              </a:lnSpc>
            </a:pPr>
            <a:r>
              <a:rPr lang="en-US"/>
              <a:t>optical fibers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synchronous (TDM) networks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packet switched networks (PSN)</a:t>
            </a:r>
          </a:p>
        </p:txBody>
      </p:sp>
      <p:grpSp>
        <p:nvGrpSpPr>
          <p:cNvPr id="323597" name="Group 13"/>
          <p:cNvGrpSpPr>
            <a:grpSpLocks/>
          </p:cNvGrpSpPr>
          <p:nvPr/>
        </p:nvGrpSpPr>
        <p:grpSpPr bwMode="auto">
          <a:xfrm>
            <a:off x="3714750" y="2563813"/>
            <a:ext cx="1176338" cy="333375"/>
            <a:chOff x="2183" y="3426"/>
            <a:chExt cx="741" cy="210"/>
          </a:xfrm>
        </p:grpSpPr>
        <p:sp>
          <p:nvSpPr>
            <p:cNvPr id="323594" name="AutoShape 10"/>
            <p:cNvSpPr>
              <a:spLocks noChangeArrowheads="1"/>
            </p:cNvSpPr>
            <p:nvPr/>
          </p:nvSpPr>
          <p:spPr bwMode="auto">
            <a:xfrm rot="16200000" flipH="1">
              <a:off x="2509" y="3221"/>
              <a:ext cx="206" cy="624"/>
            </a:xfrm>
            <a:prstGeom prst="can">
              <a:avLst>
                <a:gd name="adj" fmla="val 75728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96" name="AutoShape 12" descr="Outlined diamond"/>
            <p:cNvSpPr>
              <a:spLocks noChangeArrowheads="1"/>
            </p:cNvSpPr>
            <p:nvPr/>
          </p:nvSpPr>
          <p:spPr bwMode="auto">
            <a:xfrm rot="16200000" flipH="1">
              <a:off x="2346" y="3390"/>
              <a:ext cx="206" cy="285"/>
            </a:xfrm>
            <a:prstGeom prst="can">
              <a:avLst>
                <a:gd name="adj" fmla="val 34587"/>
              </a:avLst>
            </a:prstGeom>
            <a:pattFill prst="openDmnd">
              <a:fgClr>
                <a:srgbClr val="FF9933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95" name="Oval 11"/>
            <p:cNvSpPr>
              <a:spLocks noChangeArrowheads="1"/>
            </p:cNvSpPr>
            <p:nvPr/>
          </p:nvSpPr>
          <p:spPr bwMode="auto">
            <a:xfrm>
              <a:off x="2301" y="3426"/>
              <a:ext cx="110" cy="2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93" name="AutoShape 9"/>
            <p:cNvSpPr>
              <a:spLocks noChangeArrowheads="1"/>
            </p:cNvSpPr>
            <p:nvPr/>
          </p:nvSpPr>
          <p:spPr bwMode="auto">
            <a:xfrm rot="16200000" flipH="1">
              <a:off x="2237" y="3439"/>
              <a:ext cx="83" cy="192"/>
            </a:xfrm>
            <a:prstGeom prst="can">
              <a:avLst>
                <a:gd name="adj" fmla="val 5783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3602" name="Group 18"/>
          <p:cNvGrpSpPr>
            <a:grpSpLocks/>
          </p:cNvGrpSpPr>
          <p:nvPr/>
        </p:nvGrpSpPr>
        <p:grpSpPr bwMode="auto">
          <a:xfrm rot="5400000">
            <a:off x="4936331" y="2653507"/>
            <a:ext cx="360363" cy="1130300"/>
            <a:chOff x="1757" y="3456"/>
            <a:chExt cx="227" cy="712"/>
          </a:xfrm>
        </p:grpSpPr>
        <p:sp>
          <p:nvSpPr>
            <p:cNvPr id="323599" name="Freeform 15"/>
            <p:cNvSpPr>
              <a:spLocks/>
            </p:cNvSpPr>
            <p:nvPr/>
          </p:nvSpPr>
          <p:spPr bwMode="auto">
            <a:xfrm>
              <a:off x="1773" y="3456"/>
              <a:ext cx="211" cy="7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7" y="184"/>
                </a:cxn>
                <a:cxn ang="0">
                  <a:pos x="155" y="288"/>
                </a:cxn>
                <a:cxn ang="0">
                  <a:pos x="19" y="400"/>
                </a:cxn>
                <a:cxn ang="0">
                  <a:pos x="43" y="536"/>
                </a:cxn>
                <a:cxn ang="0">
                  <a:pos x="211" y="704"/>
                </a:cxn>
              </a:cxnLst>
              <a:rect l="0" t="0" r="r" b="b"/>
              <a:pathLst>
                <a:path w="211" h="704">
                  <a:moveTo>
                    <a:pt x="11" y="0"/>
                  </a:moveTo>
                  <a:cubicBezTo>
                    <a:pt x="87" y="68"/>
                    <a:pt x="163" y="136"/>
                    <a:pt x="187" y="184"/>
                  </a:cubicBezTo>
                  <a:cubicBezTo>
                    <a:pt x="211" y="232"/>
                    <a:pt x="183" y="252"/>
                    <a:pt x="155" y="288"/>
                  </a:cubicBezTo>
                  <a:cubicBezTo>
                    <a:pt x="127" y="324"/>
                    <a:pt x="38" y="359"/>
                    <a:pt x="19" y="400"/>
                  </a:cubicBezTo>
                  <a:cubicBezTo>
                    <a:pt x="0" y="441"/>
                    <a:pt x="11" y="485"/>
                    <a:pt x="43" y="536"/>
                  </a:cubicBezTo>
                  <a:cubicBezTo>
                    <a:pt x="75" y="587"/>
                    <a:pt x="183" y="676"/>
                    <a:pt x="211" y="704"/>
                  </a:cubicBez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00" name="Freeform 16"/>
            <p:cNvSpPr>
              <a:spLocks/>
            </p:cNvSpPr>
            <p:nvPr/>
          </p:nvSpPr>
          <p:spPr bwMode="auto">
            <a:xfrm flipH="1">
              <a:off x="1757" y="3464"/>
              <a:ext cx="211" cy="7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7" y="184"/>
                </a:cxn>
                <a:cxn ang="0">
                  <a:pos x="155" y="288"/>
                </a:cxn>
                <a:cxn ang="0">
                  <a:pos x="19" y="400"/>
                </a:cxn>
                <a:cxn ang="0">
                  <a:pos x="43" y="536"/>
                </a:cxn>
                <a:cxn ang="0">
                  <a:pos x="211" y="704"/>
                </a:cxn>
              </a:cxnLst>
              <a:rect l="0" t="0" r="r" b="b"/>
              <a:pathLst>
                <a:path w="211" h="704">
                  <a:moveTo>
                    <a:pt x="11" y="0"/>
                  </a:moveTo>
                  <a:cubicBezTo>
                    <a:pt x="87" y="68"/>
                    <a:pt x="163" y="136"/>
                    <a:pt x="187" y="184"/>
                  </a:cubicBezTo>
                  <a:cubicBezTo>
                    <a:pt x="211" y="232"/>
                    <a:pt x="183" y="252"/>
                    <a:pt x="155" y="288"/>
                  </a:cubicBezTo>
                  <a:cubicBezTo>
                    <a:pt x="127" y="324"/>
                    <a:pt x="38" y="359"/>
                    <a:pt x="19" y="400"/>
                  </a:cubicBezTo>
                  <a:cubicBezTo>
                    <a:pt x="0" y="441"/>
                    <a:pt x="11" y="485"/>
                    <a:pt x="43" y="536"/>
                  </a:cubicBezTo>
                  <a:cubicBezTo>
                    <a:pt x="75" y="587"/>
                    <a:pt x="183" y="676"/>
                    <a:pt x="211" y="704"/>
                  </a:cubicBezTo>
                </a:path>
              </a:pathLst>
            </a:custGeom>
            <a:noFill/>
            <a:ln w="762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01" name="Rectangle 17"/>
            <p:cNvSpPr>
              <a:spLocks noChangeArrowheads="1"/>
            </p:cNvSpPr>
            <p:nvPr/>
          </p:nvSpPr>
          <p:spPr bwMode="auto">
            <a:xfrm>
              <a:off x="1840" y="3760"/>
              <a:ext cx="56" cy="5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3605" name="Group 21"/>
          <p:cNvGrpSpPr>
            <a:grpSpLocks/>
          </p:cNvGrpSpPr>
          <p:nvPr/>
        </p:nvGrpSpPr>
        <p:grpSpPr bwMode="auto">
          <a:xfrm>
            <a:off x="6148388" y="3471863"/>
            <a:ext cx="2351087" cy="2046287"/>
            <a:chOff x="3273" y="2027"/>
            <a:chExt cx="1697" cy="1545"/>
          </a:xfrm>
        </p:grpSpPr>
        <p:sp>
          <p:nvSpPr>
            <p:cNvPr id="323606" name="Rectangle 22"/>
            <p:cNvSpPr>
              <a:spLocks noChangeArrowheads="1"/>
            </p:cNvSpPr>
            <p:nvPr/>
          </p:nvSpPr>
          <p:spPr bwMode="auto">
            <a:xfrm rot="5400000" flipH="1" flipV="1">
              <a:off x="3957" y="3398"/>
              <a:ext cx="313" cy="35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07" name="Rectangle 23"/>
            <p:cNvSpPr>
              <a:spLocks noChangeArrowheads="1"/>
            </p:cNvSpPr>
            <p:nvPr/>
          </p:nvSpPr>
          <p:spPr bwMode="auto">
            <a:xfrm flipH="1" flipV="1">
              <a:off x="3273" y="2786"/>
              <a:ext cx="31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08" name="Rectangle 24"/>
            <p:cNvSpPr>
              <a:spLocks noChangeArrowheads="1"/>
            </p:cNvSpPr>
            <p:nvPr/>
          </p:nvSpPr>
          <p:spPr bwMode="auto">
            <a:xfrm flipH="1" flipV="1">
              <a:off x="4657" y="2794"/>
              <a:ext cx="31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09" name="Oval 25"/>
            <p:cNvSpPr>
              <a:spLocks noChangeArrowheads="1"/>
            </p:cNvSpPr>
            <p:nvPr/>
          </p:nvSpPr>
          <p:spPr bwMode="auto">
            <a:xfrm>
              <a:off x="3696" y="2408"/>
              <a:ext cx="840" cy="784"/>
            </a:xfrm>
            <a:prstGeom prst="ellipse">
              <a:avLst/>
            </a:prstGeom>
            <a:noFill/>
            <a:ln w="5715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9536" name="Object 1024"/>
            <p:cNvGraphicFramePr>
              <a:graphicFrameLocks noChangeAspect="1"/>
            </p:cNvGraphicFramePr>
            <p:nvPr/>
          </p:nvGraphicFramePr>
          <p:xfrm>
            <a:off x="4416" y="2685"/>
            <a:ext cx="267" cy="230"/>
          </p:xfrm>
          <a:graphic>
            <a:graphicData uri="http://schemas.openxmlformats.org/presentationml/2006/ole">
              <p:oleObj spid="_x0000_s449536" name="Photo Editor Photo" r:id="rId3" imgW="1600000" imgH="1380952" progId="">
                <p:embed/>
              </p:oleObj>
            </a:graphicData>
          </a:graphic>
        </p:graphicFrame>
        <p:graphicFrame>
          <p:nvGraphicFramePr>
            <p:cNvPr id="449537" name="Object 1025"/>
            <p:cNvGraphicFramePr>
              <a:graphicFrameLocks noChangeAspect="1"/>
            </p:cNvGraphicFramePr>
            <p:nvPr/>
          </p:nvGraphicFramePr>
          <p:xfrm>
            <a:off x="3984" y="2293"/>
            <a:ext cx="267" cy="230"/>
          </p:xfrm>
          <a:graphic>
            <a:graphicData uri="http://schemas.openxmlformats.org/presentationml/2006/ole">
              <p:oleObj spid="_x0000_s449537" name="Photo Editor Photo" r:id="rId4" imgW="1600000" imgH="1380952" progId="">
                <p:embed/>
              </p:oleObj>
            </a:graphicData>
          </a:graphic>
        </p:graphicFrame>
        <p:graphicFrame>
          <p:nvGraphicFramePr>
            <p:cNvPr id="449538" name="Object 1026"/>
            <p:cNvGraphicFramePr>
              <a:graphicFrameLocks noChangeAspect="1"/>
            </p:cNvGraphicFramePr>
            <p:nvPr/>
          </p:nvGraphicFramePr>
          <p:xfrm>
            <a:off x="3984" y="3077"/>
            <a:ext cx="267" cy="230"/>
          </p:xfrm>
          <a:graphic>
            <a:graphicData uri="http://schemas.openxmlformats.org/presentationml/2006/ole">
              <p:oleObj spid="_x0000_s449538" name="Photo Editor Photo" r:id="rId5" imgW="1600000" imgH="1380952" progId="">
                <p:embed/>
              </p:oleObj>
            </a:graphicData>
          </a:graphic>
        </p:graphicFrame>
        <p:graphicFrame>
          <p:nvGraphicFramePr>
            <p:cNvPr id="449539" name="Object 1027"/>
            <p:cNvGraphicFramePr>
              <a:graphicFrameLocks noChangeAspect="1"/>
            </p:cNvGraphicFramePr>
            <p:nvPr/>
          </p:nvGraphicFramePr>
          <p:xfrm>
            <a:off x="3552" y="2677"/>
            <a:ext cx="267" cy="230"/>
          </p:xfrm>
          <a:graphic>
            <a:graphicData uri="http://schemas.openxmlformats.org/presentationml/2006/ole">
              <p:oleObj spid="_x0000_s449539" name="Photo Editor Photo" r:id="rId6" imgW="1600000" imgH="1380952" progId="">
                <p:embed/>
              </p:oleObj>
            </a:graphicData>
          </a:graphic>
        </p:graphicFrame>
        <p:sp>
          <p:nvSpPr>
            <p:cNvPr id="323614" name="Rectangle 30"/>
            <p:cNvSpPr>
              <a:spLocks noChangeArrowheads="1"/>
            </p:cNvSpPr>
            <p:nvPr/>
          </p:nvSpPr>
          <p:spPr bwMode="auto">
            <a:xfrm rot="5400000" flipH="1" flipV="1">
              <a:off x="3965" y="2166"/>
              <a:ext cx="313" cy="35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3664" name="Group 80"/>
          <p:cNvGrpSpPr>
            <a:grpSpLocks/>
          </p:cNvGrpSpPr>
          <p:nvPr/>
        </p:nvGrpSpPr>
        <p:grpSpPr bwMode="auto">
          <a:xfrm>
            <a:off x="2843213" y="5645150"/>
            <a:ext cx="1808162" cy="995363"/>
            <a:chOff x="751" y="3324"/>
            <a:chExt cx="1139" cy="627"/>
          </a:xfrm>
        </p:grpSpPr>
        <p:sp>
          <p:nvSpPr>
            <p:cNvPr id="323615" name="Freeform 31"/>
            <p:cNvSpPr>
              <a:spLocks/>
            </p:cNvSpPr>
            <p:nvPr/>
          </p:nvSpPr>
          <p:spPr bwMode="auto">
            <a:xfrm rot="64793">
              <a:off x="838" y="3324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669900">
                    <a:gamma/>
                    <a:tint val="40000"/>
                    <a:invGamma/>
                  </a:srgbClr>
                </a:gs>
                <a:gs pos="100000">
                  <a:srgbClr val="6699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323616" name="Group 32"/>
            <p:cNvGrpSpPr>
              <a:grpSpLocks/>
            </p:cNvGrpSpPr>
            <p:nvPr/>
          </p:nvGrpSpPr>
          <p:grpSpPr bwMode="auto">
            <a:xfrm>
              <a:off x="751" y="3552"/>
              <a:ext cx="195" cy="226"/>
              <a:chOff x="3933" y="930"/>
              <a:chExt cx="251" cy="330"/>
            </a:xfrm>
          </p:grpSpPr>
          <p:sp>
            <p:nvSpPr>
              <p:cNvPr id="323617" name="Oval 33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8" name="Rectangle 34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9" name="Rectangle 35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20" name="Oval 36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621" name="Group 37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23622" name="Group 38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23623" name="Freeform 39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24" name="Freeform 40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25" name="Freeform 41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26" name="Freeform 42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27" name="Freeform 43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28" name="Freeform 44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29" name="Freeform 45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30" name="Freeform 46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3631" name="Group 47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23632" name="Freeform 48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33" name="Freeform 49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34" name="Freeform 50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35" name="Freeform 51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36" name="Freeform 52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37" name="Freeform 53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38" name="Freeform 54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39" name="Freeform 55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23640" name="Group 56"/>
            <p:cNvGrpSpPr>
              <a:grpSpLocks/>
            </p:cNvGrpSpPr>
            <p:nvPr/>
          </p:nvGrpSpPr>
          <p:grpSpPr bwMode="auto">
            <a:xfrm>
              <a:off x="1695" y="3528"/>
              <a:ext cx="195" cy="226"/>
              <a:chOff x="3933" y="930"/>
              <a:chExt cx="251" cy="330"/>
            </a:xfrm>
          </p:grpSpPr>
          <p:sp>
            <p:nvSpPr>
              <p:cNvPr id="323641" name="Oval 57"/>
              <p:cNvSpPr>
                <a:spLocks noChangeArrowheads="1"/>
              </p:cNvSpPr>
              <p:nvPr/>
            </p:nvSpPr>
            <p:spPr bwMode="auto">
              <a:xfrm>
                <a:off x="3934" y="1155"/>
                <a:ext cx="250" cy="105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2" name="Rectangle 58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3" name="Rectangle 59"/>
              <p:cNvSpPr>
                <a:spLocks noChangeArrowheads="1"/>
              </p:cNvSpPr>
              <p:nvPr/>
            </p:nvSpPr>
            <p:spPr bwMode="auto">
              <a:xfrm>
                <a:off x="3933" y="984"/>
                <a:ext cx="250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4" name="Oval 60"/>
              <p:cNvSpPr>
                <a:spLocks noChangeArrowheads="1"/>
              </p:cNvSpPr>
              <p:nvPr/>
            </p:nvSpPr>
            <p:spPr bwMode="auto">
              <a:xfrm>
                <a:off x="3934" y="930"/>
                <a:ext cx="250" cy="105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645" name="Group 61"/>
              <p:cNvGrpSpPr>
                <a:grpSpLocks/>
              </p:cNvGrpSpPr>
              <p:nvPr/>
            </p:nvGrpSpPr>
            <p:grpSpPr bwMode="auto">
              <a:xfrm>
                <a:off x="3971" y="942"/>
                <a:ext cx="174" cy="81"/>
                <a:chOff x="612" y="2531"/>
                <a:chExt cx="604" cy="214"/>
              </a:xfrm>
            </p:grpSpPr>
            <p:grpSp>
              <p:nvGrpSpPr>
                <p:cNvPr id="323646" name="Group 62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23647" name="Freeform 63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48" name="Freeform 64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49" name="Freeform 65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50" name="Freeform 66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/>
                    <a:ahLst/>
                    <a:cxnLst>
                      <a:cxn ang="0">
                        <a:pos x="286" y="19"/>
                      </a:cxn>
                      <a:cxn ang="0">
                        <a:pos x="223" y="0"/>
                      </a:cxn>
                      <a:cxn ang="0">
                        <a:pos x="75" y="59"/>
                      </a:cxn>
                      <a:cxn ang="0">
                        <a:pos x="0" y="39"/>
                      </a:cxn>
                      <a:cxn ang="0">
                        <a:pos x="38" y="94"/>
                      </a:cxn>
                      <a:cxn ang="0">
                        <a:pos x="223" y="94"/>
                      </a:cxn>
                      <a:cxn ang="0">
                        <a:pos x="143" y="74"/>
                      </a:cxn>
                      <a:cxn ang="0">
                        <a:pos x="286" y="19"/>
                      </a:cxn>
                    </a:cxnLst>
                    <a:rect l="0" t="0" r="r" b="b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51" name="Freeform 67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52" name="Freeform 68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4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9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53" name="Freeform 69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54" name="Freeform 70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3" y="90"/>
                      </a:cxn>
                      <a:cxn ang="0">
                        <a:pos x="75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3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3655" name="Group 71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23656" name="Freeform 72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57" name="Freeform 73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64" y="90"/>
                      </a:cxn>
                      <a:cxn ang="0">
                        <a:pos x="217" y="30"/>
                      </a:cxn>
                      <a:cxn ang="0">
                        <a:pos x="286" y="50"/>
                      </a:cxn>
                      <a:cxn ang="0">
                        <a:pos x="249" y="0"/>
                      </a:cxn>
                      <a:cxn ang="0">
                        <a:pos x="69" y="0"/>
                      </a:cxn>
                      <a:cxn ang="0">
                        <a:pos x="143" y="15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58" name="Freeform 74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59" name="Freeform 75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/>
                    <a:ahLst/>
                    <a:cxnLst>
                      <a:cxn ang="0">
                        <a:pos x="286" y="20"/>
                      </a:cxn>
                      <a:cxn ang="0">
                        <a:pos x="222" y="0"/>
                      </a:cxn>
                      <a:cxn ang="0">
                        <a:pos x="74" y="60"/>
                      </a:cxn>
                      <a:cxn ang="0">
                        <a:pos x="0" y="40"/>
                      </a:cxn>
                      <a:cxn ang="0">
                        <a:pos x="37" y="95"/>
                      </a:cxn>
                      <a:cxn ang="0">
                        <a:pos x="222" y="95"/>
                      </a:cxn>
                      <a:cxn ang="0">
                        <a:pos x="143" y="75"/>
                      </a:cxn>
                      <a:cxn ang="0">
                        <a:pos x="286" y="20"/>
                      </a:cxn>
                    </a:cxnLst>
                    <a:rect l="0" t="0" r="r" b="b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60" name="Freeform 76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61" name="Freeform 77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63" y="0"/>
                      </a:cxn>
                      <a:cxn ang="0">
                        <a:pos x="217" y="55"/>
                      </a:cxn>
                      <a:cxn ang="0">
                        <a:pos x="286" y="40"/>
                      </a:cxn>
                      <a:cxn ang="0">
                        <a:pos x="249" y="90"/>
                      </a:cxn>
                      <a:cxn ang="0">
                        <a:pos x="68" y="90"/>
                      </a:cxn>
                      <a:cxn ang="0">
                        <a:pos x="143" y="75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62" name="Freeform 78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63" name="Freeform 79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/>
                    <a:ahLst/>
                    <a:cxnLst>
                      <a:cxn ang="0">
                        <a:pos x="286" y="70"/>
                      </a:cxn>
                      <a:cxn ang="0">
                        <a:pos x="222" y="90"/>
                      </a:cxn>
                      <a:cxn ang="0">
                        <a:pos x="74" y="30"/>
                      </a:cxn>
                      <a:cxn ang="0">
                        <a:pos x="0" y="50"/>
                      </a:cxn>
                      <a:cxn ang="0">
                        <a:pos x="37" y="0"/>
                      </a:cxn>
                      <a:cxn ang="0">
                        <a:pos x="222" y="0"/>
                      </a:cxn>
                      <a:cxn ang="0">
                        <a:pos x="143" y="15"/>
                      </a:cxn>
                      <a:cxn ang="0">
                        <a:pos x="286" y="70"/>
                      </a:cxn>
                    </a:cxnLst>
                    <a:rect l="0" t="0" r="r" b="b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23665" name="AutoShape 81"/>
          <p:cNvSpPr>
            <a:spLocks/>
          </p:cNvSpPr>
          <p:nvPr/>
        </p:nvSpPr>
        <p:spPr bwMode="auto">
          <a:xfrm flipH="1">
            <a:off x="1104900" y="2641600"/>
            <a:ext cx="406400" cy="1130300"/>
          </a:xfrm>
          <a:prstGeom prst="rightBrace">
            <a:avLst>
              <a:gd name="adj1" fmla="val 2317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666" name="Text Box 82"/>
          <p:cNvSpPr txBox="1">
            <a:spLocks noChangeArrowheads="1"/>
          </p:cNvSpPr>
          <p:nvPr/>
        </p:nvSpPr>
        <p:spPr bwMode="auto">
          <a:xfrm>
            <a:off x="266700" y="29972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ETYn</a:t>
            </a:r>
          </a:p>
        </p:txBody>
      </p:sp>
      <p:pic>
        <p:nvPicPr>
          <p:cNvPr id="323667" name="Picture 83" descr="C:\Documents and Settings\Yaakov_s\My Documents\lectures\Ethernet\s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429000"/>
            <a:ext cx="1116013" cy="4191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30976995-E18B-42AB-AEFC-A027240A4F00}" type="slidenum">
              <a:rPr lang="en-US"/>
              <a:pPr/>
              <a:t>32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over TDM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535113"/>
            <a:ext cx="7874000" cy="4851400"/>
          </a:xfrm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over SONET/SDH (</a:t>
            </a:r>
            <a:r>
              <a:rPr lang="en-US">
                <a:solidFill>
                  <a:schemeClr val="accent1"/>
                </a:solidFill>
              </a:rPr>
              <a:t>see EoS course</a:t>
            </a:r>
            <a:r>
              <a:rPr lang="en-US"/>
              <a:t>)</a:t>
            </a:r>
          </a:p>
          <a:p>
            <a:pPr>
              <a:lnSpc>
                <a:spcPct val="100000"/>
              </a:lnSpc>
            </a:pPr>
            <a:r>
              <a:rPr lang="en-US"/>
              <a:t>PoS (PPP/HDLC)</a:t>
            </a:r>
          </a:p>
          <a:p>
            <a:pPr>
              <a:lnSpc>
                <a:spcPct val="100000"/>
              </a:lnSpc>
            </a:pPr>
            <a:r>
              <a:rPr lang="en-US"/>
              <a:t>LAPS</a:t>
            </a:r>
          </a:p>
          <a:p>
            <a:pPr>
              <a:lnSpc>
                <a:spcPct val="100000"/>
              </a:lnSpc>
            </a:pPr>
            <a:r>
              <a:rPr lang="en-US"/>
              <a:t>GFP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/>
              <a:t>over low-rate TDM</a:t>
            </a:r>
          </a:p>
          <a:p>
            <a:pPr>
              <a:lnSpc>
                <a:spcPct val="100000"/>
              </a:lnSpc>
            </a:pPr>
            <a:r>
              <a:rPr lang="en-US"/>
              <a:t>PPP/HDLC</a:t>
            </a:r>
          </a:p>
          <a:p>
            <a:pPr>
              <a:lnSpc>
                <a:spcPct val="100000"/>
              </a:lnSpc>
            </a:pPr>
            <a:r>
              <a:rPr lang="en-US"/>
              <a:t>GFP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/>
              <a:t>over OTN</a:t>
            </a:r>
          </a:p>
          <a:p>
            <a:pPr>
              <a:lnSpc>
                <a:spcPct val="100000"/>
              </a:lnSpc>
            </a:pPr>
            <a:r>
              <a:rPr lang="en-US"/>
              <a:t>GFP</a:t>
            </a:r>
          </a:p>
        </p:txBody>
      </p:sp>
      <p:grpSp>
        <p:nvGrpSpPr>
          <p:cNvPr id="327684" name="Group 4"/>
          <p:cNvGrpSpPr>
            <a:grpSpLocks/>
          </p:cNvGrpSpPr>
          <p:nvPr/>
        </p:nvGrpSpPr>
        <p:grpSpPr bwMode="auto">
          <a:xfrm>
            <a:off x="4637088" y="3141663"/>
            <a:ext cx="2351087" cy="2046287"/>
            <a:chOff x="3273" y="2027"/>
            <a:chExt cx="1697" cy="1545"/>
          </a:xfrm>
        </p:grpSpPr>
        <p:sp>
          <p:nvSpPr>
            <p:cNvPr id="327685" name="Rectangle 5"/>
            <p:cNvSpPr>
              <a:spLocks noChangeArrowheads="1"/>
            </p:cNvSpPr>
            <p:nvPr/>
          </p:nvSpPr>
          <p:spPr bwMode="auto">
            <a:xfrm rot="5400000" flipH="1" flipV="1">
              <a:off x="3957" y="3398"/>
              <a:ext cx="313" cy="35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86" name="Rectangle 6"/>
            <p:cNvSpPr>
              <a:spLocks noChangeArrowheads="1"/>
            </p:cNvSpPr>
            <p:nvPr/>
          </p:nvSpPr>
          <p:spPr bwMode="auto">
            <a:xfrm flipH="1" flipV="1">
              <a:off x="3273" y="2786"/>
              <a:ext cx="31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87" name="Rectangle 7"/>
            <p:cNvSpPr>
              <a:spLocks noChangeArrowheads="1"/>
            </p:cNvSpPr>
            <p:nvPr/>
          </p:nvSpPr>
          <p:spPr bwMode="auto">
            <a:xfrm flipH="1" flipV="1">
              <a:off x="4657" y="2794"/>
              <a:ext cx="31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88" name="Oval 8"/>
            <p:cNvSpPr>
              <a:spLocks noChangeArrowheads="1"/>
            </p:cNvSpPr>
            <p:nvPr/>
          </p:nvSpPr>
          <p:spPr bwMode="auto">
            <a:xfrm>
              <a:off x="3696" y="2408"/>
              <a:ext cx="840" cy="784"/>
            </a:xfrm>
            <a:prstGeom prst="ellipse">
              <a:avLst/>
            </a:prstGeom>
            <a:noFill/>
            <a:ln w="5715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560" name="Object 1024"/>
            <p:cNvGraphicFramePr>
              <a:graphicFrameLocks noChangeAspect="1"/>
            </p:cNvGraphicFramePr>
            <p:nvPr/>
          </p:nvGraphicFramePr>
          <p:xfrm>
            <a:off x="4416" y="2685"/>
            <a:ext cx="267" cy="230"/>
          </p:xfrm>
          <a:graphic>
            <a:graphicData uri="http://schemas.openxmlformats.org/presentationml/2006/ole">
              <p:oleObj spid="_x0000_s450560" name="Photo Editor Photo" r:id="rId3" imgW="1600000" imgH="1380952" progId="">
                <p:embed/>
              </p:oleObj>
            </a:graphicData>
          </a:graphic>
        </p:graphicFrame>
        <p:graphicFrame>
          <p:nvGraphicFramePr>
            <p:cNvPr id="450561" name="Object 1025"/>
            <p:cNvGraphicFramePr>
              <a:graphicFrameLocks noChangeAspect="1"/>
            </p:cNvGraphicFramePr>
            <p:nvPr/>
          </p:nvGraphicFramePr>
          <p:xfrm>
            <a:off x="3984" y="2293"/>
            <a:ext cx="267" cy="230"/>
          </p:xfrm>
          <a:graphic>
            <a:graphicData uri="http://schemas.openxmlformats.org/presentationml/2006/ole">
              <p:oleObj spid="_x0000_s450561" name="Photo Editor Photo" r:id="rId4" imgW="1600000" imgH="1380952" progId="">
                <p:embed/>
              </p:oleObj>
            </a:graphicData>
          </a:graphic>
        </p:graphicFrame>
        <p:graphicFrame>
          <p:nvGraphicFramePr>
            <p:cNvPr id="450562" name="Object 1026"/>
            <p:cNvGraphicFramePr>
              <a:graphicFrameLocks noChangeAspect="1"/>
            </p:cNvGraphicFramePr>
            <p:nvPr/>
          </p:nvGraphicFramePr>
          <p:xfrm>
            <a:off x="3984" y="3077"/>
            <a:ext cx="267" cy="230"/>
          </p:xfrm>
          <a:graphic>
            <a:graphicData uri="http://schemas.openxmlformats.org/presentationml/2006/ole">
              <p:oleObj spid="_x0000_s450562" name="Photo Editor Photo" r:id="rId5" imgW="1600000" imgH="1380952" progId="">
                <p:embed/>
              </p:oleObj>
            </a:graphicData>
          </a:graphic>
        </p:graphicFrame>
        <p:graphicFrame>
          <p:nvGraphicFramePr>
            <p:cNvPr id="450563" name="Object 1027"/>
            <p:cNvGraphicFramePr>
              <a:graphicFrameLocks noChangeAspect="1"/>
            </p:cNvGraphicFramePr>
            <p:nvPr/>
          </p:nvGraphicFramePr>
          <p:xfrm>
            <a:off x="3552" y="2677"/>
            <a:ext cx="267" cy="230"/>
          </p:xfrm>
          <a:graphic>
            <a:graphicData uri="http://schemas.openxmlformats.org/presentationml/2006/ole">
              <p:oleObj spid="_x0000_s450563" name="Photo Editor Photo" r:id="rId6" imgW="1600000" imgH="1380952" progId="">
                <p:embed/>
              </p:oleObj>
            </a:graphicData>
          </a:graphic>
        </p:graphicFrame>
        <p:sp>
          <p:nvSpPr>
            <p:cNvPr id="327693" name="Rectangle 13"/>
            <p:cNvSpPr>
              <a:spLocks noChangeArrowheads="1"/>
            </p:cNvSpPr>
            <p:nvPr/>
          </p:nvSpPr>
          <p:spPr bwMode="auto">
            <a:xfrm rot="5400000" flipH="1" flipV="1">
              <a:off x="3965" y="2166"/>
              <a:ext cx="313" cy="35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C04657B0-5EE8-4D31-A53A-05843C200A5A}" type="slidenum">
              <a:rPr lang="en-US"/>
              <a:pPr/>
              <a:t>33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over PSN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611313"/>
            <a:ext cx="8242300" cy="4279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IP (EtherIP RFC 3378)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/>
              <a:t>MPLS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/>
              <a:t>Ethernet PW (RFC 4448, Y.1415)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see PWE3 course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/>
              <a:t>L2VPN services (VPWS/VPLS)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see VPLS course</a:t>
            </a:r>
            <a:endParaRPr lang="en-US"/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/>
              <a:t>Ethernet (MAC-in-MAC 802.1ah)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/>
              <a:t>ATM (LAN emulation)</a:t>
            </a:r>
          </a:p>
        </p:txBody>
      </p:sp>
      <p:grpSp>
        <p:nvGrpSpPr>
          <p:cNvPr id="328758" name="Group 54"/>
          <p:cNvGrpSpPr>
            <a:grpSpLocks/>
          </p:cNvGrpSpPr>
          <p:nvPr/>
        </p:nvGrpSpPr>
        <p:grpSpPr bwMode="auto">
          <a:xfrm>
            <a:off x="5700713" y="3067050"/>
            <a:ext cx="1808162" cy="995363"/>
            <a:chOff x="3591" y="1932"/>
            <a:chExt cx="1139" cy="627"/>
          </a:xfrm>
        </p:grpSpPr>
        <p:sp>
          <p:nvSpPr>
            <p:cNvPr id="328709" name="Freeform 5"/>
            <p:cNvSpPr>
              <a:spLocks/>
            </p:cNvSpPr>
            <p:nvPr/>
          </p:nvSpPr>
          <p:spPr bwMode="auto">
            <a:xfrm rot="64793">
              <a:off x="3678" y="1932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669900">
                    <a:gamma/>
                    <a:tint val="40000"/>
                    <a:invGamma/>
                  </a:srgbClr>
                </a:gs>
                <a:gs pos="100000">
                  <a:srgbClr val="6699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28711" name="Oval 7"/>
            <p:cNvSpPr>
              <a:spLocks noChangeArrowheads="1"/>
            </p:cNvSpPr>
            <p:nvPr/>
          </p:nvSpPr>
          <p:spPr bwMode="auto">
            <a:xfrm>
              <a:off x="3592" y="2314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2" name="Rectangle 8"/>
            <p:cNvSpPr>
              <a:spLocks noChangeArrowheads="1"/>
            </p:cNvSpPr>
            <p:nvPr/>
          </p:nvSpPr>
          <p:spPr bwMode="auto">
            <a:xfrm>
              <a:off x="3591" y="2197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3" name="Rectangle 9"/>
            <p:cNvSpPr>
              <a:spLocks noChangeArrowheads="1"/>
            </p:cNvSpPr>
            <p:nvPr/>
          </p:nvSpPr>
          <p:spPr bwMode="auto">
            <a:xfrm>
              <a:off x="3591" y="2197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4" name="Oval 10"/>
            <p:cNvSpPr>
              <a:spLocks noChangeArrowheads="1"/>
            </p:cNvSpPr>
            <p:nvPr/>
          </p:nvSpPr>
          <p:spPr bwMode="auto">
            <a:xfrm>
              <a:off x="3592" y="2160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35" name="Oval 31"/>
            <p:cNvSpPr>
              <a:spLocks noChangeArrowheads="1"/>
            </p:cNvSpPr>
            <p:nvPr/>
          </p:nvSpPr>
          <p:spPr bwMode="auto">
            <a:xfrm>
              <a:off x="4536" y="2290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6" name="Rectangle 32"/>
            <p:cNvSpPr>
              <a:spLocks noChangeArrowheads="1"/>
            </p:cNvSpPr>
            <p:nvPr/>
          </p:nvSpPr>
          <p:spPr bwMode="auto">
            <a:xfrm>
              <a:off x="4535" y="2173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7" name="Rectangle 33"/>
            <p:cNvSpPr>
              <a:spLocks noChangeArrowheads="1"/>
            </p:cNvSpPr>
            <p:nvPr/>
          </p:nvSpPr>
          <p:spPr bwMode="auto">
            <a:xfrm>
              <a:off x="4535" y="2173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8" name="Oval 34"/>
            <p:cNvSpPr>
              <a:spLocks noChangeArrowheads="1"/>
            </p:cNvSpPr>
            <p:nvPr/>
          </p:nvSpPr>
          <p:spPr bwMode="auto">
            <a:xfrm>
              <a:off x="4536" y="2136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92EB690-B9DF-4617-8D96-C7B753779FEF}" type="slidenum">
              <a:rPr lang="en-US"/>
              <a:pPr/>
              <a:t>34</a:t>
            </a:fld>
            <a:endParaRPr lang="en-US"/>
          </a:p>
        </p:txBody>
      </p:sp>
      <p:sp>
        <p:nvSpPr>
          <p:cNvPr id="3471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 layer network</a:t>
            </a:r>
          </a:p>
        </p:txBody>
      </p:sp>
      <p:sp>
        <p:nvSpPr>
          <p:cNvPr id="347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5100" y="1357313"/>
            <a:ext cx="88138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ETH is a packet/frame-based layer network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it maintains client/server relationships with other networks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networks that use Ethernet are Ethernet </a:t>
            </a:r>
            <a:r>
              <a:rPr lang="en-US" sz="2000" i="1">
                <a:solidFill>
                  <a:schemeClr val="accent2"/>
                </a:solidFill>
              </a:rPr>
              <a:t>clients</a:t>
            </a:r>
            <a:r>
              <a:rPr lang="en-US" sz="2000">
                <a:solidFill>
                  <a:schemeClr val="accent2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networks that Ethernet uses are Ethernet </a:t>
            </a:r>
            <a:r>
              <a:rPr lang="en-US" sz="2000" i="1">
                <a:solidFill>
                  <a:schemeClr val="accent2"/>
                </a:solidFill>
              </a:rPr>
              <a:t>servers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sometimes Ethernet ETY is the lowest server 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i.e. there is no lower layer server network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ETH is usually </a:t>
            </a:r>
            <a:r>
              <a:rPr lang="en-US" sz="2000" i="1">
                <a:solidFill>
                  <a:srgbClr val="FF33CC"/>
                </a:solidFill>
              </a:rPr>
              <a:t>connectionless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rgbClr val="FF33CC"/>
                </a:solidFill>
              </a:rPr>
              <a:t>but </a:t>
            </a:r>
            <a:r>
              <a:rPr lang="en-US" sz="2000" i="1">
                <a:solidFill>
                  <a:srgbClr val="FF33CC"/>
                </a:solidFill>
              </a:rPr>
              <a:t>connection-oriented</a:t>
            </a:r>
            <a:r>
              <a:rPr lang="en-US" sz="2000">
                <a:solidFill>
                  <a:srgbClr val="FF33CC"/>
                </a:solidFill>
              </a:rPr>
              <a:t> variants have been proposed </a:t>
            </a:r>
            <a:r>
              <a:rPr lang="en-US" sz="1800">
                <a:solidFill>
                  <a:srgbClr val="FF33CC"/>
                </a:solidFill>
              </a:rPr>
              <a:t>(PBT, PVT, etc)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ETH is a relatively simple layer network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it has no real forwarding operations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just filtering and topology pruning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it has no real control plane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just STP, GARP, “slow protocol frames”, etc.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until recently it had no OAM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but now there are two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35D39DAA-95BB-46D1-A8C0-3AABD2CF3E84}" type="slidenum">
              <a:rPr lang="en-US"/>
              <a:pPr/>
              <a:t>35</a:t>
            </a:fld>
            <a:endParaRPr lang="en-US"/>
          </a:p>
        </p:txBody>
      </p:sp>
      <p:sp>
        <p:nvSpPr>
          <p:cNvPr id="348273" name="Line 1137"/>
          <p:cNvSpPr>
            <a:spLocks noChangeShapeType="1"/>
          </p:cNvSpPr>
          <p:nvPr/>
        </p:nvSpPr>
        <p:spPr bwMode="auto">
          <a:xfrm>
            <a:off x="5902325" y="1600200"/>
            <a:ext cx="9525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63" name="Line 1127"/>
          <p:cNvSpPr>
            <a:spLocks noChangeShapeType="1"/>
          </p:cNvSpPr>
          <p:nvPr/>
        </p:nvSpPr>
        <p:spPr bwMode="auto">
          <a:xfrm>
            <a:off x="6143625" y="1600200"/>
            <a:ext cx="9525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68" name="Line 1132"/>
          <p:cNvSpPr>
            <a:spLocks noChangeShapeType="1"/>
          </p:cNvSpPr>
          <p:nvPr/>
        </p:nvSpPr>
        <p:spPr bwMode="auto">
          <a:xfrm>
            <a:off x="6562725" y="1536700"/>
            <a:ext cx="9525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48269" name="Group 1133"/>
          <p:cNvGrpSpPr>
            <a:grpSpLocks/>
          </p:cNvGrpSpPr>
          <p:nvPr/>
        </p:nvGrpSpPr>
        <p:grpSpPr bwMode="auto">
          <a:xfrm>
            <a:off x="6489700" y="1463675"/>
            <a:ext cx="144463" cy="174625"/>
            <a:chOff x="1264" y="2354"/>
            <a:chExt cx="91" cy="110"/>
          </a:xfrm>
        </p:grpSpPr>
        <p:sp>
          <p:nvSpPr>
            <p:cNvPr id="348270" name="Oval 1134"/>
            <p:cNvSpPr>
              <a:spLocks noChangeArrowheads="1"/>
            </p:cNvSpPr>
            <p:nvPr/>
          </p:nvSpPr>
          <p:spPr bwMode="auto">
            <a:xfrm rot="5400000">
              <a:off x="1293" y="2361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1" name="Oval 1135"/>
            <p:cNvSpPr>
              <a:spLocks noChangeArrowheads="1"/>
            </p:cNvSpPr>
            <p:nvPr/>
          </p:nvSpPr>
          <p:spPr bwMode="auto">
            <a:xfrm rot="5400000">
              <a:off x="1293" y="2403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2" name="Oval 1136"/>
            <p:cNvSpPr>
              <a:spLocks noChangeArrowheads="1"/>
            </p:cNvSpPr>
            <p:nvPr/>
          </p:nvSpPr>
          <p:spPr bwMode="auto">
            <a:xfrm rot="5400000">
              <a:off x="1255" y="2363"/>
              <a:ext cx="110" cy="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39" name="Line 1103"/>
          <p:cNvSpPr>
            <a:spLocks noChangeShapeType="1"/>
          </p:cNvSpPr>
          <p:nvPr/>
        </p:nvSpPr>
        <p:spPr bwMode="auto">
          <a:xfrm>
            <a:off x="3108325" y="1600200"/>
            <a:ext cx="9525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38" name="Line 1102"/>
          <p:cNvSpPr>
            <a:spLocks noChangeShapeType="1"/>
          </p:cNvSpPr>
          <p:nvPr/>
        </p:nvSpPr>
        <p:spPr bwMode="auto">
          <a:xfrm>
            <a:off x="2130425" y="1574800"/>
            <a:ext cx="9525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6" name="Line 1030"/>
          <p:cNvSpPr>
            <a:spLocks noChangeShapeType="1"/>
          </p:cNvSpPr>
          <p:nvPr/>
        </p:nvSpPr>
        <p:spPr bwMode="auto">
          <a:xfrm>
            <a:off x="2625725" y="3048000"/>
            <a:ext cx="3175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 adaptations</a:t>
            </a:r>
          </a:p>
        </p:txBody>
      </p:sp>
      <p:sp>
        <p:nvSpPr>
          <p:cNvPr id="348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4000" y="3848100"/>
            <a:ext cx="8737600" cy="264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the adaptation from ETH to the server layer (e.g. ETY) has </a:t>
            </a:r>
          </a:p>
          <a:p>
            <a:r>
              <a:rPr lang="en-US">
                <a:solidFill>
                  <a:schemeClr val="accent2"/>
                </a:solidFill>
              </a:rPr>
              <a:t>1 </a:t>
            </a:r>
            <a:r>
              <a:rPr lang="en-US"/>
              <a:t>ETH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T</a:t>
            </a:r>
            <a:r>
              <a:rPr lang="en-US">
                <a:solidFill>
                  <a:schemeClr val="accent2"/>
                </a:solidFill>
              </a:rPr>
              <a:t>ermination </a:t>
            </a:r>
            <a:r>
              <a:rPr lang="en-US"/>
              <a:t>F</a:t>
            </a:r>
            <a:r>
              <a:rPr lang="en-US">
                <a:solidFill>
                  <a:schemeClr val="accent2"/>
                </a:solidFill>
              </a:rPr>
              <a:t>low </a:t>
            </a:r>
            <a:r>
              <a:rPr lang="en-US"/>
              <a:t>P</a:t>
            </a:r>
            <a:r>
              <a:rPr lang="en-US">
                <a:solidFill>
                  <a:schemeClr val="accent2"/>
                </a:solidFill>
              </a:rPr>
              <a:t>oint </a:t>
            </a:r>
            <a:r>
              <a:rPr lang="en-US" sz="1800">
                <a:solidFill>
                  <a:schemeClr val="accent2"/>
                </a:solidFill>
              </a:rPr>
              <a:t>responsible for DA, SA, P bits, OAM</a:t>
            </a:r>
          </a:p>
          <a:p>
            <a:r>
              <a:rPr lang="en-US">
                <a:solidFill>
                  <a:schemeClr val="accent2"/>
                </a:solidFill>
              </a:rPr>
              <a:t>1 </a:t>
            </a:r>
            <a:r>
              <a:rPr lang="en-US" sz="1800">
                <a:solidFill>
                  <a:schemeClr val="accent2"/>
                </a:solidFill>
              </a:rPr>
              <a:t>(for ETH-m between 1 and 4094)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ETH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F</a:t>
            </a:r>
            <a:r>
              <a:rPr lang="en-US">
                <a:solidFill>
                  <a:schemeClr val="accent2"/>
                </a:solidFill>
              </a:rPr>
              <a:t>low </a:t>
            </a:r>
            <a:r>
              <a:rPr lang="en-US"/>
              <a:t>P</a:t>
            </a:r>
            <a:r>
              <a:rPr lang="en-US">
                <a:solidFill>
                  <a:schemeClr val="accent2"/>
                </a:solidFill>
              </a:rPr>
              <a:t>oint(s)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where the ETH CI enters</a:t>
            </a:r>
          </a:p>
          <a:p>
            <a:r>
              <a:rPr lang="en-US">
                <a:solidFill>
                  <a:schemeClr val="accent2"/>
                </a:solidFill>
              </a:rPr>
              <a:t>1 </a:t>
            </a:r>
            <a:r>
              <a:rPr lang="en-US"/>
              <a:t>SRV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A</a:t>
            </a:r>
            <a:r>
              <a:rPr lang="en-US">
                <a:solidFill>
                  <a:schemeClr val="accent2"/>
                </a:solidFill>
              </a:rPr>
              <a:t>ccess </a:t>
            </a:r>
            <a:r>
              <a:rPr lang="en-US"/>
              <a:t>P</a:t>
            </a:r>
            <a:r>
              <a:rPr lang="en-US">
                <a:solidFill>
                  <a:schemeClr val="accent2"/>
                </a:solidFill>
              </a:rPr>
              <a:t>oint  </a:t>
            </a:r>
            <a:r>
              <a:rPr lang="en-US" sz="1800">
                <a:solidFill>
                  <a:schemeClr val="accent2"/>
                </a:solidFill>
              </a:rPr>
              <a:t>(SRV can be ETY, but can be other server networks)</a:t>
            </a:r>
          </a:p>
        </p:txBody>
      </p:sp>
      <p:grpSp>
        <p:nvGrpSpPr>
          <p:cNvPr id="348173" name="Group 1037"/>
          <p:cNvGrpSpPr>
            <a:grpSpLocks/>
          </p:cNvGrpSpPr>
          <p:nvPr/>
        </p:nvGrpSpPr>
        <p:grpSpPr bwMode="auto">
          <a:xfrm>
            <a:off x="3035300" y="1463675"/>
            <a:ext cx="144463" cy="174625"/>
            <a:chOff x="1264" y="2354"/>
            <a:chExt cx="91" cy="110"/>
          </a:xfrm>
        </p:grpSpPr>
        <p:sp>
          <p:nvSpPr>
            <p:cNvPr id="348174" name="Oval 1038"/>
            <p:cNvSpPr>
              <a:spLocks noChangeArrowheads="1"/>
            </p:cNvSpPr>
            <p:nvPr/>
          </p:nvSpPr>
          <p:spPr bwMode="auto">
            <a:xfrm rot="5400000">
              <a:off x="1293" y="2361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5" name="Oval 1039"/>
            <p:cNvSpPr>
              <a:spLocks noChangeArrowheads="1"/>
            </p:cNvSpPr>
            <p:nvPr/>
          </p:nvSpPr>
          <p:spPr bwMode="auto">
            <a:xfrm rot="5400000">
              <a:off x="1293" y="2403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6" name="Oval 1040"/>
            <p:cNvSpPr>
              <a:spLocks noChangeArrowheads="1"/>
            </p:cNvSpPr>
            <p:nvPr/>
          </p:nvSpPr>
          <p:spPr bwMode="auto">
            <a:xfrm rot="5400000">
              <a:off x="1255" y="2363"/>
              <a:ext cx="110" cy="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189" name="Text Box 1053"/>
          <p:cNvSpPr txBox="1">
            <a:spLocks noChangeArrowheads="1"/>
          </p:cNvSpPr>
          <p:nvPr/>
        </p:nvSpPr>
        <p:spPr bwMode="auto">
          <a:xfrm>
            <a:off x="1727200" y="1219200"/>
            <a:ext cx="850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ETH_TFP</a:t>
            </a:r>
          </a:p>
        </p:txBody>
      </p:sp>
      <p:grpSp>
        <p:nvGrpSpPr>
          <p:cNvPr id="348221" name="Group 1085"/>
          <p:cNvGrpSpPr>
            <a:grpSpLocks/>
          </p:cNvGrpSpPr>
          <p:nvPr/>
        </p:nvGrpSpPr>
        <p:grpSpPr bwMode="auto">
          <a:xfrm>
            <a:off x="2565400" y="3381375"/>
            <a:ext cx="144463" cy="174625"/>
            <a:chOff x="1264" y="2354"/>
            <a:chExt cx="91" cy="110"/>
          </a:xfrm>
        </p:grpSpPr>
        <p:sp>
          <p:nvSpPr>
            <p:cNvPr id="348222" name="Oval 1086"/>
            <p:cNvSpPr>
              <a:spLocks noChangeArrowheads="1"/>
            </p:cNvSpPr>
            <p:nvPr/>
          </p:nvSpPr>
          <p:spPr bwMode="auto">
            <a:xfrm rot="5400000">
              <a:off x="1293" y="2361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3" name="Oval 1087"/>
            <p:cNvSpPr>
              <a:spLocks noChangeArrowheads="1"/>
            </p:cNvSpPr>
            <p:nvPr/>
          </p:nvSpPr>
          <p:spPr bwMode="auto">
            <a:xfrm rot="5400000">
              <a:off x="1293" y="2403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4" name="Oval 1088"/>
            <p:cNvSpPr>
              <a:spLocks noChangeArrowheads="1"/>
            </p:cNvSpPr>
            <p:nvPr/>
          </p:nvSpPr>
          <p:spPr bwMode="auto">
            <a:xfrm rot="5400000">
              <a:off x="1255" y="2363"/>
              <a:ext cx="110" cy="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164" name="AutoShape 1028"/>
          <p:cNvSpPr>
            <a:spLocks noChangeArrowheads="1"/>
          </p:cNvSpPr>
          <p:nvPr/>
        </p:nvSpPr>
        <p:spPr bwMode="auto">
          <a:xfrm>
            <a:off x="1790700" y="2159000"/>
            <a:ext cx="1714500" cy="9017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185" name="Group 1049"/>
          <p:cNvGrpSpPr>
            <a:grpSpLocks/>
          </p:cNvGrpSpPr>
          <p:nvPr/>
        </p:nvGrpSpPr>
        <p:grpSpPr bwMode="auto">
          <a:xfrm>
            <a:off x="2070100" y="1463675"/>
            <a:ext cx="144463" cy="174625"/>
            <a:chOff x="1264" y="2354"/>
            <a:chExt cx="91" cy="110"/>
          </a:xfrm>
        </p:grpSpPr>
        <p:sp>
          <p:nvSpPr>
            <p:cNvPr id="348186" name="Oval 1050"/>
            <p:cNvSpPr>
              <a:spLocks noChangeArrowheads="1"/>
            </p:cNvSpPr>
            <p:nvPr/>
          </p:nvSpPr>
          <p:spPr bwMode="auto">
            <a:xfrm rot="5400000">
              <a:off x="1293" y="2361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87" name="Oval 1051"/>
            <p:cNvSpPr>
              <a:spLocks noChangeArrowheads="1"/>
            </p:cNvSpPr>
            <p:nvPr/>
          </p:nvSpPr>
          <p:spPr bwMode="auto">
            <a:xfrm rot="5400000">
              <a:off x="1293" y="2403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88" name="Oval 1052"/>
            <p:cNvSpPr>
              <a:spLocks noChangeArrowheads="1"/>
            </p:cNvSpPr>
            <p:nvPr/>
          </p:nvSpPr>
          <p:spPr bwMode="auto">
            <a:xfrm rot="5400000">
              <a:off x="1255" y="2363"/>
              <a:ext cx="110" cy="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179" name="Text Box 1043"/>
          <p:cNvSpPr txBox="1">
            <a:spLocks noChangeArrowheads="1"/>
          </p:cNvSpPr>
          <p:nvPr/>
        </p:nvSpPr>
        <p:spPr bwMode="auto">
          <a:xfrm>
            <a:off x="2120900" y="2400300"/>
            <a:ext cx="100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SRV/ETH</a:t>
            </a:r>
          </a:p>
        </p:txBody>
      </p:sp>
      <p:sp>
        <p:nvSpPr>
          <p:cNvPr id="348240" name="Text Box 1104"/>
          <p:cNvSpPr txBox="1">
            <a:spLocks noChangeArrowheads="1"/>
          </p:cNvSpPr>
          <p:nvPr/>
        </p:nvSpPr>
        <p:spPr bwMode="auto">
          <a:xfrm>
            <a:off x="2692400" y="1219200"/>
            <a:ext cx="850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ETH_FP</a:t>
            </a:r>
          </a:p>
        </p:txBody>
      </p:sp>
      <p:sp>
        <p:nvSpPr>
          <p:cNvPr id="348242" name="Text Box 1106"/>
          <p:cNvSpPr txBox="1">
            <a:spLocks noChangeArrowheads="1"/>
          </p:cNvSpPr>
          <p:nvPr/>
        </p:nvSpPr>
        <p:spPr bwMode="auto">
          <a:xfrm>
            <a:off x="1816100" y="3340100"/>
            <a:ext cx="850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SRV_AP</a:t>
            </a:r>
          </a:p>
        </p:txBody>
      </p:sp>
      <p:sp>
        <p:nvSpPr>
          <p:cNvPr id="348243" name="Line 1107"/>
          <p:cNvSpPr>
            <a:spLocks noChangeShapeType="1"/>
          </p:cNvSpPr>
          <p:nvPr/>
        </p:nvSpPr>
        <p:spPr bwMode="auto">
          <a:xfrm>
            <a:off x="6359525" y="1600200"/>
            <a:ext cx="9525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44" name="Line 1108"/>
          <p:cNvSpPr>
            <a:spLocks noChangeShapeType="1"/>
          </p:cNvSpPr>
          <p:nvPr/>
        </p:nvSpPr>
        <p:spPr bwMode="auto">
          <a:xfrm>
            <a:off x="5381625" y="1574800"/>
            <a:ext cx="9525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45" name="Line 1109"/>
          <p:cNvSpPr>
            <a:spLocks noChangeShapeType="1"/>
          </p:cNvSpPr>
          <p:nvPr/>
        </p:nvSpPr>
        <p:spPr bwMode="auto">
          <a:xfrm>
            <a:off x="5876925" y="3048000"/>
            <a:ext cx="3175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48246" name="Group 1110"/>
          <p:cNvGrpSpPr>
            <a:grpSpLocks/>
          </p:cNvGrpSpPr>
          <p:nvPr/>
        </p:nvGrpSpPr>
        <p:grpSpPr bwMode="auto">
          <a:xfrm>
            <a:off x="6286500" y="1463675"/>
            <a:ext cx="144463" cy="174625"/>
            <a:chOff x="1264" y="2354"/>
            <a:chExt cx="91" cy="110"/>
          </a:xfrm>
        </p:grpSpPr>
        <p:sp>
          <p:nvSpPr>
            <p:cNvPr id="348247" name="Oval 1111"/>
            <p:cNvSpPr>
              <a:spLocks noChangeArrowheads="1"/>
            </p:cNvSpPr>
            <p:nvPr/>
          </p:nvSpPr>
          <p:spPr bwMode="auto">
            <a:xfrm rot="5400000">
              <a:off x="1293" y="2361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8" name="Oval 1112"/>
            <p:cNvSpPr>
              <a:spLocks noChangeArrowheads="1"/>
            </p:cNvSpPr>
            <p:nvPr/>
          </p:nvSpPr>
          <p:spPr bwMode="auto">
            <a:xfrm rot="5400000">
              <a:off x="1293" y="2403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9" name="Oval 1113"/>
            <p:cNvSpPr>
              <a:spLocks noChangeArrowheads="1"/>
            </p:cNvSpPr>
            <p:nvPr/>
          </p:nvSpPr>
          <p:spPr bwMode="auto">
            <a:xfrm rot="5400000">
              <a:off x="1255" y="2363"/>
              <a:ext cx="110" cy="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50" name="Text Box 1114"/>
          <p:cNvSpPr txBox="1">
            <a:spLocks noChangeArrowheads="1"/>
          </p:cNvSpPr>
          <p:nvPr/>
        </p:nvSpPr>
        <p:spPr bwMode="auto">
          <a:xfrm>
            <a:off x="4953000" y="1219200"/>
            <a:ext cx="850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ETH_TFP</a:t>
            </a:r>
          </a:p>
        </p:txBody>
      </p:sp>
      <p:grpSp>
        <p:nvGrpSpPr>
          <p:cNvPr id="348251" name="Group 1115"/>
          <p:cNvGrpSpPr>
            <a:grpSpLocks/>
          </p:cNvGrpSpPr>
          <p:nvPr/>
        </p:nvGrpSpPr>
        <p:grpSpPr bwMode="auto">
          <a:xfrm>
            <a:off x="5816600" y="3381375"/>
            <a:ext cx="144463" cy="174625"/>
            <a:chOff x="1264" y="2354"/>
            <a:chExt cx="91" cy="110"/>
          </a:xfrm>
        </p:grpSpPr>
        <p:sp>
          <p:nvSpPr>
            <p:cNvPr id="348252" name="Oval 1116"/>
            <p:cNvSpPr>
              <a:spLocks noChangeArrowheads="1"/>
            </p:cNvSpPr>
            <p:nvPr/>
          </p:nvSpPr>
          <p:spPr bwMode="auto">
            <a:xfrm rot="5400000">
              <a:off x="1293" y="2361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3" name="Oval 1117"/>
            <p:cNvSpPr>
              <a:spLocks noChangeArrowheads="1"/>
            </p:cNvSpPr>
            <p:nvPr/>
          </p:nvSpPr>
          <p:spPr bwMode="auto">
            <a:xfrm rot="5400000">
              <a:off x="1293" y="2403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4" name="Oval 1118"/>
            <p:cNvSpPr>
              <a:spLocks noChangeArrowheads="1"/>
            </p:cNvSpPr>
            <p:nvPr/>
          </p:nvSpPr>
          <p:spPr bwMode="auto">
            <a:xfrm rot="5400000">
              <a:off x="1255" y="2363"/>
              <a:ext cx="110" cy="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55" name="AutoShape 1119"/>
          <p:cNvSpPr>
            <a:spLocks noChangeArrowheads="1"/>
          </p:cNvSpPr>
          <p:nvPr/>
        </p:nvSpPr>
        <p:spPr bwMode="auto">
          <a:xfrm>
            <a:off x="5041900" y="2159000"/>
            <a:ext cx="1714500" cy="9017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56" name="Group 1120"/>
          <p:cNvGrpSpPr>
            <a:grpSpLocks/>
          </p:cNvGrpSpPr>
          <p:nvPr/>
        </p:nvGrpSpPr>
        <p:grpSpPr bwMode="auto">
          <a:xfrm>
            <a:off x="5321300" y="1463675"/>
            <a:ext cx="144463" cy="174625"/>
            <a:chOff x="1264" y="2354"/>
            <a:chExt cx="91" cy="110"/>
          </a:xfrm>
        </p:grpSpPr>
        <p:sp>
          <p:nvSpPr>
            <p:cNvPr id="348257" name="Oval 1121"/>
            <p:cNvSpPr>
              <a:spLocks noChangeArrowheads="1"/>
            </p:cNvSpPr>
            <p:nvPr/>
          </p:nvSpPr>
          <p:spPr bwMode="auto">
            <a:xfrm rot="5400000">
              <a:off x="1293" y="2361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8" name="Oval 1122"/>
            <p:cNvSpPr>
              <a:spLocks noChangeArrowheads="1"/>
            </p:cNvSpPr>
            <p:nvPr/>
          </p:nvSpPr>
          <p:spPr bwMode="auto">
            <a:xfrm rot="5400000">
              <a:off x="1293" y="2403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9" name="Oval 1123"/>
            <p:cNvSpPr>
              <a:spLocks noChangeArrowheads="1"/>
            </p:cNvSpPr>
            <p:nvPr/>
          </p:nvSpPr>
          <p:spPr bwMode="auto">
            <a:xfrm rot="5400000">
              <a:off x="1255" y="2363"/>
              <a:ext cx="110" cy="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60" name="Text Box 1124"/>
          <p:cNvSpPr txBox="1">
            <a:spLocks noChangeArrowheads="1"/>
          </p:cNvSpPr>
          <p:nvPr/>
        </p:nvSpPr>
        <p:spPr bwMode="auto">
          <a:xfrm>
            <a:off x="5359400" y="240030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SRV/ETH-m</a:t>
            </a:r>
          </a:p>
        </p:txBody>
      </p:sp>
      <p:sp>
        <p:nvSpPr>
          <p:cNvPr id="348261" name="Text Box 1125"/>
          <p:cNvSpPr txBox="1">
            <a:spLocks noChangeArrowheads="1"/>
          </p:cNvSpPr>
          <p:nvPr/>
        </p:nvSpPr>
        <p:spPr bwMode="auto">
          <a:xfrm>
            <a:off x="5816600" y="1219200"/>
            <a:ext cx="850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ETH_FP s</a:t>
            </a:r>
          </a:p>
        </p:txBody>
      </p:sp>
      <p:sp>
        <p:nvSpPr>
          <p:cNvPr id="348262" name="Text Box 1126"/>
          <p:cNvSpPr txBox="1">
            <a:spLocks noChangeArrowheads="1"/>
          </p:cNvSpPr>
          <p:nvPr/>
        </p:nvSpPr>
        <p:spPr bwMode="auto">
          <a:xfrm>
            <a:off x="5067300" y="3340100"/>
            <a:ext cx="850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SRV_AP</a:t>
            </a:r>
          </a:p>
        </p:txBody>
      </p:sp>
      <p:grpSp>
        <p:nvGrpSpPr>
          <p:cNvPr id="348264" name="Group 1128"/>
          <p:cNvGrpSpPr>
            <a:grpSpLocks/>
          </p:cNvGrpSpPr>
          <p:nvPr/>
        </p:nvGrpSpPr>
        <p:grpSpPr bwMode="auto">
          <a:xfrm>
            <a:off x="6070600" y="1463675"/>
            <a:ext cx="144463" cy="174625"/>
            <a:chOff x="1264" y="2354"/>
            <a:chExt cx="91" cy="110"/>
          </a:xfrm>
        </p:grpSpPr>
        <p:sp>
          <p:nvSpPr>
            <p:cNvPr id="348265" name="Oval 1129"/>
            <p:cNvSpPr>
              <a:spLocks noChangeArrowheads="1"/>
            </p:cNvSpPr>
            <p:nvPr/>
          </p:nvSpPr>
          <p:spPr bwMode="auto">
            <a:xfrm rot="5400000">
              <a:off x="1293" y="2361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6" name="Oval 1130"/>
            <p:cNvSpPr>
              <a:spLocks noChangeArrowheads="1"/>
            </p:cNvSpPr>
            <p:nvPr/>
          </p:nvSpPr>
          <p:spPr bwMode="auto">
            <a:xfrm rot="5400000">
              <a:off x="1293" y="2403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7" name="Oval 1131"/>
            <p:cNvSpPr>
              <a:spLocks noChangeArrowheads="1"/>
            </p:cNvSpPr>
            <p:nvPr/>
          </p:nvSpPr>
          <p:spPr bwMode="auto">
            <a:xfrm rot="5400000">
              <a:off x="1255" y="2363"/>
              <a:ext cx="110" cy="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74" name="Group 1138"/>
          <p:cNvGrpSpPr>
            <a:grpSpLocks/>
          </p:cNvGrpSpPr>
          <p:nvPr/>
        </p:nvGrpSpPr>
        <p:grpSpPr bwMode="auto">
          <a:xfrm>
            <a:off x="5829300" y="1463675"/>
            <a:ext cx="144463" cy="174625"/>
            <a:chOff x="1264" y="2354"/>
            <a:chExt cx="91" cy="110"/>
          </a:xfrm>
        </p:grpSpPr>
        <p:sp>
          <p:nvSpPr>
            <p:cNvPr id="348275" name="Oval 1139"/>
            <p:cNvSpPr>
              <a:spLocks noChangeArrowheads="1"/>
            </p:cNvSpPr>
            <p:nvPr/>
          </p:nvSpPr>
          <p:spPr bwMode="auto">
            <a:xfrm rot="5400000">
              <a:off x="1293" y="2361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6" name="Oval 1140"/>
            <p:cNvSpPr>
              <a:spLocks noChangeArrowheads="1"/>
            </p:cNvSpPr>
            <p:nvPr/>
          </p:nvSpPr>
          <p:spPr bwMode="auto">
            <a:xfrm rot="5400000">
              <a:off x="1293" y="2403"/>
              <a:ext cx="32" cy="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7" name="Oval 1141"/>
            <p:cNvSpPr>
              <a:spLocks noChangeArrowheads="1"/>
            </p:cNvSpPr>
            <p:nvPr/>
          </p:nvSpPr>
          <p:spPr bwMode="auto">
            <a:xfrm rot="5400000">
              <a:off x="1255" y="2363"/>
              <a:ext cx="110" cy="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E606C8A6-7531-444C-B6FE-22C1467208E3}" type="slidenum">
              <a:rPr lang="en-US"/>
              <a:pPr/>
              <a:t>36</a:t>
            </a:fld>
            <a:endParaRPr lang="en-US"/>
          </a:p>
        </p:txBody>
      </p:sp>
      <p:sp>
        <p:nvSpPr>
          <p:cNvPr id="35225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Traffic conditioning</a:t>
            </a:r>
          </a:p>
        </p:txBody>
      </p:sp>
      <p:sp>
        <p:nvSpPr>
          <p:cNvPr id="3522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992313"/>
            <a:ext cx="8280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G.8010 defines a new function (not in G.805/G.809)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traffic conditioning function: </a:t>
            </a:r>
          </a:p>
          <a:p>
            <a:r>
              <a:rPr lang="en-US" sz="2000"/>
              <a:t>inputs CI </a:t>
            </a:r>
          </a:p>
          <a:p>
            <a:r>
              <a:rPr lang="en-US" sz="2000"/>
              <a:t>classifies traffic units according to configured rules</a:t>
            </a:r>
          </a:p>
          <a:p>
            <a:r>
              <a:rPr lang="en-US" sz="2000"/>
              <a:t>meters traffic units within class to determine eligibility</a:t>
            </a:r>
          </a:p>
          <a:p>
            <a:r>
              <a:rPr lang="en-US" sz="2000"/>
              <a:t>polices non-conformant traffic units </a:t>
            </a:r>
          </a:p>
          <a:p>
            <a:r>
              <a:rPr lang="en-US" sz="2000"/>
              <a:t>outputs remaining traffic units as CI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technically, the TC function is placed by expanding the </a:t>
            </a:r>
            <a:r>
              <a:rPr lang="en-US" sz="2000"/>
              <a:t>ETH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F</a:t>
            </a:r>
            <a:r>
              <a:rPr lang="en-US" sz="2000">
                <a:solidFill>
                  <a:schemeClr val="accent2"/>
                </a:solidFill>
              </a:rPr>
              <a:t>low </a:t>
            </a:r>
            <a:r>
              <a:rPr lang="en-US" sz="2000"/>
              <a:t>P</a:t>
            </a:r>
            <a:r>
              <a:rPr lang="en-US" sz="2000">
                <a:solidFill>
                  <a:schemeClr val="accent2"/>
                </a:solidFill>
              </a:rPr>
              <a:t>oint </a:t>
            </a:r>
          </a:p>
        </p:txBody>
      </p:sp>
      <p:grpSp>
        <p:nvGrpSpPr>
          <p:cNvPr id="352273" name="Group 2065"/>
          <p:cNvGrpSpPr>
            <a:grpSpLocks/>
          </p:cNvGrpSpPr>
          <p:nvPr/>
        </p:nvGrpSpPr>
        <p:grpSpPr bwMode="auto">
          <a:xfrm>
            <a:off x="7785100" y="1943100"/>
            <a:ext cx="977900" cy="2611438"/>
            <a:chOff x="4904" y="1224"/>
            <a:chExt cx="616" cy="1645"/>
          </a:xfrm>
        </p:grpSpPr>
        <p:sp>
          <p:nvSpPr>
            <p:cNvPr id="352266" name="Line 2058"/>
            <p:cNvSpPr>
              <a:spLocks noChangeShapeType="1"/>
            </p:cNvSpPr>
            <p:nvPr/>
          </p:nvSpPr>
          <p:spPr bwMode="auto">
            <a:xfrm>
              <a:off x="5216" y="1368"/>
              <a:ext cx="0" cy="1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2260" name="AutoShape 2052"/>
            <p:cNvSpPr>
              <a:spLocks noChangeArrowheads="1"/>
            </p:cNvSpPr>
            <p:nvPr/>
          </p:nvSpPr>
          <p:spPr bwMode="auto">
            <a:xfrm>
              <a:off x="4904" y="1648"/>
              <a:ext cx="616" cy="816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2261" name="Group 2053"/>
            <p:cNvGrpSpPr>
              <a:grpSpLocks/>
            </p:cNvGrpSpPr>
            <p:nvPr/>
          </p:nvGrpSpPr>
          <p:grpSpPr bwMode="auto">
            <a:xfrm>
              <a:off x="5176" y="1378"/>
              <a:ext cx="91" cy="110"/>
              <a:chOff x="1264" y="2354"/>
              <a:chExt cx="91" cy="110"/>
            </a:xfrm>
          </p:grpSpPr>
          <p:sp>
            <p:nvSpPr>
              <p:cNvPr id="352262" name="Oval 2054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3" name="Oval 2055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4" name="Oval 2056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2265" name="Text Box 2057"/>
            <p:cNvSpPr txBox="1">
              <a:spLocks noChangeArrowheads="1"/>
            </p:cNvSpPr>
            <p:nvPr/>
          </p:nvSpPr>
          <p:spPr bwMode="auto">
            <a:xfrm>
              <a:off x="4960" y="1224"/>
              <a:ext cx="5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ETH_FP</a:t>
              </a:r>
            </a:p>
          </p:txBody>
        </p:sp>
        <p:grpSp>
          <p:nvGrpSpPr>
            <p:cNvPr id="352267" name="Group 2059"/>
            <p:cNvGrpSpPr>
              <a:grpSpLocks/>
            </p:cNvGrpSpPr>
            <p:nvPr/>
          </p:nvGrpSpPr>
          <p:grpSpPr bwMode="auto">
            <a:xfrm>
              <a:off x="5176" y="2602"/>
              <a:ext cx="91" cy="110"/>
              <a:chOff x="1264" y="2354"/>
              <a:chExt cx="91" cy="110"/>
            </a:xfrm>
          </p:grpSpPr>
          <p:sp>
            <p:nvSpPr>
              <p:cNvPr id="352268" name="Oval 2060"/>
              <p:cNvSpPr>
                <a:spLocks noChangeArrowheads="1"/>
              </p:cNvSpPr>
              <p:nvPr/>
            </p:nvSpPr>
            <p:spPr bwMode="auto">
              <a:xfrm rot="5400000">
                <a:off x="1293" y="2361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9" name="Oval 2061"/>
              <p:cNvSpPr>
                <a:spLocks noChangeArrowheads="1"/>
              </p:cNvSpPr>
              <p:nvPr/>
            </p:nvSpPr>
            <p:spPr bwMode="auto">
              <a:xfrm rot="5400000">
                <a:off x="1293" y="2403"/>
                <a:ext cx="32" cy="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70" name="Oval 2062"/>
              <p:cNvSpPr>
                <a:spLocks noChangeArrowheads="1"/>
              </p:cNvSpPr>
              <p:nvPr/>
            </p:nvSpPr>
            <p:spPr bwMode="auto">
              <a:xfrm rot="5400000">
                <a:off x="1255" y="2363"/>
                <a:ext cx="110" cy="9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2271" name="Text Box 2063"/>
            <p:cNvSpPr txBox="1">
              <a:spLocks noChangeArrowheads="1"/>
            </p:cNvSpPr>
            <p:nvPr/>
          </p:nvSpPr>
          <p:spPr bwMode="auto">
            <a:xfrm>
              <a:off x="4960" y="2696"/>
              <a:ext cx="5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ETH_FP</a:t>
              </a:r>
            </a:p>
          </p:txBody>
        </p:sp>
        <p:sp>
          <p:nvSpPr>
            <p:cNvPr id="352272" name="Text Box 2064"/>
            <p:cNvSpPr txBox="1">
              <a:spLocks noChangeArrowheads="1"/>
            </p:cNvSpPr>
            <p:nvPr/>
          </p:nvSpPr>
          <p:spPr bwMode="auto">
            <a:xfrm>
              <a:off x="4952" y="1952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ETH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0693964B-296F-446C-AA14-8C0EBB7833A8}" type="slidenum">
              <a:rPr lang="en-US"/>
              <a:pPr/>
              <a:t>37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MEF view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44613"/>
            <a:ext cx="8813800" cy="27051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MEF focuses on Ethernet as a service to a customer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service is provided by a </a:t>
            </a:r>
            <a:r>
              <a:rPr lang="en-US" sz="2000"/>
              <a:t>M</a:t>
            </a:r>
            <a:r>
              <a:rPr lang="en-US" sz="2000">
                <a:solidFill>
                  <a:schemeClr val="accent2"/>
                </a:solidFill>
              </a:rPr>
              <a:t>etro </a:t>
            </a:r>
            <a:r>
              <a:rPr lang="en-US" sz="2000"/>
              <a:t>E</a:t>
            </a:r>
            <a:r>
              <a:rPr lang="en-US" sz="2000">
                <a:solidFill>
                  <a:schemeClr val="accent2"/>
                </a:solidFill>
              </a:rPr>
              <a:t>thernet </a:t>
            </a:r>
            <a:r>
              <a:rPr lang="en-US" sz="2000"/>
              <a:t>N</a:t>
            </a:r>
            <a:r>
              <a:rPr lang="en-US" sz="2000">
                <a:solidFill>
                  <a:schemeClr val="accent2"/>
                </a:solidFill>
              </a:rPr>
              <a:t>etwork </a:t>
            </a:r>
            <a:r>
              <a:rPr lang="en-US" sz="1600">
                <a:solidFill>
                  <a:schemeClr val="accent2"/>
                </a:solidFill>
              </a:rPr>
              <a:t>(any technology / architecture)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service is </a:t>
            </a:r>
            <a:r>
              <a:rPr lang="en-US" sz="2000" i="1">
                <a:solidFill>
                  <a:schemeClr val="accent2"/>
                </a:solidFill>
              </a:rPr>
              <a:t>seen</a:t>
            </a:r>
            <a:r>
              <a:rPr lang="en-US" sz="2000">
                <a:solidFill>
                  <a:schemeClr val="accent2"/>
                </a:solidFill>
              </a:rPr>
              <a:t> by the </a:t>
            </a:r>
            <a:r>
              <a:rPr lang="en-US" sz="2000"/>
              <a:t>C</a:t>
            </a:r>
            <a:r>
              <a:rPr lang="en-US" sz="2000">
                <a:solidFill>
                  <a:schemeClr val="accent2"/>
                </a:solidFill>
              </a:rPr>
              <a:t>ustomer </a:t>
            </a:r>
            <a:r>
              <a:rPr lang="en-US" sz="2000"/>
              <a:t>E</a:t>
            </a:r>
            <a:r>
              <a:rPr lang="en-US" sz="2000">
                <a:solidFill>
                  <a:schemeClr val="accent2"/>
                </a:solidFill>
              </a:rPr>
              <a:t>dge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</a:t>
            </a:r>
            <a:r>
              <a:rPr lang="en-US" sz="2000"/>
              <a:t>UNI</a:t>
            </a:r>
            <a:r>
              <a:rPr lang="en-US" sz="2000">
                <a:solidFill>
                  <a:schemeClr val="accent2"/>
                </a:solidFill>
              </a:rPr>
              <a:t> is the demarcation point between customer and MEN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each UNI serves a single customer, presents a standard Ethernet interface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at the UNI CE and MEN exchanged service (MAC) frames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connection between UNIs called an </a:t>
            </a:r>
            <a:r>
              <a:rPr lang="en-US" sz="2000"/>
              <a:t>E</a:t>
            </a:r>
            <a:r>
              <a:rPr lang="en-US" sz="2000">
                <a:solidFill>
                  <a:schemeClr val="accent2"/>
                </a:solidFill>
              </a:rPr>
              <a:t>thernet </a:t>
            </a:r>
            <a:r>
              <a:rPr lang="en-US" sz="2000"/>
              <a:t>V</a:t>
            </a:r>
            <a:r>
              <a:rPr lang="en-US" sz="2000">
                <a:solidFill>
                  <a:schemeClr val="accent2"/>
                </a:solidFill>
              </a:rPr>
              <a:t>irtual </a:t>
            </a:r>
            <a:r>
              <a:rPr lang="en-US" sz="2000"/>
              <a:t>C</a:t>
            </a:r>
            <a:r>
              <a:rPr lang="en-US" sz="2000">
                <a:solidFill>
                  <a:schemeClr val="accent2"/>
                </a:solidFill>
              </a:rPr>
              <a:t>onnection</a:t>
            </a:r>
          </a:p>
        </p:txBody>
      </p:sp>
      <p:grpSp>
        <p:nvGrpSpPr>
          <p:cNvPr id="339039" name="Group 95"/>
          <p:cNvGrpSpPr>
            <a:grpSpLocks/>
          </p:cNvGrpSpPr>
          <p:nvPr/>
        </p:nvGrpSpPr>
        <p:grpSpPr bwMode="auto">
          <a:xfrm>
            <a:off x="2324100" y="4508500"/>
            <a:ext cx="4127500" cy="1446213"/>
            <a:chOff x="1408" y="2976"/>
            <a:chExt cx="2600" cy="911"/>
          </a:xfrm>
        </p:grpSpPr>
        <p:sp>
          <p:nvSpPr>
            <p:cNvPr id="339005" name="Rectangle 61"/>
            <p:cNvSpPr>
              <a:spLocks noChangeArrowheads="1"/>
            </p:cNvSpPr>
            <p:nvPr/>
          </p:nvSpPr>
          <p:spPr bwMode="auto">
            <a:xfrm flipH="1">
              <a:off x="1641" y="3549"/>
              <a:ext cx="2113" cy="3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9" name="Freeform 5"/>
            <p:cNvSpPr>
              <a:spLocks/>
            </p:cNvSpPr>
            <p:nvPr/>
          </p:nvSpPr>
          <p:spPr bwMode="auto">
            <a:xfrm rot="64793">
              <a:off x="2166" y="3260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338998" name="Group 54"/>
            <p:cNvGrpSpPr>
              <a:grpSpLocks/>
            </p:cNvGrpSpPr>
            <p:nvPr/>
          </p:nvGrpSpPr>
          <p:grpSpPr bwMode="auto">
            <a:xfrm>
              <a:off x="3695" y="3456"/>
              <a:ext cx="195" cy="226"/>
              <a:chOff x="3815" y="3168"/>
              <a:chExt cx="195" cy="226"/>
            </a:xfrm>
          </p:grpSpPr>
          <p:sp>
            <p:nvSpPr>
              <p:cNvPr id="338975" name="Oval 31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76" name="Rectangle 3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77" name="Rectangle 3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78" name="Oval 34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999" name="Group 55"/>
            <p:cNvGrpSpPr>
              <a:grpSpLocks/>
            </p:cNvGrpSpPr>
            <p:nvPr/>
          </p:nvGrpSpPr>
          <p:grpSpPr bwMode="auto">
            <a:xfrm>
              <a:off x="1479" y="3456"/>
              <a:ext cx="195" cy="226"/>
              <a:chOff x="3815" y="3168"/>
              <a:chExt cx="195" cy="226"/>
            </a:xfrm>
          </p:grpSpPr>
          <p:sp>
            <p:nvSpPr>
              <p:cNvPr id="339000" name="Oval 56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01" name="Rectangle 5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02" name="Rectangle 5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03" name="Oval 59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9032" name="Text Box 88"/>
            <p:cNvSpPr txBox="1">
              <a:spLocks noChangeArrowheads="1"/>
            </p:cNvSpPr>
            <p:nvPr/>
          </p:nvSpPr>
          <p:spPr bwMode="auto">
            <a:xfrm>
              <a:off x="1408" y="324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CE</a:t>
              </a:r>
            </a:p>
          </p:txBody>
        </p:sp>
        <p:sp>
          <p:nvSpPr>
            <p:cNvPr id="339033" name="Text Box 89"/>
            <p:cNvSpPr txBox="1">
              <a:spLocks noChangeArrowheads="1"/>
            </p:cNvSpPr>
            <p:nvPr/>
          </p:nvSpPr>
          <p:spPr bwMode="auto">
            <a:xfrm>
              <a:off x="3624" y="324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CE</a:t>
              </a:r>
            </a:p>
          </p:txBody>
        </p:sp>
        <p:sp>
          <p:nvSpPr>
            <p:cNvPr id="339034" name="Text Box 90"/>
            <p:cNvSpPr txBox="1">
              <a:spLocks noChangeArrowheads="1"/>
            </p:cNvSpPr>
            <p:nvPr/>
          </p:nvSpPr>
          <p:spPr bwMode="auto">
            <a:xfrm>
              <a:off x="1864" y="2976"/>
              <a:ext cx="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UNI</a:t>
              </a:r>
            </a:p>
          </p:txBody>
        </p:sp>
        <p:sp>
          <p:nvSpPr>
            <p:cNvPr id="339035" name="Text Box 91"/>
            <p:cNvSpPr txBox="1">
              <a:spLocks noChangeArrowheads="1"/>
            </p:cNvSpPr>
            <p:nvPr/>
          </p:nvSpPr>
          <p:spPr bwMode="auto">
            <a:xfrm>
              <a:off x="3112" y="2976"/>
              <a:ext cx="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UNI</a:t>
              </a:r>
            </a:p>
          </p:txBody>
        </p:sp>
        <p:sp>
          <p:nvSpPr>
            <p:cNvPr id="339036" name="Line 92"/>
            <p:cNvSpPr>
              <a:spLocks noChangeShapeType="1"/>
            </p:cNvSpPr>
            <p:nvPr/>
          </p:nvSpPr>
          <p:spPr bwMode="auto">
            <a:xfrm>
              <a:off x="2064" y="3184"/>
              <a:ext cx="104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9037" name="Line 93"/>
            <p:cNvSpPr>
              <a:spLocks noChangeShapeType="1"/>
            </p:cNvSpPr>
            <p:nvPr/>
          </p:nvSpPr>
          <p:spPr bwMode="auto">
            <a:xfrm flipH="1">
              <a:off x="3192" y="3176"/>
              <a:ext cx="144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9038" name="Text Box 94"/>
            <p:cNvSpPr txBox="1">
              <a:spLocks noChangeArrowheads="1"/>
            </p:cNvSpPr>
            <p:nvPr/>
          </p:nvSpPr>
          <p:spPr bwMode="auto">
            <a:xfrm>
              <a:off x="2392" y="3424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MEN</a:t>
              </a:r>
            </a:p>
          </p:txBody>
        </p:sp>
      </p:grpSp>
      <p:pic>
        <p:nvPicPr>
          <p:cNvPr id="339040" name="Picture 96" descr="C:\Documents and Settings\Yaakov_s\Desktop\RJ4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0" y="2482850"/>
            <a:ext cx="571500" cy="468313"/>
          </a:xfrm>
          <a:prstGeom prst="rect">
            <a:avLst/>
          </a:prstGeom>
          <a:noFill/>
        </p:spPr>
      </p:pic>
      <p:sp>
        <p:nvSpPr>
          <p:cNvPr id="339041" name="Line 97"/>
          <p:cNvSpPr>
            <a:spLocks noChangeShapeType="1"/>
          </p:cNvSpPr>
          <p:nvPr/>
        </p:nvSpPr>
        <p:spPr bwMode="auto">
          <a:xfrm>
            <a:off x="3556000" y="60198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042" name="Text Box 98"/>
          <p:cNvSpPr txBox="1">
            <a:spLocks noChangeArrowheads="1"/>
          </p:cNvSpPr>
          <p:nvPr/>
        </p:nvSpPr>
        <p:spPr bwMode="auto">
          <a:xfrm>
            <a:off x="2768600" y="58166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ingress</a:t>
            </a:r>
          </a:p>
        </p:txBody>
      </p:sp>
      <p:sp>
        <p:nvSpPr>
          <p:cNvPr id="339043" name="Line 99"/>
          <p:cNvSpPr>
            <a:spLocks noChangeShapeType="1"/>
          </p:cNvSpPr>
          <p:nvPr/>
        </p:nvSpPr>
        <p:spPr bwMode="auto">
          <a:xfrm flipH="1">
            <a:off x="3530600" y="62103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044" name="Text Box 100"/>
          <p:cNvSpPr txBox="1">
            <a:spLocks noChangeArrowheads="1"/>
          </p:cNvSpPr>
          <p:nvPr/>
        </p:nvSpPr>
        <p:spPr bwMode="auto">
          <a:xfrm>
            <a:off x="2768600" y="60071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egress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BF7BEB7E-0601-4707-B3F1-13D4705BD125}" type="slidenum">
              <a:rPr lang="en-US"/>
              <a:pPr/>
              <a:t>38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65100"/>
            <a:ext cx="7545388" cy="881380"/>
          </a:xfrm>
        </p:spPr>
        <p:txBody>
          <a:bodyPr/>
          <a:lstStyle/>
          <a:p>
            <a:r>
              <a:rPr lang="en-US" dirty="0"/>
              <a:t>MEF Technical </a:t>
            </a:r>
            <a:r>
              <a:rPr lang="en-US" dirty="0" smtClean="0"/>
              <a:t>Specifications (1)</a:t>
            </a:r>
            <a:endParaRPr 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994093"/>
            <a:ext cx="8493760" cy="5686108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9999FF"/>
                </a:solidFill>
              </a:rPr>
              <a:t>MEF 1 </a:t>
            </a:r>
            <a:r>
              <a:rPr lang="en-US" sz="1600" dirty="0">
                <a:solidFill>
                  <a:srgbClr val="9999FF"/>
                </a:solidFill>
              </a:rPr>
              <a:t>Ethernet Services Model - Phase 1  (obsoleted by MEF 10)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2 </a:t>
            </a:r>
            <a:r>
              <a:rPr lang="en-US" sz="1600" dirty="0">
                <a:solidFill>
                  <a:schemeClr val="accent2"/>
                </a:solidFill>
              </a:rPr>
              <a:t>Requirements and Framework for Ethernet Service Protection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3 </a:t>
            </a:r>
            <a:r>
              <a:rPr lang="en-US" sz="1600" dirty="0">
                <a:solidFill>
                  <a:schemeClr val="accent2"/>
                </a:solidFill>
              </a:rPr>
              <a:t>Circuit Emulation Requirements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4 </a:t>
            </a:r>
            <a:r>
              <a:rPr lang="en-US" sz="1600" dirty="0">
                <a:solidFill>
                  <a:schemeClr val="accent2"/>
                </a:solidFill>
              </a:rPr>
              <a:t>MEN Architecture Framework Part 1: Generic Framework</a:t>
            </a:r>
            <a:endParaRPr lang="en-US" sz="1600" u="sng" dirty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9999FF"/>
                </a:solidFill>
              </a:rPr>
              <a:t>MEF 5 </a:t>
            </a:r>
            <a:r>
              <a:rPr lang="en-US" sz="1600" dirty="0">
                <a:solidFill>
                  <a:srgbClr val="9999FF"/>
                </a:solidFill>
              </a:rPr>
              <a:t>Traffic Management Specification – Phase 1</a:t>
            </a:r>
            <a:r>
              <a:rPr lang="en-US" sz="1600" b="1" dirty="0">
                <a:solidFill>
                  <a:srgbClr val="9999FF"/>
                </a:solidFill>
              </a:rPr>
              <a:t> </a:t>
            </a:r>
            <a:r>
              <a:rPr lang="en-US" sz="1600" dirty="0">
                <a:solidFill>
                  <a:srgbClr val="9999FF"/>
                </a:solidFill>
              </a:rPr>
              <a:t>(obsoleted by MEF 10)</a:t>
            </a:r>
            <a:endParaRPr lang="en-US" sz="1600" b="1" dirty="0">
              <a:solidFill>
                <a:srgbClr val="9999FF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</a:t>
            </a:r>
            <a:r>
              <a:rPr lang="en-US" sz="1600" b="1" dirty="0" smtClean="0">
                <a:solidFill>
                  <a:schemeClr val="accent2"/>
                </a:solidFill>
              </a:rPr>
              <a:t>6.1 </a:t>
            </a:r>
            <a:r>
              <a:rPr lang="en-US" sz="1600" dirty="0">
                <a:solidFill>
                  <a:schemeClr val="accent2"/>
                </a:solidFill>
              </a:rPr>
              <a:t>Metro Ethernet Services </a:t>
            </a:r>
            <a:r>
              <a:rPr lang="en-US" sz="1600" dirty="0" smtClean="0">
                <a:solidFill>
                  <a:schemeClr val="accent2"/>
                </a:solidFill>
              </a:rPr>
              <a:t>Definitions (Phase 2)</a:t>
            </a:r>
            <a:endParaRPr lang="en-US" sz="1600" u="sng" dirty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</a:t>
            </a:r>
            <a:r>
              <a:rPr lang="en-US" sz="1600" b="1" dirty="0" smtClean="0">
                <a:solidFill>
                  <a:schemeClr val="accent2"/>
                </a:solidFill>
              </a:rPr>
              <a:t>7.1 </a:t>
            </a:r>
            <a:r>
              <a:rPr lang="en-US" sz="1600" dirty="0">
                <a:solidFill>
                  <a:schemeClr val="accent2"/>
                </a:solidFill>
              </a:rPr>
              <a:t>EMS-NMS Information Model</a:t>
            </a:r>
            <a:r>
              <a:rPr lang="en-US" sz="1600" dirty="0">
                <a:solidFill>
                  <a:schemeClr val="accent2"/>
                </a:solidFill>
                <a:hlinkClick r:id="rId2"/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(Phase 2)</a:t>
            </a:r>
            <a:endParaRPr lang="en-US" sz="1600" dirty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8 </a:t>
            </a:r>
            <a:r>
              <a:rPr lang="en-US" sz="1600" dirty="0">
                <a:solidFill>
                  <a:schemeClr val="accent2"/>
                </a:solidFill>
              </a:rPr>
              <a:t>PDH over MEN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Implementation Agreement</a:t>
            </a:r>
            <a:r>
              <a:rPr lang="en-US" sz="1600" u="sng" dirty="0">
                <a:solidFill>
                  <a:schemeClr val="accent2"/>
                </a:solidFill>
                <a:hlinkClick r:id="rId3"/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</a:t>
            </a:r>
            <a:r>
              <a:rPr lang="en-US" sz="1600" dirty="0" err="1">
                <a:solidFill>
                  <a:schemeClr val="accent2"/>
                </a:solidFill>
              </a:rPr>
              <a:t>CESoETH</a:t>
            </a:r>
            <a:r>
              <a:rPr lang="en-US" sz="1600" dirty="0">
                <a:solidFill>
                  <a:schemeClr val="accent2"/>
                </a:solidFill>
              </a:rPr>
              <a:t>)</a:t>
            </a:r>
            <a:r>
              <a:rPr lang="en-US" sz="1600" dirty="0">
                <a:solidFill>
                  <a:schemeClr val="accent2"/>
                </a:solidFill>
                <a:hlinkClick r:id="rId4"/>
              </a:rPr>
              <a:t> </a:t>
            </a:r>
            <a:endParaRPr lang="en-US" sz="1600" dirty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9 </a:t>
            </a:r>
            <a:r>
              <a:rPr lang="en-US" sz="1600" dirty="0">
                <a:solidFill>
                  <a:schemeClr val="accent2"/>
                </a:solidFill>
              </a:rPr>
              <a:t>Abstract Test Suite for Ethernet Services at the UNI</a:t>
            </a:r>
            <a:r>
              <a:rPr lang="en-US" sz="1600" u="sng" dirty="0">
                <a:solidFill>
                  <a:schemeClr val="accent2"/>
                </a:solidFill>
                <a:hlinkClick r:id="rId5"/>
              </a:rPr>
              <a:t> </a:t>
            </a:r>
            <a:r>
              <a:rPr lang="en-US" sz="1600" u="sng" dirty="0">
                <a:solidFill>
                  <a:schemeClr val="accent2"/>
                </a:solidFill>
                <a:hlinkClick r:id="rId6"/>
              </a:rPr>
              <a:t> </a:t>
            </a:r>
            <a:endParaRPr lang="en-US" sz="1600" u="sng" dirty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</a:t>
            </a:r>
            <a:r>
              <a:rPr lang="en-US" sz="1600" b="1" dirty="0" smtClean="0">
                <a:solidFill>
                  <a:schemeClr val="accent2"/>
                </a:solidFill>
              </a:rPr>
              <a:t>10.2 </a:t>
            </a:r>
            <a:r>
              <a:rPr lang="en-US" sz="1600" dirty="0">
                <a:solidFill>
                  <a:schemeClr val="accent2"/>
                </a:solidFill>
              </a:rPr>
              <a:t>Ethernet Services Attributes </a:t>
            </a:r>
            <a:r>
              <a:rPr lang="en-US" sz="1600" dirty="0" smtClean="0">
                <a:solidFill>
                  <a:schemeClr val="accent2"/>
                </a:solidFill>
              </a:rPr>
              <a:t>(Phase 2)</a:t>
            </a:r>
            <a:r>
              <a:rPr lang="en-US" sz="1600" u="sng" dirty="0" smtClean="0">
                <a:solidFill>
                  <a:schemeClr val="accent2"/>
                </a:solidFill>
                <a:hlinkClick r:id="rId7"/>
              </a:rPr>
              <a:t> </a:t>
            </a:r>
            <a:r>
              <a:rPr lang="en-US" sz="1600" u="sng" dirty="0" smtClean="0">
                <a:solidFill>
                  <a:schemeClr val="accent2"/>
                </a:solidFill>
                <a:hlinkClick r:id="rId8"/>
              </a:rPr>
              <a:t> </a:t>
            </a:r>
            <a:endParaRPr lang="en-US" sz="1600" u="sng" dirty="0" smtClean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10.2.1 </a:t>
            </a:r>
            <a:r>
              <a:rPr lang="en-US" sz="1600" dirty="0" smtClean="0">
                <a:solidFill>
                  <a:schemeClr val="accent2"/>
                </a:solidFill>
              </a:rPr>
              <a:t>Performance Attributes Amendment to MEF10.2</a:t>
            </a:r>
            <a:endParaRPr lang="en-US" sz="1600" dirty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11 </a:t>
            </a:r>
            <a:r>
              <a:rPr lang="en-US" sz="1600" dirty="0">
                <a:solidFill>
                  <a:schemeClr val="accent2"/>
                </a:solidFill>
              </a:rPr>
              <a:t>User Network Interface (UNI) Requirements and Framework</a:t>
            </a:r>
            <a:r>
              <a:rPr lang="en-US" sz="1600" u="sng" dirty="0">
                <a:solidFill>
                  <a:schemeClr val="accent2"/>
                </a:solidFill>
                <a:hlinkClick r:id="rId9"/>
              </a:rPr>
              <a:t> </a:t>
            </a:r>
            <a:r>
              <a:rPr lang="en-US" sz="1600" u="sng" dirty="0">
                <a:solidFill>
                  <a:schemeClr val="accent2"/>
                </a:solidFill>
                <a:hlinkClick r:id="rId10"/>
              </a:rPr>
              <a:t> </a:t>
            </a:r>
            <a:endParaRPr lang="en-US" sz="1600" u="sng" dirty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12 </a:t>
            </a:r>
            <a:r>
              <a:rPr lang="en-US" sz="1600" dirty="0">
                <a:solidFill>
                  <a:schemeClr val="accent2"/>
                </a:solidFill>
              </a:rPr>
              <a:t>MAN Architecture Framework Part 2: Ethernet Services </a:t>
            </a:r>
            <a:r>
              <a:rPr lang="en-US" sz="1600" dirty="0" smtClean="0">
                <a:solidFill>
                  <a:schemeClr val="accent2"/>
                </a:solidFill>
              </a:rPr>
              <a:t>Layer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12.1 </a:t>
            </a:r>
            <a:r>
              <a:rPr lang="en-US" sz="1600" dirty="0" smtClean="0">
                <a:solidFill>
                  <a:schemeClr val="accent2"/>
                </a:solidFill>
              </a:rPr>
              <a:t>MAN Architecture Framework Part 2: Ethernet Services Layer Basic Elements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</a:t>
            </a:r>
            <a:r>
              <a:rPr lang="en-US" sz="1600" b="1" dirty="0">
                <a:solidFill>
                  <a:schemeClr val="accent2"/>
                </a:solidFill>
              </a:rPr>
              <a:t>13 </a:t>
            </a:r>
            <a:r>
              <a:rPr lang="en-US" sz="1600" dirty="0">
                <a:solidFill>
                  <a:schemeClr val="accent2"/>
                </a:solidFill>
              </a:rPr>
              <a:t>User Network Interface (UNI) Type 1 Implementation Agreement</a:t>
            </a:r>
            <a:r>
              <a:rPr lang="en-US" sz="1600" u="sng" dirty="0">
                <a:solidFill>
                  <a:schemeClr val="accent2"/>
                </a:solidFill>
                <a:hlinkClick r:id="rId11"/>
              </a:rPr>
              <a:t> </a:t>
            </a:r>
            <a:r>
              <a:rPr lang="en-US" sz="1600" u="sng" dirty="0">
                <a:solidFill>
                  <a:schemeClr val="accent2"/>
                </a:solidFill>
                <a:hlinkClick r:id="rId12"/>
              </a:rPr>
              <a:t> </a:t>
            </a:r>
            <a:endParaRPr lang="en-US" sz="1600" u="sng" dirty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14 </a:t>
            </a:r>
            <a:r>
              <a:rPr lang="en-US" sz="1600" dirty="0">
                <a:solidFill>
                  <a:schemeClr val="accent2"/>
                </a:solidFill>
              </a:rPr>
              <a:t>Abstract Test Suite for Ethernet Services at the UNI</a:t>
            </a:r>
            <a:r>
              <a:rPr lang="en-US" sz="1600" u="sng" dirty="0">
                <a:solidFill>
                  <a:schemeClr val="accent2"/>
                </a:solidFill>
                <a:hlinkClick r:id="rId13"/>
              </a:rPr>
              <a:t> </a:t>
            </a:r>
            <a:r>
              <a:rPr lang="en-US" sz="1600" u="sng" dirty="0">
                <a:solidFill>
                  <a:schemeClr val="accent2"/>
                </a:solidFill>
                <a:hlinkClick r:id="rId14"/>
              </a:rPr>
              <a:t> </a:t>
            </a:r>
            <a:endParaRPr lang="en-US" sz="1600" u="sng" dirty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15 </a:t>
            </a:r>
            <a:r>
              <a:rPr lang="en-US" sz="1600" dirty="0">
                <a:solidFill>
                  <a:schemeClr val="accent2"/>
                </a:solidFill>
              </a:rPr>
              <a:t>MEN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Management Requirements -  Phase 1 Network Elements</a:t>
            </a:r>
            <a:r>
              <a:rPr lang="en-US" sz="1600" u="sng" dirty="0">
                <a:solidFill>
                  <a:schemeClr val="accent2"/>
                </a:solidFill>
                <a:hlinkClick r:id="rId15"/>
              </a:rPr>
              <a:t> </a:t>
            </a:r>
            <a:r>
              <a:rPr lang="en-US" sz="1600" u="sng" dirty="0">
                <a:solidFill>
                  <a:schemeClr val="accent2"/>
                </a:solidFill>
                <a:hlinkClick r:id="rId16"/>
              </a:rPr>
              <a:t> </a:t>
            </a:r>
            <a:endParaRPr lang="en-US" sz="1600" u="sng" dirty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MEF 16 </a:t>
            </a:r>
            <a:r>
              <a:rPr lang="en-US" sz="1600" dirty="0">
                <a:solidFill>
                  <a:schemeClr val="accent2"/>
                </a:solidFill>
              </a:rPr>
              <a:t>Ethernet Local Management </a:t>
            </a:r>
            <a:r>
              <a:rPr lang="en-US" sz="1600" dirty="0" smtClean="0">
                <a:solidFill>
                  <a:schemeClr val="accent2"/>
                </a:solidFill>
              </a:rPr>
              <a:t>Interface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17 </a:t>
            </a:r>
            <a:r>
              <a:rPr lang="en-US" sz="1600" dirty="0" smtClean="0">
                <a:solidFill>
                  <a:schemeClr val="accent2"/>
                </a:solidFill>
              </a:rPr>
              <a:t>Service OAM Framework and Requirements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18 </a:t>
            </a:r>
            <a:r>
              <a:rPr lang="en-US" sz="1600" dirty="0" smtClean="0">
                <a:solidFill>
                  <a:schemeClr val="accent2"/>
                </a:solidFill>
              </a:rPr>
              <a:t>Abstract Test Suite for Circuit Emulation Services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19 </a:t>
            </a:r>
            <a:r>
              <a:rPr lang="en-US" sz="1600" dirty="0" smtClean="0">
                <a:solidFill>
                  <a:schemeClr val="accent2"/>
                </a:solidFill>
              </a:rPr>
              <a:t>Abstract Test Suite for UNI Type 1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20 </a:t>
            </a:r>
            <a:r>
              <a:rPr lang="en-US" sz="1600" dirty="0" smtClean="0">
                <a:solidFill>
                  <a:schemeClr val="accent2"/>
                </a:solidFill>
              </a:rPr>
              <a:t>UNI Type 2 Implementation Agreement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BF7BEB7E-0601-4707-B3F1-13D4705BD125}" type="slidenum">
              <a:rPr lang="en-US"/>
              <a:pPr/>
              <a:t>39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5100"/>
            <a:ext cx="7785100" cy="881380"/>
          </a:xfrm>
        </p:spPr>
        <p:txBody>
          <a:bodyPr/>
          <a:lstStyle/>
          <a:p>
            <a:r>
              <a:rPr lang="en-US" dirty="0"/>
              <a:t>MEF Technical </a:t>
            </a:r>
            <a:r>
              <a:rPr lang="en-US" dirty="0" smtClean="0"/>
              <a:t>Specifications (1)</a:t>
            </a:r>
            <a:endParaRPr 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9501"/>
            <a:ext cx="8585200" cy="508000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21 </a:t>
            </a:r>
            <a:r>
              <a:rPr lang="en-US" sz="1600" dirty="0" smtClean="0">
                <a:solidFill>
                  <a:schemeClr val="accent2"/>
                </a:solidFill>
              </a:rPr>
              <a:t>Abstract Test Suite for UNI Type 2 Part 1 Link OAM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22 </a:t>
            </a:r>
            <a:r>
              <a:rPr lang="en-US" sz="1600" dirty="0" smtClean="0">
                <a:solidFill>
                  <a:schemeClr val="accent2"/>
                </a:solidFill>
              </a:rPr>
              <a:t>Mobile Backhaul Implementation Agreement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23 </a:t>
            </a:r>
            <a:r>
              <a:rPr lang="en-US" sz="1600" dirty="0" smtClean="0">
                <a:solidFill>
                  <a:schemeClr val="accent2"/>
                </a:solidFill>
              </a:rPr>
              <a:t>Class of Service Phase 1 Implementation Agreement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24 </a:t>
            </a:r>
            <a:r>
              <a:rPr lang="en-US" sz="1600" dirty="0" smtClean="0">
                <a:solidFill>
                  <a:schemeClr val="accent2"/>
                </a:solidFill>
              </a:rPr>
              <a:t>Abstract Test Suite for UNI Type 2 Part 2 E-LMI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>
                <a:solidFill>
                  <a:schemeClr val="accent2"/>
                </a:solidFill>
              </a:rPr>
              <a:t>MEF 25 </a:t>
            </a:r>
            <a:r>
              <a:rPr lang="en-US" sz="1600" dirty="0" smtClean="0">
                <a:solidFill>
                  <a:schemeClr val="accent2"/>
                </a:solidFill>
              </a:rPr>
              <a:t>Abstract Test Suite for UNI Type 2 Part 3 Service OAM</a:t>
            </a:r>
            <a:endParaRPr lang="en-US" sz="16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26 </a:t>
            </a:r>
            <a:r>
              <a:rPr lang="en-US" sz="1600" dirty="0" smtClean="0">
                <a:solidFill>
                  <a:schemeClr val="accent2"/>
                </a:solidFill>
              </a:rPr>
              <a:t>External Network Network Interface - ENNI  (Phase 1)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26.0.1 </a:t>
            </a:r>
            <a:r>
              <a:rPr lang="en-US" sz="1600" dirty="0" smtClean="0">
                <a:solidFill>
                  <a:schemeClr val="accent2"/>
                </a:solidFill>
              </a:rPr>
              <a:t>Amendment to MEF-26 – The Bandwidth Profile Algorithm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26.0.2 </a:t>
            </a:r>
            <a:r>
              <a:rPr lang="en-US" sz="1600" dirty="0" smtClean="0">
                <a:solidFill>
                  <a:schemeClr val="accent2"/>
                </a:solidFill>
              </a:rPr>
              <a:t>OVC Layer 2 Control Protocol Tunneling Amendment to MEF 26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27 </a:t>
            </a:r>
            <a:r>
              <a:rPr lang="en-US" sz="1600" dirty="0" smtClean="0">
                <a:solidFill>
                  <a:schemeClr val="accent2"/>
                </a:solidFill>
              </a:rPr>
              <a:t>Abstract Test Suite for UNI Type 2 Part 5: Enhanced UNI and Part 6: L2CP Handling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28 </a:t>
            </a:r>
            <a:r>
              <a:rPr lang="en-US" sz="1600" dirty="0" smtClean="0">
                <a:solidFill>
                  <a:schemeClr val="accent2"/>
                </a:solidFill>
              </a:rPr>
              <a:t>ENNI  Support for UNI Tunnel Access and Virtual UNI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29 </a:t>
            </a:r>
            <a:r>
              <a:rPr lang="en-US" sz="1600" dirty="0" smtClean="0">
                <a:solidFill>
                  <a:schemeClr val="accent2"/>
                </a:solidFill>
              </a:rPr>
              <a:t>Ethernet Service Constructs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30 </a:t>
            </a:r>
            <a:r>
              <a:rPr lang="en-US" sz="1600" dirty="0" smtClean="0">
                <a:solidFill>
                  <a:schemeClr val="accent2"/>
                </a:solidFill>
              </a:rPr>
              <a:t>Service OAM FM IA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MEF 31 </a:t>
            </a:r>
            <a:r>
              <a:rPr lang="en-US" sz="1600" dirty="0" smtClean="0">
                <a:solidFill>
                  <a:schemeClr val="accent2"/>
                </a:solidFill>
              </a:rPr>
              <a:t>Service OAM FM MIB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 smtClean="0">
              <a:solidFill>
                <a:schemeClr val="accent2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6A6A5AB-AF0E-42AE-9537-C428865C752A}" type="slidenum">
              <a:rPr lang="en-US"/>
              <a:pPr/>
              <a:t>4</a:t>
            </a:fld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Ethernet anyway?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43013"/>
            <a:ext cx="8293100" cy="5118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i="1" dirty="0">
                <a:solidFill>
                  <a:schemeClr val="accent2"/>
                </a:solidFill>
              </a:rPr>
              <a:t>Ethernet</a:t>
            </a:r>
            <a:r>
              <a:rPr lang="en-US" sz="2000" dirty="0">
                <a:solidFill>
                  <a:schemeClr val="accent2"/>
                </a:solidFill>
              </a:rPr>
              <a:t> has evolved far from its roots of half-duplex/CSMA/CD LANs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and is hard to pin down today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 dirty="0"/>
              <a:t>we may use the term today to describe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full duplex 10G point-to-point optical links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“Ethernet in the first mile” DSL access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passive optical “GEPON” networks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metro Ethernet networks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“wireless Ethernet” 10M hot spots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etc.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endParaRPr lang="en-US" sz="2000" dirty="0">
              <a:solidFill>
                <a:srgbClr val="FF3300"/>
              </a:solidFill>
            </a:endParaRPr>
          </a:p>
        </p:txBody>
      </p:sp>
      <p:pic>
        <p:nvPicPr>
          <p:cNvPr id="295940" name="Picture 4" descr="C:\Documents and Settings\Yaakov_s\My Documents\commarts\Ethernet\metcalfe-en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1928813"/>
            <a:ext cx="3117850" cy="1631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18480" y="3505201"/>
            <a:ext cx="20726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Metcalf’s original sketch of Ethernet</a:t>
            </a: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/>
              <a:t>AdvEth</a:t>
            </a:r>
            <a:r>
              <a:rPr lang="en-US" dirty="0"/>
              <a:t>     Slide </a:t>
            </a:r>
            <a:fld id="{F9D6ED75-BA0C-417D-9614-D6FAE8D03C55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54337" name="Rectangle 33"/>
          <p:cNvSpPr>
            <a:spLocks noChangeArrowheads="1"/>
          </p:cNvSpPr>
          <p:nvPr/>
        </p:nvSpPr>
        <p:spPr bwMode="auto">
          <a:xfrm flipH="1">
            <a:off x="6046788" y="5678488"/>
            <a:ext cx="1931987" cy="52387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reference points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4613"/>
            <a:ext cx="8737600" cy="5067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the UNI stands between the CE and MEN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the processing functions needed at the CE to connect to the MEN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are called UNI-C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the processing functions needed at the MEN to connect to the 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are called UNI-N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between networks elements of a MEN we have I-NNI interfaces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while between different MENs we have E-NNI interfaces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(MEF 4 also defines NI-NNI, SI-NNI and SNI interfaces)</a:t>
            </a:r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 flipH="1">
            <a:off x="1322388" y="5729288"/>
            <a:ext cx="1931987" cy="52387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310" name="Freeform 6"/>
          <p:cNvSpPr>
            <a:spLocks/>
          </p:cNvSpPr>
          <p:nvPr/>
        </p:nvSpPr>
        <p:spPr bwMode="auto">
          <a:xfrm rot="64793">
            <a:off x="2147888" y="4970463"/>
            <a:ext cx="3817937" cy="1535112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354316" name="Group 12"/>
          <p:cNvGrpSpPr>
            <a:grpSpLocks/>
          </p:cNvGrpSpPr>
          <p:nvPr/>
        </p:nvGrpSpPr>
        <p:grpSpPr bwMode="auto">
          <a:xfrm>
            <a:off x="277813" y="5124450"/>
            <a:ext cx="1096962" cy="1006475"/>
            <a:chOff x="3815" y="3168"/>
            <a:chExt cx="195" cy="226"/>
          </a:xfrm>
        </p:grpSpPr>
        <p:sp>
          <p:nvSpPr>
            <p:cNvPr id="354317" name="Oval 13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18" name="Rectangle 14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19" name="Rectangle 15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20" name="Oval 16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321" name="Text Box 17"/>
          <p:cNvSpPr txBox="1">
            <a:spLocks noChangeArrowheads="1"/>
          </p:cNvSpPr>
          <p:nvPr/>
        </p:nvSpPr>
        <p:spPr bwMode="auto">
          <a:xfrm>
            <a:off x="571500" y="50736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CE</a:t>
            </a:r>
          </a:p>
        </p:txBody>
      </p:sp>
      <p:sp>
        <p:nvSpPr>
          <p:cNvPr id="354323" name="Text Box 19"/>
          <p:cNvSpPr txBox="1">
            <a:spLocks noChangeArrowheads="1"/>
          </p:cNvSpPr>
          <p:nvPr/>
        </p:nvSpPr>
        <p:spPr bwMode="auto">
          <a:xfrm>
            <a:off x="1447800" y="539115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UNI</a:t>
            </a:r>
          </a:p>
        </p:txBody>
      </p:sp>
      <p:sp>
        <p:nvSpPr>
          <p:cNvPr id="354327" name="Text Box 23"/>
          <p:cNvSpPr txBox="1">
            <a:spLocks noChangeArrowheads="1"/>
          </p:cNvSpPr>
          <p:nvPr/>
        </p:nvSpPr>
        <p:spPr bwMode="auto">
          <a:xfrm>
            <a:off x="3048000" y="58356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MEN-x</a:t>
            </a:r>
          </a:p>
        </p:txBody>
      </p:sp>
      <p:sp>
        <p:nvSpPr>
          <p:cNvPr id="354333" name="Text Box 29"/>
          <p:cNvSpPr txBox="1">
            <a:spLocks noChangeArrowheads="1"/>
          </p:cNvSpPr>
          <p:nvPr/>
        </p:nvSpPr>
        <p:spPr bwMode="auto">
          <a:xfrm>
            <a:off x="647700" y="5568950"/>
            <a:ext cx="736600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UNI-C</a:t>
            </a:r>
          </a:p>
        </p:txBody>
      </p:sp>
      <p:sp>
        <p:nvSpPr>
          <p:cNvPr id="354334" name="Text Box 30"/>
          <p:cNvSpPr txBox="1">
            <a:spLocks noChangeArrowheads="1"/>
          </p:cNvSpPr>
          <p:nvPr/>
        </p:nvSpPr>
        <p:spPr bwMode="auto">
          <a:xfrm>
            <a:off x="2133600" y="5594350"/>
            <a:ext cx="736600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UNI-N</a:t>
            </a:r>
          </a:p>
        </p:txBody>
      </p:sp>
      <p:sp>
        <p:nvSpPr>
          <p:cNvPr id="354336" name="Freeform 32"/>
          <p:cNvSpPr>
            <a:spLocks/>
          </p:cNvSpPr>
          <p:nvPr/>
        </p:nvSpPr>
        <p:spPr bwMode="auto">
          <a:xfrm rot="64793">
            <a:off x="7162800" y="4986338"/>
            <a:ext cx="1700213" cy="1535112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FF66FF">
                  <a:gamma/>
                  <a:shade val="46275"/>
                  <a:invGamma/>
                </a:srgbClr>
              </a:gs>
              <a:gs pos="5000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54338" name="Text Box 34"/>
          <p:cNvSpPr txBox="1">
            <a:spLocks noChangeArrowheads="1"/>
          </p:cNvSpPr>
          <p:nvPr/>
        </p:nvSpPr>
        <p:spPr bwMode="auto">
          <a:xfrm>
            <a:off x="6210300" y="53784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E-NNI</a:t>
            </a:r>
          </a:p>
        </p:txBody>
      </p:sp>
      <p:sp>
        <p:nvSpPr>
          <p:cNvPr id="354349" name="Rectangle 45"/>
          <p:cNvSpPr>
            <a:spLocks noChangeArrowheads="1"/>
          </p:cNvSpPr>
          <p:nvPr/>
        </p:nvSpPr>
        <p:spPr bwMode="auto">
          <a:xfrm flipH="1">
            <a:off x="4205288" y="5691188"/>
            <a:ext cx="890587" cy="42862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350" name="Text Box 46"/>
          <p:cNvSpPr txBox="1">
            <a:spLocks noChangeArrowheads="1"/>
          </p:cNvSpPr>
          <p:nvPr/>
        </p:nvSpPr>
        <p:spPr bwMode="auto">
          <a:xfrm>
            <a:off x="4305300" y="53911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I-NNI</a:t>
            </a:r>
          </a:p>
        </p:txBody>
      </p:sp>
      <p:grpSp>
        <p:nvGrpSpPr>
          <p:cNvPr id="354339" name="Group 35"/>
          <p:cNvGrpSpPr>
            <a:grpSpLocks/>
          </p:cNvGrpSpPr>
          <p:nvPr/>
        </p:nvGrpSpPr>
        <p:grpSpPr bwMode="auto">
          <a:xfrm>
            <a:off x="3973513" y="5454650"/>
            <a:ext cx="334962" cy="422275"/>
            <a:chOff x="3815" y="3168"/>
            <a:chExt cx="195" cy="226"/>
          </a:xfrm>
        </p:grpSpPr>
        <p:sp>
          <p:nvSpPr>
            <p:cNvPr id="354340" name="Oval 36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41" name="Rectangle 37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42" name="Rectangle 38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43" name="Oval 39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4344" name="Group 40"/>
          <p:cNvGrpSpPr>
            <a:grpSpLocks/>
          </p:cNvGrpSpPr>
          <p:nvPr/>
        </p:nvGrpSpPr>
        <p:grpSpPr bwMode="auto">
          <a:xfrm>
            <a:off x="5078413" y="5480050"/>
            <a:ext cx="334962" cy="422275"/>
            <a:chOff x="3815" y="3168"/>
            <a:chExt cx="195" cy="226"/>
          </a:xfrm>
        </p:grpSpPr>
        <p:sp>
          <p:nvSpPr>
            <p:cNvPr id="354345" name="Oval 41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46" name="Rectangle 42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47" name="Rectangle 43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48" name="Oval 44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351" name="Text Box 47"/>
          <p:cNvSpPr txBox="1">
            <a:spLocks noChangeArrowheads="1"/>
          </p:cNvSpPr>
          <p:nvPr/>
        </p:nvSpPr>
        <p:spPr bwMode="auto">
          <a:xfrm>
            <a:off x="7416800" y="55054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MEN-y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3ACAF085-C3AC-4982-9635-B592E1D0CCDF}" type="slidenum">
              <a:rPr lang="en-US"/>
              <a:pPr/>
              <a:t>41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EVCs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5213"/>
            <a:ext cx="8763000" cy="2984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a public MEN can not behave like a shared LAN</a:t>
            </a:r>
          </a:p>
          <a:p>
            <a:pPr lvl="1"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since ingress frames must not be delivered to incorrect customers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an association of 2 or more UNIs is called an </a:t>
            </a:r>
            <a:r>
              <a:rPr lang="en-US" sz="1800" b="1">
                <a:solidFill>
                  <a:schemeClr val="accent2"/>
                </a:solidFill>
              </a:rPr>
              <a:t>EVC</a:t>
            </a:r>
          </a:p>
          <a:p>
            <a:pPr lvl="1"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ingress frames must be delivered only to UNI(s) in the same EVC</a:t>
            </a:r>
          </a:p>
          <a:p>
            <a:pPr lvl="1"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when several UNIs frames may be flooded to all or selectively forwarded</a:t>
            </a:r>
          </a:p>
          <a:p>
            <a:pPr lvl="1"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frames with FCS errors must be dropped in the MEN </a:t>
            </a:r>
            <a:r>
              <a:rPr lang="en-US" sz="1600">
                <a:solidFill>
                  <a:schemeClr val="accent2"/>
                </a:solidFill>
              </a:rPr>
              <a:t>(to avoid incorrect delivery)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a single UNI may belong to several EVCs  (differentiated by port and/or VLAN ID)</a:t>
            </a:r>
          </a:p>
          <a:p>
            <a:pPr>
              <a:buFont typeface="Wingdings" pitchFamily="2" charset="2"/>
              <a:buNone/>
            </a:pPr>
            <a:endParaRPr lang="en-US" sz="1800">
              <a:solidFill>
                <a:schemeClr val="accent2"/>
              </a:solidFill>
            </a:endParaRPr>
          </a:p>
        </p:txBody>
      </p:sp>
      <p:grpSp>
        <p:nvGrpSpPr>
          <p:cNvPr id="351301" name="Group 69"/>
          <p:cNvGrpSpPr>
            <a:grpSpLocks/>
          </p:cNvGrpSpPr>
          <p:nvPr/>
        </p:nvGrpSpPr>
        <p:grpSpPr bwMode="auto">
          <a:xfrm>
            <a:off x="1587500" y="4114800"/>
            <a:ext cx="4994275" cy="2284413"/>
            <a:chOff x="1000" y="2592"/>
            <a:chExt cx="3146" cy="1439"/>
          </a:xfrm>
        </p:grpSpPr>
        <p:sp>
          <p:nvSpPr>
            <p:cNvPr id="351280" name="Rectangle 48"/>
            <p:cNvSpPr>
              <a:spLocks noChangeArrowheads="1"/>
            </p:cNvSpPr>
            <p:nvPr/>
          </p:nvSpPr>
          <p:spPr bwMode="auto">
            <a:xfrm rot="5400000" flipH="1">
              <a:off x="2052" y="3204"/>
              <a:ext cx="777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79" name="Rectangle 47"/>
            <p:cNvSpPr>
              <a:spLocks noChangeArrowheads="1"/>
            </p:cNvSpPr>
            <p:nvPr/>
          </p:nvSpPr>
          <p:spPr bwMode="auto">
            <a:xfrm rot="-5400000">
              <a:off x="2259" y="3136"/>
              <a:ext cx="91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68" name="Rectangle 36"/>
            <p:cNvSpPr>
              <a:spLocks noChangeArrowheads="1"/>
            </p:cNvSpPr>
            <p:nvPr/>
          </p:nvSpPr>
          <p:spPr bwMode="auto">
            <a:xfrm flipH="1">
              <a:off x="2753" y="3605"/>
              <a:ext cx="905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67" name="Rectangle 35"/>
            <p:cNvSpPr>
              <a:spLocks noChangeArrowheads="1"/>
            </p:cNvSpPr>
            <p:nvPr/>
          </p:nvSpPr>
          <p:spPr bwMode="auto">
            <a:xfrm flipH="1">
              <a:off x="2489" y="3229"/>
              <a:ext cx="1137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56" name="Rectangle 24"/>
            <p:cNvSpPr>
              <a:spLocks noChangeArrowheads="1"/>
            </p:cNvSpPr>
            <p:nvPr/>
          </p:nvSpPr>
          <p:spPr bwMode="auto">
            <a:xfrm rot="-5400000">
              <a:off x="2459" y="3360"/>
              <a:ext cx="107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Rectangle 5"/>
            <p:cNvSpPr>
              <a:spLocks noChangeArrowheads="1"/>
            </p:cNvSpPr>
            <p:nvPr/>
          </p:nvSpPr>
          <p:spPr bwMode="auto">
            <a:xfrm flipH="1">
              <a:off x="1185" y="3413"/>
              <a:ext cx="2793" cy="4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Freeform 6"/>
            <p:cNvSpPr>
              <a:spLocks/>
            </p:cNvSpPr>
            <p:nvPr/>
          </p:nvSpPr>
          <p:spPr bwMode="auto">
            <a:xfrm rot="64793">
              <a:off x="2222" y="3124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351239" name="Group 7"/>
            <p:cNvGrpSpPr>
              <a:grpSpLocks/>
            </p:cNvGrpSpPr>
            <p:nvPr/>
          </p:nvGrpSpPr>
          <p:grpSpPr bwMode="auto">
            <a:xfrm>
              <a:off x="3951" y="3312"/>
              <a:ext cx="195" cy="226"/>
              <a:chOff x="3815" y="3168"/>
              <a:chExt cx="195" cy="226"/>
            </a:xfrm>
          </p:grpSpPr>
          <p:sp>
            <p:nvSpPr>
              <p:cNvPr id="351240" name="Oval 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1" name="Rectangle 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2" name="Rectangle 1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3" name="Oval 1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1244" name="Group 12"/>
            <p:cNvGrpSpPr>
              <a:grpSpLocks/>
            </p:cNvGrpSpPr>
            <p:nvPr/>
          </p:nvGrpSpPr>
          <p:grpSpPr bwMode="auto">
            <a:xfrm>
              <a:off x="1071" y="3320"/>
              <a:ext cx="195" cy="226"/>
              <a:chOff x="3815" y="3168"/>
              <a:chExt cx="195" cy="226"/>
            </a:xfrm>
          </p:grpSpPr>
          <p:sp>
            <p:nvSpPr>
              <p:cNvPr id="351245" name="Oval 13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6" name="Rectangle 1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7" name="Rectangle 1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8" name="Oval 16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1249" name="Text Box 17"/>
            <p:cNvSpPr txBox="1">
              <a:spLocks noChangeArrowheads="1"/>
            </p:cNvSpPr>
            <p:nvPr/>
          </p:nvSpPr>
          <p:spPr bwMode="auto">
            <a:xfrm>
              <a:off x="1000" y="308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HQ</a:t>
              </a:r>
            </a:p>
          </p:txBody>
        </p:sp>
        <p:sp>
          <p:nvSpPr>
            <p:cNvPr id="351255" name="Text Box 23"/>
            <p:cNvSpPr txBox="1">
              <a:spLocks noChangeArrowheads="1"/>
            </p:cNvSpPr>
            <p:nvPr/>
          </p:nvSpPr>
          <p:spPr bwMode="auto">
            <a:xfrm>
              <a:off x="2448" y="3288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MEN</a:t>
              </a:r>
            </a:p>
          </p:txBody>
        </p:sp>
        <p:grpSp>
          <p:nvGrpSpPr>
            <p:cNvPr id="351257" name="Group 25"/>
            <p:cNvGrpSpPr>
              <a:grpSpLocks/>
            </p:cNvGrpSpPr>
            <p:nvPr/>
          </p:nvGrpSpPr>
          <p:grpSpPr bwMode="auto">
            <a:xfrm>
              <a:off x="2895" y="2704"/>
              <a:ext cx="195" cy="226"/>
              <a:chOff x="3815" y="3168"/>
              <a:chExt cx="195" cy="226"/>
            </a:xfrm>
          </p:grpSpPr>
          <p:sp>
            <p:nvSpPr>
              <p:cNvPr id="351258" name="Oval 26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59" name="Rectangle 2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0" name="Rectangle 2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1" name="Oval 29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1262" name="Group 30"/>
            <p:cNvGrpSpPr>
              <a:grpSpLocks/>
            </p:cNvGrpSpPr>
            <p:nvPr/>
          </p:nvGrpSpPr>
          <p:grpSpPr bwMode="auto">
            <a:xfrm>
              <a:off x="2903" y="3800"/>
              <a:ext cx="195" cy="226"/>
              <a:chOff x="3815" y="3168"/>
              <a:chExt cx="195" cy="226"/>
            </a:xfrm>
          </p:grpSpPr>
          <p:sp>
            <p:nvSpPr>
              <p:cNvPr id="351263" name="Oval 31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4" name="Rectangle 3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5" name="Rectangle 3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6" name="Oval 34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1269" name="Group 37"/>
            <p:cNvGrpSpPr>
              <a:grpSpLocks/>
            </p:cNvGrpSpPr>
            <p:nvPr/>
          </p:nvGrpSpPr>
          <p:grpSpPr bwMode="auto">
            <a:xfrm>
              <a:off x="3511" y="3128"/>
              <a:ext cx="195" cy="226"/>
              <a:chOff x="3815" y="3168"/>
              <a:chExt cx="195" cy="226"/>
            </a:xfrm>
          </p:grpSpPr>
          <p:sp>
            <p:nvSpPr>
              <p:cNvPr id="351270" name="Oval 3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1" name="Rectangle 3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2" name="Rectangle 4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3" name="Oval 4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1274" name="Group 42"/>
            <p:cNvGrpSpPr>
              <a:grpSpLocks/>
            </p:cNvGrpSpPr>
            <p:nvPr/>
          </p:nvGrpSpPr>
          <p:grpSpPr bwMode="auto">
            <a:xfrm>
              <a:off x="3519" y="3528"/>
              <a:ext cx="195" cy="226"/>
              <a:chOff x="3815" y="3168"/>
              <a:chExt cx="195" cy="226"/>
            </a:xfrm>
          </p:grpSpPr>
          <p:sp>
            <p:nvSpPr>
              <p:cNvPr id="351275" name="Oval 43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6" name="Rectangle 4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7" name="Rectangle 4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8" name="Oval 46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1281" name="Group 49"/>
            <p:cNvGrpSpPr>
              <a:grpSpLocks/>
            </p:cNvGrpSpPr>
            <p:nvPr/>
          </p:nvGrpSpPr>
          <p:grpSpPr bwMode="auto">
            <a:xfrm>
              <a:off x="2615" y="2592"/>
              <a:ext cx="195" cy="226"/>
              <a:chOff x="3815" y="3168"/>
              <a:chExt cx="195" cy="226"/>
            </a:xfrm>
          </p:grpSpPr>
          <p:sp>
            <p:nvSpPr>
              <p:cNvPr id="351282" name="Oval 50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83" name="Rectangle 51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84" name="Rectangle 5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85" name="Oval 53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1286" name="Group 54"/>
            <p:cNvGrpSpPr>
              <a:grpSpLocks/>
            </p:cNvGrpSpPr>
            <p:nvPr/>
          </p:nvGrpSpPr>
          <p:grpSpPr bwMode="auto">
            <a:xfrm>
              <a:off x="2343" y="2712"/>
              <a:ext cx="195" cy="226"/>
              <a:chOff x="3815" y="3168"/>
              <a:chExt cx="195" cy="226"/>
            </a:xfrm>
          </p:grpSpPr>
          <p:sp>
            <p:nvSpPr>
              <p:cNvPr id="351287" name="Oval 55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88" name="Rectangle 5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89" name="Rectangle 5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90" name="Oval 58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1291" name="Text Box 59"/>
            <p:cNvSpPr txBox="1">
              <a:spLocks noChangeArrowheads="1"/>
            </p:cNvSpPr>
            <p:nvPr/>
          </p:nvSpPr>
          <p:spPr bwMode="auto">
            <a:xfrm>
              <a:off x="1280" y="3408"/>
              <a:ext cx="9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EVCs 1, 2, 3</a:t>
              </a:r>
            </a:p>
          </p:txBody>
        </p:sp>
        <p:sp>
          <p:nvSpPr>
            <p:cNvPr id="351292" name="Text Box 60"/>
            <p:cNvSpPr txBox="1">
              <a:spLocks noChangeArrowheads="1"/>
            </p:cNvSpPr>
            <p:nvPr/>
          </p:nvSpPr>
          <p:spPr bwMode="auto">
            <a:xfrm>
              <a:off x="1704" y="2912"/>
              <a:ext cx="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EVC 1</a:t>
              </a:r>
            </a:p>
          </p:txBody>
        </p:sp>
        <p:sp>
          <p:nvSpPr>
            <p:cNvPr id="351293" name="Text Box 61"/>
            <p:cNvSpPr txBox="1">
              <a:spLocks noChangeArrowheads="1"/>
            </p:cNvSpPr>
            <p:nvPr/>
          </p:nvSpPr>
          <p:spPr bwMode="auto">
            <a:xfrm>
              <a:off x="3382" y="2850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EVC 2</a:t>
              </a:r>
            </a:p>
          </p:txBody>
        </p:sp>
        <p:sp>
          <p:nvSpPr>
            <p:cNvPr id="351294" name="Text Box 62"/>
            <p:cNvSpPr txBox="1">
              <a:spLocks noChangeArrowheads="1"/>
            </p:cNvSpPr>
            <p:nvPr/>
          </p:nvSpPr>
          <p:spPr bwMode="auto">
            <a:xfrm>
              <a:off x="3276" y="3800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EVC 3</a:t>
              </a:r>
            </a:p>
          </p:txBody>
        </p:sp>
        <p:sp>
          <p:nvSpPr>
            <p:cNvPr id="351295" name="Line 63"/>
            <p:cNvSpPr>
              <a:spLocks noChangeShapeType="1"/>
            </p:cNvSpPr>
            <p:nvPr/>
          </p:nvSpPr>
          <p:spPr bwMode="auto">
            <a:xfrm>
              <a:off x="2176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96" name="Line 64"/>
            <p:cNvSpPr>
              <a:spLocks noChangeShapeType="1"/>
            </p:cNvSpPr>
            <p:nvPr/>
          </p:nvSpPr>
          <p:spPr bwMode="auto">
            <a:xfrm>
              <a:off x="2176" y="3024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97" name="Line 65"/>
            <p:cNvSpPr>
              <a:spLocks noChangeShapeType="1"/>
            </p:cNvSpPr>
            <p:nvPr/>
          </p:nvSpPr>
          <p:spPr bwMode="auto">
            <a:xfrm>
              <a:off x="2180" y="2968"/>
              <a:ext cx="7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98" name="Line 66"/>
            <p:cNvSpPr>
              <a:spLocks noChangeShapeType="1"/>
            </p:cNvSpPr>
            <p:nvPr/>
          </p:nvSpPr>
          <p:spPr bwMode="auto">
            <a:xfrm flipH="1" flipV="1">
              <a:off x="3004" y="3744"/>
              <a:ext cx="324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299" name="Line 67"/>
            <p:cNvSpPr>
              <a:spLocks noChangeShapeType="1"/>
            </p:cNvSpPr>
            <p:nvPr/>
          </p:nvSpPr>
          <p:spPr bwMode="auto">
            <a:xfrm>
              <a:off x="3766" y="3030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300" name="Line 68"/>
            <p:cNvSpPr>
              <a:spLocks noChangeShapeType="1"/>
            </p:cNvSpPr>
            <p:nvPr/>
          </p:nvSpPr>
          <p:spPr bwMode="auto">
            <a:xfrm>
              <a:off x="3466" y="3042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3BA0E51-4915-45E5-B052-F9A959D7D4A7}" type="slidenum">
              <a:rPr lang="en-US"/>
              <a:pPr/>
              <a:t>42</a:t>
            </a:fld>
            <a:endParaRPr lang="en-US"/>
          </a:p>
        </p:txBody>
      </p:sp>
      <p:sp>
        <p:nvSpPr>
          <p:cNvPr id="3532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EVC types</a:t>
            </a:r>
          </a:p>
        </p:txBody>
      </p:sp>
      <p:sp>
        <p:nvSpPr>
          <p:cNvPr id="3532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90500" y="1065212"/>
            <a:ext cx="8851900" cy="5360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a point-to-point EVC associates </a:t>
            </a:r>
            <a:r>
              <a:rPr lang="en-US" sz="2000" b="1" dirty="0">
                <a:solidFill>
                  <a:schemeClr val="accent2"/>
                </a:solidFill>
              </a:rPr>
              <a:t>exactly</a:t>
            </a:r>
            <a:r>
              <a:rPr lang="en-US" sz="2000" dirty="0">
                <a:solidFill>
                  <a:schemeClr val="accent2"/>
                </a:solidFill>
              </a:rPr>
              <a:t> 2 UNIs</a:t>
            </a:r>
          </a:p>
          <a:p>
            <a:r>
              <a:rPr lang="en-US" sz="2000" dirty="0"/>
              <a:t>the service provided is called E-LINE </a:t>
            </a:r>
            <a:r>
              <a:rPr lang="en-US" sz="1800" dirty="0"/>
              <a:t>[MEF-6]</a:t>
            </a:r>
          </a:p>
          <a:p>
            <a:pPr>
              <a:lnSpc>
                <a:spcPct val="25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a multipoint-to-multipoint EVC connects 2 or more UNIs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Note: MP2MP w/ 2 UNIs is different from P2P </a:t>
            </a:r>
            <a:r>
              <a:rPr lang="en-US" sz="1800" dirty="0">
                <a:solidFill>
                  <a:schemeClr val="accent2"/>
                </a:solidFill>
              </a:rPr>
              <a:t>(new UNIs can be added)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sz="2000" dirty="0" err="1">
                <a:solidFill>
                  <a:schemeClr val="accent2"/>
                </a:solidFill>
              </a:rPr>
              <a:t>unicast</a:t>
            </a:r>
            <a:r>
              <a:rPr lang="en-US" sz="2000" dirty="0">
                <a:solidFill>
                  <a:schemeClr val="accent2"/>
                </a:solidFill>
              </a:rPr>
              <a:t> frames may flooded or selectively forwarded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broadcast/multicast frames are replicated and sent to all UNIs in the EVC</a:t>
            </a:r>
          </a:p>
          <a:p>
            <a:r>
              <a:rPr lang="en-US" sz="2000" dirty="0"/>
              <a:t>the service provided is called E-LAN </a:t>
            </a:r>
            <a:r>
              <a:rPr lang="en-US" sz="1800" dirty="0"/>
              <a:t>[MEF-6]</a:t>
            </a:r>
          </a:p>
          <a:p>
            <a:pPr>
              <a:lnSpc>
                <a:spcPct val="250000"/>
              </a:lnSpc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a tree-topology EVC connects one UNI to many UNIs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the service provided is called E-TREE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800" dirty="0" smtClean="0">
              <a:solidFill>
                <a:srgbClr val="FF66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FF66FF"/>
                </a:solidFill>
              </a:rPr>
              <a:t>we </a:t>
            </a:r>
            <a:r>
              <a:rPr lang="en-US" sz="1800" dirty="0">
                <a:solidFill>
                  <a:srgbClr val="FF66FF"/>
                </a:solidFill>
              </a:rPr>
              <a:t>will see more details on Ethernet services later</a:t>
            </a:r>
          </a:p>
        </p:txBody>
      </p:sp>
      <p:grpSp>
        <p:nvGrpSpPr>
          <p:cNvPr id="353365" name="Group 85"/>
          <p:cNvGrpSpPr>
            <a:grpSpLocks/>
          </p:cNvGrpSpPr>
          <p:nvPr/>
        </p:nvGrpSpPr>
        <p:grpSpPr bwMode="auto">
          <a:xfrm>
            <a:off x="5815013" y="1339850"/>
            <a:ext cx="3052762" cy="995363"/>
            <a:chOff x="3511" y="1020"/>
            <a:chExt cx="1923" cy="627"/>
          </a:xfrm>
        </p:grpSpPr>
        <p:sp>
          <p:nvSpPr>
            <p:cNvPr id="353344" name="Rectangle 64"/>
            <p:cNvSpPr>
              <a:spLocks noChangeArrowheads="1"/>
            </p:cNvSpPr>
            <p:nvPr/>
          </p:nvSpPr>
          <p:spPr bwMode="auto">
            <a:xfrm flipH="1">
              <a:off x="3657" y="1309"/>
              <a:ext cx="1609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45" name="Freeform 65"/>
            <p:cNvSpPr>
              <a:spLocks/>
            </p:cNvSpPr>
            <p:nvPr/>
          </p:nvSpPr>
          <p:spPr bwMode="auto">
            <a:xfrm rot="64793">
              <a:off x="3942" y="1020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353346" name="Group 66"/>
            <p:cNvGrpSpPr>
              <a:grpSpLocks/>
            </p:cNvGrpSpPr>
            <p:nvPr/>
          </p:nvGrpSpPr>
          <p:grpSpPr bwMode="auto">
            <a:xfrm>
              <a:off x="5239" y="1216"/>
              <a:ext cx="195" cy="226"/>
              <a:chOff x="3815" y="3168"/>
              <a:chExt cx="195" cy="226"/>
            </a:xfrm>
          </p:grpSpPr>
          <p:sp>
            <p:nvSpPr>
              <p:cNvPr id="353347" name="Oval 67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48" name="Rectangle 6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49" name="Rectangle 6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50" name="Oval 70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3351" name="Group 71"/>
            <p:cNvGrpSpPr>
              <a:grpSpLocks/>
            </p:cNvGrpSpPr>
            <p:nvPr/>
          </p:nvGrpSpPr>
          <p:grpSpPr bwMode="auto">
            <a:xfrm>
              <a:off x="3511" y="1216"/>
              <a:ext cx="195" cy="226"/>
              <a:chOff x="3815" y="3168"/>
              <a:chExt cx="195" cy="226"/>
            </a:xfrm>
          </p:grpSpPr>
          <p:sp>
            <p:nvSpPr>
              <p:cNvPr id="353352" name="Oval 72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53" name="Rectangle 7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54" name="Rectangle 7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55" name="Oval 75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3357" name="Text Box 77"/>
            <p:cNvSpPr txBox="1">
              <a:spLocks noChangeArrowheads="1"/>
            </p:cNvSpPr>
            <p:nvPr/>
          </p:nvSpPr>
          <p:spPr bwMode="auto">
            <a:xfrm>
              <a:off x="4904" y="1128"/>
              <a:ext cx="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UNI</a:t>
              </a:r>
            </a:p>
          </p:txBody>
        </p:sp>
        <p:sp>
          <p:nvSpPr>
            <p:cNvPr id="353362" name="Text Box 82"/>
            <p:cNvSpPr txBox="1">
              <a:spLocks noChangeArrowheads="1"/>
            </p:cNvSpPr>
            <p:nvPr/>
          </p:nvSpPr>
          <p:spPr bwMode="auto">
            <a:xfrm>
              <a:off x="4168" y="1184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MEN</a:t>
              </a:r>
            </a:p>
          </p:txBody>
        </p:sp>
        <p:sp>
          <p:nvSpPr>
            <p:cNvPr id="353364" name="Text Box 84"/>
            <p:cNvSpPr txBox="1">
              <a:spLocks noChangeArrowheads="1"/>
            </p:cNvSpPr>
            <p:nvPr/>
          </p:nvSpPr>
          <p:spPr bwMode="auto">
            <a:xfrm>
              <a:off x="3656" y="1128"/>
              <a:ext cx="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UNI</a:t>
              </a:r>
            </a:p>
          </p:txBody>
        </p:sp>
      </p:grpSp>
      <p:grpSp>
        <p:nvGrpSpPr>
          <p:cNvPr id="353395" name="Group 115"/>
          <p:cNvGrpSpPr>
            <a:grpSpLocks/>
          </p:cNvGrpSpPr>
          <p:nvPr/>
        </p:nvGrpSpPr>
        <p:grpSpPr bwMode="auto">
          <a:xfrm>
            <a:off x="5573713" y="4276725"/>
            <a:ext cx="3052762" cy="2378075"/>
            <a:chOff x="3607" y="1968"/>
            <a:chExt cx="1923" cy="1498"/>
          </a:xfrm>
        </p:grpSpPr>
        <p:sp>
          <p:nvSpPr>
            <p:cNvPr id="353382" name="Rectangle 102"/>
            <p:cNvSpPr>
              <a:spLocks noChangeArrowheads="1"/>
            </p:cNvSpPr>
            <p:nvPr/>
          </p:nvSpPr>
          <p:spPr bwMode="auto">
            <a:xfrm rot="-5400000">
              <a:off x="4003" y="2704"/>
              <a:ext cx="1073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67" name="Rectangle 87"/>
            <p:cNvSpPr>
              <a:spLocks noChangeArrowheads="1"/>
            </p:cNvSpPr>
            <p:nvPr/>
          </p:nvSpPr>
          <p:spPr bwMode="auto">
            <a:xfrm flipH="1">
              <a:off x="3753" y="2701"/>
              <a:ext cx="1609" cy="2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368" name="Freeform 88"/>
            <p:cNvSpPr>
              <a:spLocks/>
            </p:cNvSpPr>
            <p:nvPr/>
          </p:nvSpPr>
          <p:spPr bwMode="auto">
            <a:xfrm rot="64793">
              <a:off x="4038" y="2412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353369" name="Group 89"/>
            <p:cNvGrpSpPr>
              <a:grpSpLocks/>
            </p:cNvGrpSpPr>
            <p:nvPr/>
          </p:nvGrpSpPr>
          <p:grpSpPr bwMode="auto">
            <a:xfrm>
              <a:off x="5335" y="2608"/>
              <a:ext cx="195" cy="226"/>
              <a:chOff x="3815" y="3168"/>
              <a:chExt cx="195" cy="226"/>
            </a:xfrm>
          </p:grpSpPr>
          <p:sp>
            <p:nvSpPr>
              <p:cNvPr id="353370" name="Oval 90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71" name="Rectangle 91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72" name="Rectangle 9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73" name="Oval 93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3374" name="Group 94"/>
            <p:cNvGrpSpPr>
              <a:grpSpLocks/>
            </p:cNvGrpSpPr>
            <p:nvPr/>
          </p:nvGrpSpPr>
          <p:grpSpPr bwMode="auto">
            <a:xfrm>
              <a:off x="3607" y="2608"/>
              <a:ext cx="195" cy="226"/>
              <a:chOff x="3815" y="3168"/>
              <a:chExt cx="195" cy="226"/>
            </a:xfrm>
          </p:grpSpPr>
          <p:sp>
            <p:nvSpPr>
              <p:cNvPr id="353375" name="Oval 95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76" name="Rectangle 9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77" name="Rectangle 9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78" name="Oval 98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3379" name="Text Box 99"/>
            <p:cNvSpPr txBox="1">
              <a:spLocks noChangeArrowheads="1"/>
            </p:cNvSpPr>
            <p:nvPr/>
          </p:nvSpPr>
          <p:spPr bwMode="auto">
            <a:xfrm>
              <a:off x="5000" y="2520"/>
              <a:ext cx="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UNI</a:t>
              </a:r>
            </a:p>
          </p:txBody>
        </p:sp>
        <p:sp>
          <p:nvSpPr>
            <p:cNvPr id="353380" name="Text Box 100"/>
            <p:cNvSpPr txBox="1">
              <a:spLocks noChangeArrowheads="1"/>
            </p:cNvSpPr>
            <p:nvPr/>
          </p:nvSpPr>
          <p:spPr bwMode="auto">
            <a:xfrm>
              <a:off x="4264" y="2576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MEN</a:t>
              </a:r>
            </a:p>
          </p:txBody>
        </p:sp>
        <p:sp>
          <p:nvSpPr>
            <p:cNvPr id="353381" name="Text Box 101"/>
            <p:cNvSpPr txBox="1">
              <a:spLocks noChangeArrowheads="1"/>
            </p:cNvSpPr>
            <p:nvPr/>
          </p:nvSpPr>
          <p:spPr bwMode="auto">
            <a:xfrm>
              <a:off x="3752" y="2520"/>
              <a:ext cx="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UNI</a:t>
              </a:r>
            </a:p>
          </p:txBody>
        </p:sp>
        <p:grpSp>
          <p:nvGrpSpPr>
            <p:cNvPr id="353383" name="Group 103"/>
            <p:cNvGrpSpPr>
              <a:grpSpLocks/>
            </p:cNvGrpSpPr>
            <p:nvPr/>
          </p:nvGrpSpPr>
          <p:grpSpPr bwMode="auto">
            <a:xfrm>
              <a:off x="4447" y="1968"/>
              <a:ext cx="195" cy="226"/>
              <a:chOff x="3815" y="3168"/>
              <a:chExt cx="195" cy="226"/>
            </a:xfrm>
          </p:grpSpPr>
          <p:sp>
            <p:nvSpPr>
              <p:cNvPr id="353384" name="Oval 104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85" name="Rectangle 10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86" name="Rectangle 10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87" name="Oval 107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3388" name="Group 108"/>
            <p:cNvGrpSpPr>
              <a:grpSpLocks/>
            </p:cNvGrpSpPr>
            <p:nvPr/>
          </p:nvGrpSpPr>
          <p:grpSpPr bwMode="auto">
            <a:xfrm>
              <a:off x="4431" y="3240"/>
              <a:ext cx="195" cy="226"/>
              <a:chOff x="3815" y="3168"/>
              <a:chExt cx="195" cy="226"/>
            </a:xfrm>
          </p:grpSpPr>
          <p:sp>
            <p:nvSpPr>
              <p:cNvPr id="353389" name="Oval 109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90" name="Rectangle 11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91" name="Rectangle 111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92" name="Oval 112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3393" name="Text Box 113"/>
            <p:cNvSpPr txBox="1">
              <a:spLocks noChangeArrowheads="1"/>
            </p:cNvSpPr>
            <p:nvPr/>
          </p:nvSpPr>
          <p:spPr bwMode="auto">
            <a:xfrm>
              <a:off x="4504" y="3032"/>
              <a:ext cx="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UNI</a:t>
              </a:r>
            </a:p>
          </p:txBody>
        </p:sp>
        <p:sp>
          <p:nvSpPr>
            <p:cNvPr id="353394" name="Text Box 114"/>
            <p:cNvSpPr txBox="1">
              <a:spLocks noChangeArrowheads="1"/>
            </p:cNvSpPr>
            <p:nvPr/>
          </p:nvSpPr>
          <p:spPr bwMode="auto">
            <a:xfrm>
              <a:off x="4496" y="2136"/>
              <a:ext cx="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UNI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MEF Model (12.1)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219200"/>
            <a:ext cx="8869680" cy="30073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MEF is updating their architecture model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Metro </a:t>
            </a:r>
            <a:r>
              <a:rPr lang="en-US" sz="2000" dirty="0" smtClean="0">
                <a:sym typeface="Wingdings"/>
              </a:rPr>
              <a:t></a:t>
            </a:r>
            <a:r>
              <a:rPr lang="en-US" sz="2000" dirty="0" smtClean="0"/>
              <a:t> Carrier    so   MEN </a:t>
            </a:r>
            <a:r>
              <a:rPr lang="en-US" sz="2000" dirty="0" smtClean="0">
                <a:sym typeface="Wingdings"/>
              </a:rPr>
              <a:t></a:t>
            </a:r>
            <a:r>
              <a:rPr lang="en-US" sz="2000" dirty="0" smtClean="0"/>
              <a:t> CEN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EVC is no longer a transport entity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Ethernet Connection (EC) is the entity that connects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Ethernet flow termination points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ECs traversing several CENs are composed of  EC segments (ECS)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Operator Virtual Connections (OVCs) connect ENNIs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with other ENNIs or UNIs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AdvEth     Slide </a:t>
            </a:r>
            <a:fld id="{5C6DC534-A6C8-47FB-8B4D-0BC6DDDF4CD7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213360" y="4236720"/>
            <a:ext cx="7650480" cy="2621280"/>
            <a:chOff x="10160" y="4277360"/>
            <a:chExt cx="7650480" cy="262128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 flipH="1">
              <a:off x="640080" y="5103178"/>
              <a:ext cx="5939156" cy="4794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6"/>
            <p:cNvSpPr>
              <a:spLocks/>
            </p:cNvSpPr>
            <p:nvPr/>
          </p:nvSpPr>
          <p:spPr bwMode="auto">
            <a:xfrm rot="64793">
              <a:off x="121497" y="4885463"/>
              <a:ext cx="1014243" cy="667042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 rot="64793">
              <a:off x="4289424" y="4644389"/>
              <a:ext cx="1462088" cy="995363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4475480" y="4904740"/>
              <a:ext cx="1028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/>
                <a:t>CEN 2</a:t>
              </a:r>
              <a:endParaRPr lang="en-US" sz="2400" dirty="0"/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 rot="64793">
              <a:off x="1952625" y="4613911"/>
              <a:ext cx="1462088" cy="995363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2199640" y="4884420"/>
              <a:ext cx="1028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/>
                <a:t>CEN 1</a:t>
              </a:r>
              <a:endParaRPr lang="en-US" sz="24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38960" y="4602480"/>
              <a:ext cx="111760" cy="1056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35760" y="4358640"/>
              <a:ext cx="599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UNI-N</a:t>
              </a:r>
              <a:endParaRPr lang="en-US" sz="1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91200" y="4541520"/>
              <a:ext cx="111760" cy="1056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588000" y="4297680"/>
              <a:ext cx="599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UNI-N</a:t>
              </a:r>
              <a:endParaRPr lang="en-US" sz="1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19200" y="4602480"/>
              <a:ext cx="111760" cy="1056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16000" y="4358640"/>
              <a:ext cx="599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UNI-C</a:t>
              </a:r>
              <a:endParaRPr lang="en-US" sz="10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309360" y="4541520"/>
              <a:ext cx="111760" cy="1056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06160" y="4297680"/>
              <a:ext cx="599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UNI-C</a:t>
              </a:r>
              <a:endParaRPr lang="en-US" sz="10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1513840" y="5049520"/>
              <a:ext cx="132080" cy="1422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045200" y="5059680"/>
              <a:ext cx="132080" cy="1422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71600" y="4846320"/>
              <a:ext cx="426720" cy="25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UNI</a:t>
              </a:r>
              <a:endParaRPr lang="en-US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902960" y="4856480"/>
              <a:ext cx="426720" cy="25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UNI</a:t>
              </a:r>
              <a:endParaRPr lang="en-US" sz="10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444240" y="4521200"/>
              <a:ext cx="111760" cy="1056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90240" y="4277360"/>
              <a:ext cx="660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ENNI-N</a:t>
              </a:r>
              <a:endParaRPr lang="en-US" sz="1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206240" y="4521200"/>
              <a:ext cx="111760" cy="1056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952240" y="4277360"/>
              <a:ext cx="660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ENNI-N</a:t>
              </a:r>
              <a:endParaRPr lang="en-US" sz="10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1574800" y="5811520"/>
              <a:ext cx="4511040" cy="101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045200" y="5638800"/>
              <a:ext cx="589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EVC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80160" y="6177280"/>
              <a:ext cx="599440" cy="158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940560" y="6177280"/>
              <a:ext cx="1544320" cy="158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267200" y="6177280"/>
              <a:ext cx="1544320" cy="158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545840" y="6177280"/>
              <a:ext cx="660400" cy="158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862320" y="6177280"/>
              <a:ext cx="599440" cy="158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471920" y="6035040"/>
              <a:ext cx="8432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/>
                  </a:solidFill>
                  <a:latin typeface="+mj-lt"/>
                </a:rPr>
                <a:t>S-ECSs</a:t>
              </a:r>
              <a:endParaRPr lang="en-US" sz="14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820160" y="5049520"/>
              <a:ext cx="132080" cy="1422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647440" y="4856480"/>
              <a:ext cx="50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ENNI</a:t>
              </a:r>
              <a:endParaRPr lang="en-US" sz="1000" dirty="0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1524000" y="6350000"/>
              <a:ext cx="237744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942080" y="6350000"/>
              <a:ext cx="219456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6106160" y="6214943"/>
              <a:ext cx="7315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  <a:latin typeface="+mj-lt"/>
                </a:rPr>
                <a:t>OVCs</a:t>
              </a:r>
              <a:endParaRPr lang="en-US" sz="140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160" y="4947920"/>
              <a:ext cx="1361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</a:rPr>
                <a:t>Subscriber</a:t>
              </a:r>
            </a:p>
            <a:p>
              <a:pPr algn="ctr"/>
              <a:r>
                <a:rPr lang="en-US" sz="1600" dirty="0" smtClean="0">
                  <a:latin typeface="+mj-lt"/>
                </a:rPr>
                <a:t>A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 rot="64793">
              <a:off x="6410537" y="4783863"/>
              <a:ext cx="1014243" cy="667042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299200" y="4846320"/>
              <a:ext cx="1361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</a:rPr>
                <a:t>Subscriber</a:t>
              </a:r>
            </a:p>
            <a:p>
              <a:pPr algn="ctr"/>
              <a:r>
                <a:rPr lang="en-US" sz="1600" dirty="0" smtClean="0">
                  <a:latin typeface="+mj-lt"/>
                </a:rPr>
                <a:t>B</a:t>
              </a:r>
              <a:endParaRPr lang="en-US" sz="1600" dirty="0">
                <a:latin typeface="+mj-lt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1869440" y="6715760"/>
              <a:ext cx="158496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515360" y="6715760"/>
              <a:ext cx="75184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307840" y="6715760"/>
              <a:ext cx="1513840" cy="1016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5821680" y="6590863"/>
              <a:ext cx="965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+mj-lt"/>
                </a:rPr>
                <a:t>O-ECSs</a:t>
              </a:r>
              <a:endParaRPr lang="en-US" sz="1400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V="1">
              <a:off x="1280160" y="5984240"/>
              <a:ext cx="5151120" cy="1016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461760" y="5852160"/>
              <a:ext cx="7315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/>
                  </a:solidFill>
                  <a:latin typeface="+mj-lt"/>
                </a:rPr>
                <a:t>S-EC</a:t>
              </a:r>
              <a:endParaRPr lang="en-US" sz="1400" dirty="0">
                <a:solidFill>
                  <a:schemeClr val="accent6"/>
                </a:solidFill>
                <a:latin typeface="+mj-lt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V="1">
              <a:off x="1879600" y="6553200"/>
              <a:ext cx="3931920" cy="1016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5852160" y="6387663"/>
              <a:ext cx="7315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+mj-lt"/>
                </a:rPr>
                <a:t>SP-EC</a:t>
              </a:r>
              <a:endParaRPr lang="en-US" sz="1400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3FAB9D2F-C05C-4385-A151-B88D8E1EB104}" type="slidenum">
              <a:rPr lang="en-US"/>
              <a:pPr/>
              <a:t>44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the IETF? 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68413"/>
            <a:ext cx="8788400" cy="4838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Ethernet is often used to carry IP packets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sz="2000"/>
              <a:t>since IP does not define lower layers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sz="2000"/>
              <a:t>since IP only forwards up to the LAN, not to the endpoint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/>
              <a:t>both IP and Ethernet use addresses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sz="2000"/>
              <a:t>but these addresses are not compatible (exception – IPv6 local address)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</a:t>
            </a:r>
            <a:r>
              <a:rPr lang="en-US" sz="2000"/>
              <a:t>A</a:t>
            </a:r>
            <a:r>
              <a:rPr lang="en-US" sz="2000">
                <a:solidFill>
                  <a:schemeClr val="accent2"/>
                </a:solidFill>
              </a:rPr>
              <a:t>ddress </a:t>
            </a:r>
            <a:r>
              <a:rPr lang="en-US" sz="2000"/>
              <a:t>R</a:t>
            </a:r>
            <a:r>
              <a:rPr lang="en-US" sz="2000">
                <a:solidFill>
                  <a:schemeClr val="accent2"/>
                </a:solidFill>
              </a:rPr>
              <a:t>esolution </a:t>
            </a:r>
            <a:r>
              <a:rPr lang="en-US" sz="2000"/>
              <a:t>P</a:t>
            </a:r>
            <a:r>
              <a:rPr lang="en-US" sz="2000">
                <a:solidFill>
                  <a:schemeClr val="accent2"/>
                </a:solidFill>
              </a:rPr>
              <a:t>rotocol (RFC 826 / STD 37) solves this problem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if you need to know the MAC address that corresponds to an IP address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broadcast an ARP request (Ethertype 0806, address FF…FF)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all hosts on LAN receive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host with given IP address unicasts back an “ARP reply”</a:t>
            </a:r>
          </a:p>
          <a:p>
            <a:pPr lvl="1"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DFD98546-36B2-41CC-AE97-1D83E97BB6FA}" type="slidenum">
              <a:rPr lang="en-US"/>
              <a:pPr/>
              <a:t>45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ARP-like protocols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154113"/>
            <a:ext cx="8928100" cy="5321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other related protocols (some use the ARP packet format)</a:t>
            </a:r>
          </a:p>
          <a:p>
            <a:r>
              <a:rPr lang="en-US"/>
              <a:t>GARP (gratuitous ARP – </a:t>
            </a:r>
            <a:r>
              <a:rPr lang="en-US">
                <a:solidFill>
                  <a:srgbClr val="FF3300"/>
                </a:solidFill>
              </a:rPr>
              <a:t>WARNING not 802.1 GARP</a:t>
            </a:r>
            <a:r>
              <a:rPr lang="en-US"/>
              <a:t>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/>
              <a:t>host sends its MAC-IP binding without request </a:t>
            </a:r>
            <a:r>
              <a:rPr lang="en-US" sz="1800"/>
              <a:t>(e.g. backup server)</a:t>
            </a:r>
          </a:p>
          <a:p>
            <a:pPr>
              <a:lnSpc>
                <a:spcPct val="150000"/>
              </a:lnSpc>
            </a:pPr>
            <a:r>
              <a:rPr lang="en-US"/>
              <a:t>Proxy ARP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/>
              <a:t>router responds to ARP request to capture frames</a:t>
            </a:r>
          </a:p>
          <a:p>
            <a:pPr>
              <a:lnSpc>
                <a:spcPct val="150000"/>
              </a:lnSpc>
            </a:pPr>
            <a:r>
              <a:rPr lang="en-US"/>
              <a:t>Reverse ARP, BOOTP, DHCP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/>
              <a:t>host sends its MAC and wants to know its IP address</a:t>
            </a:r>
          </a:p>
          <a:p>
            <a:pPr>
              <a:lnSpc>
                <a:spcPct val="150000"/>
              </a:lnSpc>
            </a:pPr>
            <a:r>
              <a:rPr lang="en-US"/>
              <a:t>Inverse ARP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/>
              <a:t>frame-relay station unicasts DLCI to find out remote IP address</a:t>
            </a:r>
          </a:p>
          <a:p>
            <a:r>
              <a:rPr lang="en-US"/>
              <a:t>ARP mediation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/>
              <a:t>mediate over L2VPN between networks using different ARPs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/>
              <a:t>(e.g. Ethernet on one side and FR on the other)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5A96442C-4160-47AC-BF2B-746DB5C48A40}" type="slidenum">
              <a:rPr lang="en-US"/>
              <a:pPr/>
              <a:t>46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292100"/>
            <a:ext cx="6686550" cy="1143000"/>
          </a:xfrm>
        </p:spPr>
        <p:txBody>
          <a:bodyPr/>
          <a:lstStyle/>
          <a:p>
            <a:r>
              <a:rPr lang="en-US"/>
              <a:t>VLANs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3600" y="1941513"/>
            <a:ext cx="3190240" cy="29464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VLANs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tagging (802.1Q)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SVL and IVL switches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VLAN stacking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PBN and PBBN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PBT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MPLS-TP</a:t>
            </a: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548CE597-4216-4D9B-B527-908F39C3C2A8}" type="slidenum">
              <a:rPr lang="en-US"/>
              <a:pPr/>
              <a:t>47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942340"/>
          </a:xfrm>
        </p:spPr>
        <p:txBody>
          <a:bodyPr/>
          <a:lstStyle/>
          <a:p>
            <a:r>
              <a:rPr lang="en-US" dirty="0"/>
              <a:t>Virtual LANs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953453"/>
            <a:ext cx="8686800" cy="414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in standard practice each LAN needs its own infrastructure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1 broadcast domain per set of cables and hubs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all stations on LAN see all traffic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we may want a single physical infrastructure to support many LANs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simpler and less expensive than maintaining separate infrastructures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multiple low-speed LANs on one high-speed infrastructure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segment broadcast domains </a:t>
            </a:r>
            <a:r>
              <a:rPr lang="en-US" sz="1800" dirty="0">
                <a:solidFill>
                  <a:schemeClr val="accent2"/>
                </a:solidFill>
              </a:rPr>
              <a:t>(lower BW/processing) </a:t>
            </a:r>
            <a:r>
              <a:rPr lang="en-US" sz="2000" dirty="0">
                <a:solidFill>
                  <a:schemeClr val="accent2"/>
                </a:solidFill>
              </a:rPr>
              <a:t>without routers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security for different departments in company / groups in campus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FF33CC"/>
                </a:solidFill>
              </a:rPr>
              <a:t>separation may be based on switch ports or MAC address or VLAN ID (tag)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FF3300"/>
                </a:solidFill>
              </a:rPr>
              <a:t>we will not delve deeply into VLANs here </a:t>
            </a:r>
            <a:r>
              <a:rPr lang="en-US" sz="1800" dirty="0">
                <a:solidFill>
                  <a:srgbClr val="FF3300"/>
                </a:solidFill>
              </a:rPr>
              <a:t>(see e.g. 802.1Q Appendix D)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sz="1800" dirty="0">
                <a:solidFill>
                  <a:srgbClr val="FF3300"/>
                </a:solidFill>
              </a:rPr>
              <a:t>I assume that this is treated in elementary Ethernet course</a:t>
            </a:r>
          </a:p>
        </p:txBody>
      </p:sp>
      <p:grpSp>
        <p:nvGrpSpPr>
          <p:cNvPr id="355507" name="Group 179"/>
          <p:cNvGrpSpPr>
            <a:grpSpLocks/>
          </p:cNvGrpSpPr>
          <p:nvPr/>
        </p:nvGrpSpPr>
        <p:grpSpPr bwMode="auto">
          <a:xfrm>
            <a:off x="690563" y="5065395"/>
            <a:ext cx="6754812" cy="1685925"/>
            <a:chOff x="435" y="3250"/>
            <a:chExt cx="4255" cy="1062"/>
          </a:xfrm>
        </p:grpSpPr>
        <p:grpSp>
          <p:nvGrpSpPr>
            <p:cNvPr id="355484" name="Group 156"/>
            <p:cNvGrpSpPr>
              <a:grpSpLocks/>
            </p:cNvGrpSpPr>
            <p:nvPr/>
          </p:nvGrpSpPr>
          <p:grpSpPr bwMode="auto">
            <a:xfrm>
              <a:off x="3497" y="3799"/>
              <a:ext cx="1161" cy="381"/>
              <a:chOff x="2689" y="1175"/>
              <a:chExt cx="1161" cy="381"/>
            </a:xfrm>
          </p:grpSpPr>
          <p:sp>
            <p:nvSpPr>
              <p:cNvPr id="355485" name="Rectangle 157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86" name="Rectangle 158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87" name="Rectangle 159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88" name="Rectangle 160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89" name="Rectangle 161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90" name="Rectangle 162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91" name="Rectangle 163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92" name="Rectangle 164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466" name="Group 138"/>
            <p:cNvGrpSpPr>
              <a:grpSpLocks/>
            </p:cNvGrpSpPr>
            <p:nvPr/>
          </p:nvGrpSpPr>
          <p:grpSpPr bwMode="auto">
            <a:xfrm>
              <a:off x="3497" y="3407"/>
              <a:ext cx="1161" cy="381"/>
              <a:chOff x="2689" y="1175"/>
              <a:chExt cx="1161" cy="381"/>
            </a:xfrm>
          </p:grpSpPr>
          <p:sp>
            <p:nvSpPr>
              <p:cNvPr id="355467" name="Rectangle 139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68" name="Rectangle 140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69" name="Rectangle 141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70" name="Rectangle 142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71" name="Rectangle 143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72" name="Rectangle 144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73" name="Rectangle 145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74" name="Rectangle 146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339" name="Rectangle 11"/>
            <p:cNvSpPr>
              <a:spLocks noChangeArrowheads="1"/>
            </p:cNvSpPr>
            <p:nvPr/>
          </p:nvSpPr>
          <p:spPr bwMode="auto">
            <a:xfrm flipH="1">
              <a:off x="1833" y="3741"/>
              <a:ext cx="1537" cy="56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346" name="Group 18"/>
            <p:cNvGrpSpPr>
              <a:grpSpLocks/>
            </p:cNvGrpSpPr>
            <p:nvPr/>
          </p:nvGrpSpPr>
          <p:grpSpPr bwMode="auto">
            <a:xfrm>
              <a:off x="1615" y="3424"/>
              <a:ext cx="299" cy="714"/>
              <a:chOff x="3815" y="3168"/>
              <a:chExt cx="195" cy="226"/>
            </a:xfrm>
          </p:grpSpPr>
          <p:sp>
            <p:nvSpPr>
              <p:cNvPr id="355347" name="Oval 19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48" name="Rectangle 2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49" name="Rectangle 21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50" name="Oval 22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5393" name="Group 65"/>
            <p:cNvGrpSpPr>
              <a:grpSpLocks/>
            </p:cNvGrpSpPr>
            <p:nvPr/>
          </p:nvGrpSpPr>
          <p:grpSpPr bwMode="auto">
            <a:xfrm>
              <a:off x="457" y="3407"/>
              <a:ext cx="1161" cy="381"/>
              <a:chOff x="2689" y="1175"/>
              <a:chExt cx="1161" cy="381"/>
            </a:xfrm>
          </p:grpSpPr>
          <p:sp>
            <p:nvSpPr>
              <p:cNvPr id="355394" name="Rectangle 66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395" name="Rectangle 67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396" name="Rectangle 68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397" name="Rectangle 69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398" name="Rectangle 70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399" name="Rectangle 71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00" name="Rectangle 72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01" name="Rectangle 73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0033CC">
                      <a:gamma/>
                      <a:shade val="46275"/>
                      <a:invGamma/>
                    </a:srgbClr>
                  </a:gs>
                  <a:gs pos="5000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409" name="Group 81"/>
            <p:cNvGrpSpPr>
              <a:grpSpLocks/>
            </p:cNvGrpSpPr>
            <p:nvPr/>
          </p:nvGrpSpPr>
          <p:grpSpPr bwMode="auto">
            <a:xfrm>
              <a:off x="4427" y="3250"/>
              <a:ext cx="263" cy="248"/>
              <a:chOff x="4891" y="2520"/>
              <a:chExt cx="335" cy="333"/>
            </a:xfrm>
          </p:grpSpPr>
          <p:sp>
            <p:nvSpPr>
              <p:cNvPr id="355410" name="Freeform 82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0033CC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11" name="Line 83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12" name="Line 84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13" name="Freeform 85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0033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14" name="Line 86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15" name="Line 87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16" name="Line 88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17" name="Rectangle 89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0033CC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18" name="Freeform 90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0033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19" name="Line 91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20" name="Line 92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21" name="Line 93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5422" name="Group 94"/>
            <p:cNvGrpSpPr>
              <a:grpSpLocks/>
            </p:cNvGrpSpPr>
            <p:nvPr/>
          </p:nvGrpSpPr>
          <p:grpSpPr bwMode="auto">
            <a:xfrm>
              <a:off x="435" y="3282"/>
              <a:ext cx="263" cy="248"/>
              <a:chOff x="4891" y="2520"/>
              <a:chExt cx="335" cy="333"/>
            </a:xfrm>
          </p:grpSpPr>
          <p:sp>
            <p:nvSpPr>
              <p:cNvPr id="355423" name="Freeform 95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0033CC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24" name="Line 96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25" name="Line 97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26" name="Freeform 98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0033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27" name="Line 99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28" name="Line 100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29" name="Line 101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30" name="Rectangle 102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0033CC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31" name="Freeform 103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0033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32" name="Line 104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33" name="Line 105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34" name="Line 106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5435" name="Group 107"/>
            <p:cNvGrpSpPr>
              <a:grpSpLocks/>
            </p:cNvGrpSpPr>
            <p:nvPr/>
          </p:nvGrpSpPr>
          <p:grpSpPr bwMode="auto">
            <a:xfrm>
              <a:off x="4275" y="4064"/>
              <a:ext cx="263" cy="248"/>
              <a:chOff x="4891" y="2520"/>
              <a:chExt cx="335" cy="333"/>
            </a:xfrm>
          </p:grpSpPr>
          <p:sp>
            <p:nvSpPr>
              <p:cNvPr id="355436" name="Freeform 108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FF33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37" name="Line 109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38" name="Line 110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39" name="Freeform 111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40" name="Line 112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41" name="Line 113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42" name="Line 114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43" name="Rectangle 115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FF33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44" name="Freeform 116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45" name="Line 117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46" name="Line 118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47" name="Line 119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5461" name="Group 133"/>
            <p:cNvGrpSpPr>
              <a:grpSpLocks/>
            </p:cNvGrpSpPr>
            <p:nvPr/>
          </p:nvGrpSpPr>
          <p:grpSpPr bwMode="auto">
            <a:xfrm>
              <a:off x="3239" y="3424"/>
              <a:ext cx="299" cy="714"/>
              <a:chOff x="3815" y="3168"/>
              <a:chExt cx="195" cy="226"/>
            </a:xfrm>
          </p:grpSpPr>
          <p:sp>
            <p:nvSpPr>
              <p:cNvPr id="355462" name="Oval 134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63" name="Rectangle 13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64" name="Rectangle 13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65" name="Oval 137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5475" name="Group 147"/>
            <p:cNvGrpSpPr>
              <a:grpSpLocks/>
            </p:cNvGrpSpPr>
            <p:nvPr/>
          </p:nvGrpSpPr>
          <p:grpSpPr bwMode="auto">
            <a:xfrm>
              <a:off x="457" y="3799"/>
              <a:ext cx="1161" cy="381"/>
              <a:chOff x="2689" y="1175"/>
              <a:chExt cx="1161" cy="381"/>
            </a:xfrm>
          </p:grpSpPr>
          <p:sp>
            <p:nvSpPr>
              <p:cNvPr id="355476" name="Rectangle 148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77" name="Rectangle 149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78" name="Rectangle 150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79" name="Rectangle 151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80" name="Rectangle 152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81" name="Rectangle 153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82" name="Rectangle 154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483" name="Rectangle 155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493" name="Group 165"/>
            <p:cNvGrpSpPr>
              <a:grpSpLocks/>
            </p:cNvGrpSpPr>
            <p:nvPr/>
          </p:nvGrpSpPr>
          <p:grpSpPr bwMode="auto">
            <a:xfrm>
              <a:off x="571" y="4064"/>
              <a:ext cx="263" cy="248"/>
              <a:chOff x="4891" y="2520"/>
              <a:chExt cx="335" cy="333"/>
            </a:xfrm>
          </p:grpSpPr>
          <p:sp>
            <p:nvSpPr>
              <p:cNvPr id="355494" name="Freeform 166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FF33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95" name="Line 167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96" name="Line 168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97" name="Freeform 169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98" name="Line 170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99" name="Line 171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00" name="Line 172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01" name="Rectangle 173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FF33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02" name="Freeform 174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03" name="Line 175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04" name="Line 176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05" name="Line 177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5506" name="Text Box 178"/>
            <p:cNvSpPr txBox="1">
              <a:spLocks noChangeArrowheads="1"/>
            </p:cNvSpPr>
            <p:nvPr/>
          </p:nvSpPr>
          <p:spPr bwMode="auto">
            <a:xfrm>
              <a:off x="1920" y="3336"/>
              <a:ext cx="1352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port-based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VLAN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F6B0F2E4-B43B-4E8B-8132-B25B327B0D22}" type="slidenum">
              <a:rPr lang="en-US"/>
              <a:pPr/>
              <a:t>48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</a:t>
            </a:r>
            <a:r>
              <a:rPr lang="en-US" dirty="0" smtClean="0"/>
              <a:t>LANs </a:t>
            </a:r>
            <a:r>
              <a:rPr lang="en-US" sz="2800" dirty="0" smtClean="0"/>
              <a:t>(cont.)</a:t>
            </a:r>
            <a:endParaRPr lang="en-US" sz="2800" dirty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30313"/>
            <a:ext cx="8686800" cy="5257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/>
              <a:t>initially there were proprietary solutions to tagging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0033CC"/>
                </a:solidFill>
              </a:rPr>
              <a:t>802.1Q &amp; 802.1p projects defined format, protocols, and procedures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0033CC"/>
                </a:solidFill>
              </a:rPr>
              <a:t>802.1p results were incorporated into 802.1D-1998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0033CC"/>
                </a:solidFill>
              </a:rPr>
              <a:t>priority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0033CC"/>
                </a:solidFill>
              </a:rPr>
              <a:t>802.1Q intentionally left separate and NOT incorporated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rgbClr val="0033CC"/>
                </a:solidFill>
              </a:rPr>
              <a:t>considered sufficiently distinct from non-VLAN bridging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0033CC"/>
                </a:solidFill>
              </a:rPr>
              <a:t>in particular, baggy pants model enhanced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0033CC"/>
                </a:solidFill>
              </a:rPr>
              <a:t>new protocol – GVRP (see below)</a:t>
            </a:r>
          </a:p>
          <a:p>
            <a:pPr>
              <a:lnSpc>
                <a:spcPct val="2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</a:rPr>
              <a:t>802.1ad and 802.1ah further extend tagging formats and procedures</a:t>
            </a:r>
          </a:p>
          <a:p>
            <a:pPr>
              <a:lnSpc>
                <a:spcPct val="2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/>
          </a:p>
        </p:txBody>
      </p:sp>
      <p:grpSp>
        <p:nvGrpSpPr>
          <p:cNvPr id="391380" name="Group 212"/>
          <p:cNvGrpSpPr>
            <a:grpSpLocks/>
          </p:cNvGrpSpPr>
          <p:nvPr/>
        </p:nvGrpSpPr>
        <p:grpSpPr bwMode="auto">
          <a:xfrm>
            <a:off x="788988" y="5438775"/>
            <a:ext cx="6592887" cy="1152525"/>
            <a:chOff x="497" y="3426"/>
            <a:chExt cx="4153" cy="726"/>
          </a:xfrm>
        </p:grpSpPr>
        <p:grpSp>
          <p:nvGrpSpPr>
            <p:cNvPr id="391370" name="Group 202"/>
            <p:cNvGrpSpPr>
              <a:grpSpLocks/>
            </p:cNvGrpSpPr>
            <p:nvPr/>
          </p:nvGrpSpPr>
          <p:grpSpPr bwMode="auto">
            <a:xfrm>
              <a:off x="497" y="3583"/>
              <a:ext cx="1161" cy="381"/>
              <a:chOff x="2689" y="1175"/>
              <a:chExt cx="1161" cy="381"/>
            </a:xfrm>
          </p:grpSpPr>
          <p:sp>
            <p:nvSpPr>
              <p:cNvPr id="391371" name="Rectangle 203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72" name="Rectangle 204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73" name="Rectangle 205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74" name="Rectangle 206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75" name="Rectangle 207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76" name="Rectangle 208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77" name="Rectangle 209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78" name="Rectangle 210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1271" name="Group 103"/>
            <p:cNvGrpSpPr>
              <a:grpSpLocks/>
            </p:cNvGrpSpPr>
            <p:nvPr/>
          </p:nvGrpSpPr>
          <p:grpSpPr bwMode="auto">
            <a:xfrm>
              <a:off x="3489" y="3583"/>
              <a:ext cx="1161" cy="381"/>
              <a:chOff x="2689" y="1175"/>
              <a:chExt cx="1161" cy="381"/>
            </a:xfrm>
          </p:grpSpPr>
          <p:sp>
            <p:nvSpPr>
              <p:cNvPr id="391272" name="Rectangle 104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73" name="Rectangle 105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74" name="Rectangle 106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75" name="Rectangle 107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76" name="Rectangle 108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77" name="Rectangle 109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78" name="Rectangle 110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79" name="Rectangle 111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1289" name="Rectangle 121"/>
            <p:cNvSpPr>
              <a:spLocks noChangeArrowheads="1"/>
            </p:cNvSpPr>
            <p:nvPr/>
          </p:nvSpPr>
          <p:spPr bwMode="auto">
            <a:xfrm flipH="1">
              <a:off x="1833" y="3749"/>
              <a:ext cx="1537" cy="56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1290" name="Group 122"/>
            <p:cNvGrpSpPr>
              <a:grpSpLocks/>
            </p:cNvGrpSpPr>
            <p:nvPr/>
          </p:nvGrpSpPr>
          <p:grpSpPr bwMode="auto">
            <a:xfrm>
              <a:off x="1615" y="3512"/>
              <a:ext cx="299" cy="522"/>
              <a:chOff x="3815" y="3168"/>
              <a:chExt cx="195" cy="226"/>
            </a:xfrm>
          </p:grpSpPr>
          <p:sp>
            <p:nvSpPr>
              <p:cNvPr id="391291" name="Oval 123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92" name="Rectangle 12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93" name="Rectangle 12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94" name="Oval 126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1304" name="Group 136"/>
            <p:cNvGrpSpPr>
              <a:grpSpLocks/>
            </p:cNvGrpSpPr>
            <p:nvPr/>
          </p:nvGrpSpPr>
          <p:grpSpPr bwMode="auto">
            <a:xfrm>
              <a:off x="4099" y="3426"/>
              <a:ext cx="263" cy="248"/>
              <a:chOff x="4891" y="2520"/>
              <a:chExt cx="335" cy="333"/>
            </a:xfrm>
          </p:grpSpPr>
          <p:sp>
            <p:nvSpPr>
              <p:cNvPr id="391305" name="Freeform 137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0033CC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6" name="Line 138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7" name="Line 139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8" name="Freeform 140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0033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9" name="Line 141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10" name="Line 142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11" name="Line 143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12" name="Rectangle 144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0033CC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13" name="Freeform 145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0033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14" name="Line 146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15" name="Line 147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16" name="Line 148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1317" name="Group 149"/>
            <p:cNvGrpSpPr>
              <a:grpSpLocks/>
            </p:cNvGrpSpPr>
            <p:nvPr/>
          </p:nvGrpSpPr>
          <p:grpSpPr bwMode="auto">
            <a:xfrm>
              <a:off x="787" y="3426"/>
              <a:ext cx="263" cy="248"/>
              <a:chOff x="4891" y="2520"/>
              <a:chExt cx="335" cy="333"/>
            </a:xfrm>
          </p:grpSpPr>
          <p:sp>
            <p:nvSpPr>
              <p:cNvPr id="391318" name="Freeform 150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0033CC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19" name="Line 151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0" name="Line 152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1" name="Freeform 153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0033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2" name="Line 154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3" name="Line 155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4" name="Line 156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5" name="Rectangle 157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0033CC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6" name="Freeform 158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0033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7" name="Line 159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8" name="Line 160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9" name="Line 161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1330" name="Group 162"/>
            <p:cNvGrpSpPr>
              <a:grpSpLocks/>
            </p:cNvGrpSpPr>
            <p:nvPr/>
          </p:nvGrpSpPr>
          <p:grpSpPr bwMode="auto">
            <a:xfrm>
              <a:off x="4251" y="3904"/>
              <a:ext cx="263" cy="248"/>
              <a:chOff x="4891" y="2520"/>
              <a:chExt cx="335" cy="333"/>
            </a:xfrm>
          </p:grpSpPr>
          <p:sp>
            <p:nvSpPr>
              <p:cNvPr id="391331" name="Freeform 163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FF33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32" name="Line 164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33" name="Line 165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34" name="Freeform 166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35" name="Line 167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36" name="Line 168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37" name="Line 169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38" name="Rectangle 170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FF33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39" name="Freeform 171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40" name="Line 172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41" name="Line 173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42" name="Line 174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1343" name="Group 175"/>
            <p:cNvGrpSpPr>
              <a:grpSpLocks/>
            </p:cNvGrpSpPr>
            <p:nvPr/>
          </p:nvGrpSpPr>
          <p:grpSpPr bwMode="auto">
            <a:xfrm>
              <a:off x="3239" y="3520"/>
              <a:ext cx="299" cy="490"/>
              <a:chOff x="3815" y="3168"/>
              <a:chExt cx="195" cy="226"/>
            </a:xfrm>
          </p:grpSpPr>
          <p:sp>
            <p:nvSpPr>
              <p:cNvPr id="391344" name="Oval 176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45" name="Rectangle 17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46" name="Rectangle 17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47" name="Oval 179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1357" name="Group 189"/>
            <p:cNvGrpSpPr>
              <a:grpSpLocks/>
            </p:cNvGrpSpPr>
            <p:nvPr/>
          </p:nvGrpSpPr>
          <p:grpSpPr bwMode="auto">
            <a:xfrm>
              <a:off x="619" y="3888"/>
              <a:ext cx="263" cy="248"/>
              <a:chOff x="4891" y="2520"/>
              <a:chExt cx="335" cy="333"/>
            </a:xfrm>
          </p:grpSpPr>
          <p:sp>
            <p:nvSpPr>
              <p:cNvPr id="391358" name="Freeform 190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FF33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59" name="Line 191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0" name="Line 192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1" name="Freeform 193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2" name="Line 194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3" name="Line 195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4" name="Line 196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5" name="Rectangle 197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FF33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6" name="Freeform 198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7" name="Line 199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8" name="Line 200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9" name="Line 201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1379" name="Text Box 211"/>
            <p:cNvSpPr txBox="1">
              <a:spLocks noChangeArrowheads="1"/>
            </p:cNvSpPr>
            <p:nvPr/>
          </p:nvSpPr>
          <p:spPr bwMode="auto">
            <a:xfrm>
              <a:off x="2056" y="3528"/>
              <a:ext cx="1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VID VLAN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7A923F65-C240-4BA4-BD6E-B8B5938E1962}" type="slidenum">
              <a:rPr lang="en-US"/>
              <a:pPr/>
              <a:t>49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VLAN ID (VID)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2514600"/>
            <a:ext cx="8801100" cy="4178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33CC"/>
                </a:solidFill>
              </a:rPr>
              <a:t>802.1Q mandates 12 bit VID </a:t>
            </a:r>
            <a:r>
              <a:rPr lang="en-US" sz="1600">
                <a:solidFill>
                  <a:srgbClr val="0033CC"/>
                </a:solidFill>
              </a:rPr>
              <a:t>(carried after Ethertype 8100)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33CC"/>
                </a:solidFill>
              </a:rPr>
              <a:t>2 bytes carry P (priority) bits, CFI (not important here, always 0) and VID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33CC"/>
                </a:solidFill>
              </a:rPr>
              <a:t>4094 possible VID values (0 and 4095 are reserved)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33CC"/>
                </a:solidFill>
              </a:rPr>
              <a:t>VID=0 frames are priority tagged, able to carry P bits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VLAN-aware switches </a:t>
            </a:r>
          </a:p>
          <a:p>
            <a:pPr>
              <a:lnSpc>
                <a:spcPct val="80000"/>
              </a:lnSpc>
            </a:pPr>
            <a:r>
              <a:rPr lang="en-US" sz="1800"/>
              <a:t>take VID into account when forwarding</a:t>
            </a:r>
          </a:p>
          <a:p>
            <a:pPr>
              <a:lnSpc>
                <a:spcPct val="80000"/>
              </a:lnSpc>
            </a:pPr>
            <a:r>
              <a:rPr lang="en-US" sz="1800"/>
              <a:t>perform VID insertion/removal</a:t>
            </a:r>
          </a:p>
          <a:p>
            <a:pPr>
              <a:lnSpc>
                <a:spcPct val="80000"/>
              </a:lnSpc>
            </a:pPr>
            <a:r>
              <a:rPr lang="en-US" sz="1800"/>
              <a:t>never output a priority-tagged frame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when VLAN-aware switch receives</a:t>
            </a:r>
          </a:p>
          <a:p>
            <a:pPr>
              <a:lnSpc>
                <a:spcPct val="80000"/>
              </a:lnSpc>
            </a:pPr>
            <a:r>
              <a:rPr lang="en-US" sz="1800"/>
              <a:t>VLAN tagged frame – treats according to VID</a:t>
            </a:r>
          </a:p>
          <a:p>
            <a:pPr>
              <a:lnSpc>
                <a:spcPct val="80000"/>
              </a:lnSpc>
            </a:pPr>
            <a:r>
              <a:rPr lang="en-US" sz="1800"/>
              <a:t>untagged frame – may push permanent VID (PVID) of receive port</a:t>
            </a:r>
          </a:p>
          <a:p>
            <a:pPr>
              <a:lnSpc>
                <a:spcPct val="80000"/>
              </a:lnSpc>
            </a:pPr>
            <a:r>
              <a:rPr lang="en-US" sz="1800"/>
              <a:t>priority-tagged frame treated like untagged frame </a:t>
            </a:r>
            <a:r>
              <a:rPr lang="en-US" sz="1600"/>
              <a:t>(VLAN tag MAY be added)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1500" b="1">
                <a:solidFill>
                  <a:srgbClr val="FF3300"/>
                </a:solidFill>
              </a:rPr>
              <a:t>Insertion / removal of VLAN tag necessitates recomputing FCS and adjusting padding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65300" y="990600"/>
            <a:ext cx="7277100" cy="1404938"/>
            <a:chOff x="1765300" y="990600"/>
            <a:chExt cx="7277100" cy="1404938"/>
          </a:xfrm>
        </p:grpSpPr>
        <p:sp>
          <p:nvSpPr>
            <p:cNvPr id="356357" name="Text Box 5"/>
            <p:cNvSpPr txBox="1">
              <a:spLocks noChangeArrowheads="1"/>
            </p:cNvSpPr>
            <p:nvPr/>
          </p:nvSpPr>
          <p:spPr bwMode="auto">
            <a:xfrm>
              <a:off x="1765300" y="1498600"/>
              <a:ext cx="7277100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 P-bits</a:t>
              </a:r>
              <a:r>
                <a:rPr lang="en-US" sz="2000" dirty="0"/>
                <a:t>(3b) </a:t>
              </a:r>
              <a:r>
                <a:rPr lang="en-US" sz="2000" dirty="0" smtClean="0"/>
                <a:t>   </a:t>
              </a:r>
              <a:r>
                <a:rPr lang="en-US" dirty="0"/>
                <a:t>CFI</a:t>
              </a:r>
              <a:r>
                <a:rPr lang="en-US" sz="2000" dirty="0"/>
                <a:t>(1b)</a:t>
              </a:r>
              <a:r>
                <a:rPr lang="en-US" dirty="0"/>
                <a:t>     </a:t>
              </a:r>
              <a:r>
                <a:rPr lang="en-US" sz="3600" dirty="0"/>
                <a:t> </a:t>
              </a:r>
              <a:r>
                <a:rPr lang="en-US" dirty="0"/>
                <a:t>         VID</a:t>
              </a:r>
              <a:r>
                <a:rPr lang="en-US" sz="2000" dirty="0"/>
                <a:t>(12b)</a:t>
              </a:r>
            </a:p>
          </p:txBody>
        </p:sp>
        <p:sp>
          <p:nvSpPr>
            <p:cNvPr id="356358" name="Line 6"/>
            <p:cNvSpPr>
              <a:spLocks noChangeShapeType="1"/>
            </p:cNvSpPr>
            <p:nvPr/>
          </p:nvSpPr>
          <p:spPr bwMode="auto">
            <a:xfrm>
              <a:off x="3492500" y="14986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59" name="Line 7"/>
            <p:cNvSpPr>
              <a:spLocks noChangeShapeType="1"/>
            </p:cNvSpPr>
            <p:nvPr/>
          </p:nvSpPr>
          <p:spPr bwMode="auto">
            <a:xfrm>
              <a:off x="4660900" y="14986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77" name="Line 25"/>
            <p:cNvSpPr>
              <a:spLocks noChangeShapeType="1"/>
            </p:cNvSpPr>
            <p:nvPr/>
          </p:nvSpPr>
          <p:spPr bwMode="auto">
            <a:xfrm>
              <a:off x="1790700" y="11938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76" name="Text Box 24"/>
            <p:cNvSpPr txBox="1">
              <a:spLocks noChangeArrowheads="1"/>
            </p:cNvSpPr>
            <p:nvPr/>
          </p:nvSpPr>
          <p:spPr bwMode="auto">
            <a:xfrm>
              <a:off x="3835400" y="990600"/>
              <a:ext cx="21082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2B VLAN tag</a:t>
              </a:r>
            </a:p>
          </p:txBody>
        </p:sp>
        <p:sp>
          <p:nvSpPr>
            <p:cNvPr id="356378" name="Line 26"/>
            <p:cNvSpPr>
              <a:spLocks noChangeShapeType="1"/>
            </p:cNvSpPr>
            <p:nvPr/>
          </p:nvSpPr>
          <p:spPr bwMode="auto">
            <a:xfrm>
              <a:off x="1790700" y="1193800"/>
              <a:ext cx="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79" name="Line 27"/>
            <p:cNvSpPr>
              <a:spLocks noChangeShapeType="1"/>
            </p:cNvSpPr>
            <p:nvPr/>
          </p:nvSpPr>
          <p:spPr bwMode="auto">
            <a:xfrm>
              <a:off x="9029700" y="1206500"/>
              <a:ext cx="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>
              <a:off x="3251200" y="2120900"/>
              <a:ext cx="2057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</a:t>
              </a:r>
              <a:r>
                <a:rPr lang="en-US" sz="1200"/>
                <a:t>anonical </a:t>
              </a:r>
              <a:r>
                <a:rPr lang="en-US" sz="1200" b="1"/>
                <a:t>F</a:t>
              </a:r>
              <a:r>
                <a:rPr lang="en-US" sz="1200"/>
                <a:t>ormat </a:t>
              </a:r>
              <a:r>
                <a:rPr lang="en-US" sz="1200" b="1"/>
                <a:t>I</a:t>
              </a:r>
              <a:r>
                <a:rPr lang="en-US" sz="1200"/>
                <a:t>ndicator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BC96806F-3D6A-440F-9257-A61425FD2F0E}" type="slidenum">
              <a:rPr lang="en-US"/>
              <a:pPr/>
              <a:t>5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“Carrier grade” Ethernet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92313"/>
            <a:ext cx="85979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Ethernet started out as a </a:t>
            </a:r>
            <a:r>
              <a:rPr lang="en-US" sz="2000" i="1">
                <a:solidFill>
                  <a:schemeClr val="accent2"/>
                </a:solidFill>
              </a:rPr>
              <a:t>LAN</a:t>
            </a:r>
            <a:r>
              <a:rPr lang="en-US" sz="2000">
                <a:solidFill>
                  <a:schemeClr val="accent2"/>
                </a:solidFill>
              </a:rPr>
              <a:t> technology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LAN networks are relatively small and operated by consumer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hence there are usually no management problems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/>
              <a:t>as Ethernet technologies advances out of the LAN environment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new mechanisms are needed, e.g.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OAM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deterministic (Connection-Oriented) connections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000"/>
              <a:t>synchronization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3300"/>
                </a:solidFill>
              </a:rPr>
              <a:t>the situation is further complicated by different “world views”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1800">
                <a:solidFill>
                  <a:srgbClr val="FF3300"/>
                </a:solidFill>
              </a:rPr>
              <a:t>of various SDOs working on Ethernet standardization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CFBB320B-1CFE-40B1-AA99-0D15E92F35B5}" type="slidenum">
              <a:rPr lang="en-US"/>
              <a:pPr/>
              <a:t>50</a:t>
            </a:fld>
            <a:endParaRPr lang="en-US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VLAN switch operation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54113"/>
            <a:ext cx="8255000" cy="5435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A VLAN-aware switch performs 5-stage processing:</a:t>
            </a:r>
          </a:p>
          <a:p>
            <a:pPr>
              <a:lnSpc>
                <a:spcPct val="150000"/>
              </a:lnSpc>
            </a:pPr>
            <a:r>
              <a:rPr lang="en-US" sz="2000"/>
              <a:t>ingress rule checking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/>
              <a:t>2 modes: </a:t>
            </a:r>
            <a:r>
              <a:rPr lang="en-US" sz="1600" i="1"/>
              <a:t>admit only tagged</a:t>
            </a:r>
            <a:r>
              <a:rPr lang="en-US" sz="1600"/>
              <a:t>, </a:t>
            </a:r>
            <a:r>
              <a:rPr lang="en-US" sz="1600" i="1"/>
              <a:t>admit all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/>
              <a:t>classify every incoming frame to a VID (if untagged to PVID)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/>
              <a:t>discard frame not obeying rules, e.g.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600"/>
              <a:t>port not in VID member set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600"/>
              <a:t>untagged with admit only tagged</a:t>
            </a:r>
          </a:p>
          <a:p>
            <a:r>
              <a:rPr lang="en-US" sz="2000"/>
              <a:t>active topology enforcement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/>
              <a:t>check that frame </a:t>
            </a:r>
            <a:r>
              <a:rPr lang="en-US" sz="1600" i="1"/>
              <a:t>should</a:t>
            </a:r>
            <a:r>
              <a:rPr lang="en-US" sz="1600"/>
              <a:t> be forwarded, discard if, e.g.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600"/>
              <a:t>spanning tree forbids forwarding or forwarding is back to port of origin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600"/>
              <a:t>port not in forwarding state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600"/>
              <a:t>MTU exceeded</a:t>
            </a:r>
          </a:p>
          <a:p>
            <a:r>
              <a:rPr lang="en-US" sz="2000"/>
              <a:t>frame filtering </a:t>
            </a:r>
            <a:r>
              <a:rPr lang="en-US" sz="1600"/>
              <a:t>(according to MAC, VID and filtering DB entry)</a:t>
            </a:r>
          </a:p>
          <a:p>
            <a:r>
              <a:rPr lang="en-US" sz="2000"/>
              <a:t>egress rule checking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discard if VID not in member set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add/remove tag as needed</a:t>
            </a:r>
          </a:p>
          <a:p>
            <a:r>
              <a:rPr lang="en-US" sz="2000"/>
              <a:t>queuing for transmission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26C7593-16D9-4B36-ABCD-3AE335B020AB}" type="slidenum">
              <a:rPr lang="en-US"/>
              <a:pPr/>
              <a:t>51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SVL (SFD) switches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446213"/>
            <a:ext cx="4254500" cy="11557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S</a:t>
            </a:r>
            <a:r>
              <a:rPr lang="en-US">
                <a:solidFill>
                  <a:schemeClr val="accent2"/>
                </a:solidFill>
              </a:rPr>
              <a:t>hared </a:t>
            </a:r>
            <a:r>
              <a:rPr lang="en-US"/>
              <a:t>V</a:t>
            </a:r>
            <a:r>
              <a:rPr lang="en-US">
                <a:solidFill>
                  <a:schemeClr val="accent2"/>
                </a:solidFill>
              </a:rPr>
              <a:t>LAN </a:t>
            </a:r>
            <a:r>
              <a:rPr lang="en-US"/>
              <a:t>L</a:t>
            </a:r>
            <a:r>
              <a:rPr lang="en-US">
                <a:solidFill>
                  <a:schemeClr val="accent2"/>
                </a:solidFill>
              </a:rPr>
              <a:t>earning </a:t>
            </a:r>
          </a:p>
          <a:p>
            <a:pPr algn="ctr">
              <a:buFont typeface="Wingdings" pitchFamily="2" charset="2"/>
              <a:buNone/>
            </a:pPr>
            <a:r>
              <a:rPr lang="en-US" sz="2800">
                <a:solidFill>
                  <a:schemeClr val="accent2"/>
                </a:solidFill>
              </a:rPr>
              <a:t>(</a:t>
            </a:r>
            <a:r>
              <a:rPr lang="en-US"/>
              <a:t>S</a:t>
            </a:r>
            <a:r>
              <a:rPr lang="en-US">
                <a:solidFill>
                  <a:schemeClr val="accent2"/>
                </a:solidFill>
              </a:rPr>
              <a:t>ingle </a:t>
            </a:r>
            <a:r>
              <a:rPr lang="en-US"/>
              <a:t>F</a:t>
            </a:r>
            <a:r>
              <a:rPr lang="en-US">
                <a:solidFill>
                  <a:schemeClr val="accent2"/>
                </a:solidFill>
              </a:rPr>
              <a:t>orwarding </a:t>
            </a:r>
            <a:r>
              <a:rPr lang="en-US"/>
              <a:t>D</a:t>
            </a:r>
            <a:r>
              <a:rPr lang="en-US">
                <a:solidFill>
                  <a:schemeClr val="accent2"/>
                </a:solidFill>
              </a:rPr>
              <a:t>atabase</a:t>
            </a:r>
            <a:r>
              <a:rPr lang="en-US" sz="2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34866" name="Rectangle 18"/>
          <p:cNvSpPr>
            <a:spLocks noChangeArrowheads="1"/>
          </p:cNvSpPr>
          <p:nvPr/>
        </p:nvSpPr>
        <p:spPr bwMode="auto">
          <a:xfrm>
            <a:off x="381000" y="3135313"/>
            <a:ext cx="83185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200" dirty="0">
                <a:latin typeface="Arial" charset="0"/>
                <a:cs typeface="Arial" charset="0"/>
              </a:rPr>
              <a:t>how do VIDs interact with 802.1D (forwarding and learning) ?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200" dirty="0">
                <a:latin typeface="Arial" charset="0"/>
                <a:cs typeface="Arial" charset="0"/>
              </a:rPr>
              <a:t>there are two different answers to this question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200" dirty="0">
                <a:solidFill>
                  <a:srgbClr val="FF3300"/>
                </a:solidFill>
                <a:latin typeface="Arial" charset="0"/>
                <a:cs typeface="Arial" charset="0"/>
              </a:rPr>
              <a:t>SVL switches still maintain a single 802.1D filtering database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200" dirty="0">
                <a:solidFill>
                  <a:srgbClr val="FF3300"/>
                </a:solidFill>
                <a:latin typeface="Arial" charset="0"/>
                <a:cs typeface="Arial" charset="0"/>
              </a:rPr>
              <a:t>but use VLAN in </a:t>
            </a:r>
            <a:r>
              <a:rPr lang="en-US" sz="22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ingress/egress </a:t>
            </a:r>
            <a:r>
              <a:rPr lang="en-US" sz="2200" dirty="0">
                <a:solidFill>
                  <a:srgbClr val="FF3300"/>
                </a:solidFill>
                <a:latin typeface="Arial" charset="0"/>
                <a:cs typeface="Arial" charset="0"/>
              </a:rPr>
              <a:t>classification</a:t>
            </a:r>
            <a:endParaRPr lang="en-US" sz="1800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75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200" dirty="0">
                <a:solidFill>
                  <a:srgbClr val="0033CC"/>
                </a:solidFill>
                <a:latin typeface="Arial" charset="0"/>
                <a:cs typeface="Arial" charset="0"/>
              </a:rPr>
              <a:t>MAC addresses are learnt together for all VLANs </a:t>
            </a:r>
            <a:r>
              <a:rPr lang="en-US" sz="1800" dirty="0">
                <a:solidFill>
                  <a:srgbClr val="0033CC"/>
                </a:solidFill>
                <a:latin typeface="Arial" charset="0"/>
                <a:cs typeface="Arial" charset="0"/>
              </a:rPr>
              <a:t>(flood MAC once)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200" dirty="0">
                <a:solidFill>
                  <a:srgbClr val="0033CC"/>
                </a:solidFill>
                <a:latin typeface="Arial" charset="0"/>
                <a:cs typeface="Arial" charset="0"/>
              </a:rPr>
              <a:t>path to MAC does not depend on VID</a:t>
            </a:r>
          </a:p>
          <a:p>
            <a:pPr marL="342900" indent="-342900"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200" dirty="0">
                <a:solidFill>
                  <a:srgbClr val="0033CC"/>
                </a:solidFill>
                <a:latin typeface="Arial" charset="0"/>
                <a:cs typeface="Arial" charset="0"/>
              </a:rPr>
              <a:t>a MAC address belongs to at most 1 VLAN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200" dirty="0">
                <a:solidFill>
                  <a:srgbClr val="0033CC"/>
                </a:solidFill>
                <a:latin typeface="Arial" charset="0"/>
                <a:cs typeface="Arial" charset="0"/>
              </a:rPr>
              <a:t>asymmetry possible </a:t>
            </a:r>
          </a:p>
        </p:txBody>
      </p:sp>
      <p:grpSp>
        <p:nvGrpSpPr>
          <p:cNvPr id="334867" name="Group 19"/>
          <p:cNvGrpSpPr>
            <a:grpSpLocks/>
          </p:cNvGrpSpPr>
          <p:nvPr/>
        </p:nvGrpSpPr>
        <p:grpSpPr bwMode="auto">
          <a:xfrm>
            <a:off x="558800" y="1054100"/>
            <a:ext cx="2438400" cy="1778000"/>
            <a:chOff x="3272" y="1416"/>
            <a:chExt cx="1536" cy="1120"/>
          </a:xfrm>
        </p:grpSpPr>
        <p:sp>
          <p:nvSpPr>
            <p:cNvPr id="334868" name="Text Box 20"/>
            <p:cNvSpPr txBox="1">
              <a:spLocks noChangeArrowheads="1"/>
            </p:cNvSpPr>
            <p:nvPr/>
          </p:nvSpPr>
          <p:spPr bwMode="auto">
            <a:xfrm>
              <a:off x="3272" y="1416"/>
              <a:ext cx="1536" cy="11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MAC address   PORT </a:t>
              </a:r>
            </a:p>
            <a:p>
              <a:pPr>
                <a:spcBef>
                  <a:spcPct val="50000"/>
                </a:spcBef>
              </a:pPr>
              <a:endParaRPr lang="en-US" sz="2000"/>
            </a:p>
            <a:p>
              <a:pPr>
                <a:spcBef>
                  <a:spcPct val="50000"/>
                </a:spcBef>
              </a:pPr>
              <a:endParaRPr lang="en-US" sz="2000"/>
            </a:p>
            <a:p>
              <a:pPr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>
              <a:off x="3272" y="1648"/>
              <a:ext cx="1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4264" y="1420"/>
              <a:ext cx="0" cy="1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>
              <a:off x="3272" y="1744"/>
              <a:ext cx="1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2" name="Line 24"/>
            <p:cNvSpPr>
              <a:spLocks noChangeShapeType="1"/>
            </p:cNvSpPr>
            <p:nvPr/>
          </p:nvSpPr>
          <p:spPr bwMode="auto">
            <a:xfrm>
              <a:off x="3272" y="1840"/>
              <a:ext cx="1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3" name="Line 25"/>
            <p:cNvSpPr>
              <a:spLocks noChangeShapeType="1"/>
            </p:cNvSpPr>
            <p:nvPr/>
          </p:nvSpPr>
          <p:spPr bwMode="auto">
            <a:xfrm>
              <a:off x="3272" y="1936"/>
              <a:ext cx="1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4" name="Line 26"/>
            <p:cNvSpPr>
              <a:spLocks noChangeShapeType="1"/>
            </p:cNvSpPr>
            <p:nvPr/>
          </p:nvSpPr>
          <p:spPr bwMode="auto">
            <a:xfrm>
              <a:off x="3272" y="2032"/>
              <a:ext cx="1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5" name="Line 27"/>
            <p:cNvSpPr>
              <a:spLocks noChangeShapeType="1"/>
            </p:cNvSpPr>
            <p:nvPr/>
          </p:nvSpPr>
          <p:spPr bwMode="auto">
            <a:xfrm>
              <a:off x="3272" y="2128"/>
              <a:ext cx="1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6" name="Line 28"/>
            <p:cNvSpPr>
              <a:spLocks noChangeShapeType="1"/>
            </p:cNvSpPr>
            <p:nvPr/>
          </p:nvSpPr>
          <p:spPr bwMode="auto">
            <a:xfrm>
              <a:off x="3272" y="2224"/>
              <a:ext cx="1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7" name="Line 29"/>
            <p:cNvSpPr>
              <a:spLocks noChangeShapeType="1"/>
            </p:cNvSpPr>
            <p:nvPr/>
          </p:nvSpPr>
          <p:spPr bwMode="auto">
            <a:xfrm>
              <a:off x="3272" y="2320"/>
              <a:ext cx="1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8" name="Line 30"/>
            <p:cNvSpPr>
              <a:spLocks noChangeShapeType="1"/>
            </p:cNvSpPr>
            <p:nvPr/>
          </p:nvSpPr>
          <p:spPr bwMode="auto">
            <a:xfrm>
              <a:off x="3272" y="2416"/>
              <a:ext cx="1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E0F5212D-BCA7-4E0D-8A19-B275268E39DA}" type="slidenum">
              <a:rPr lang="en-US"/>
              <a:pPr/>
              <a:t>52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Asymmetry case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2640013"/>
            <a:ext cx="84709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/>
              <a:t>green PC can talk to server </a:t>
            </a: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800" dirty="0"/>
              <a:t>untagged frames on port 1 are tagged with VID=1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tags removed when sent to server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red PC can talk to server </a:t>
            </a:r>
          </a:p>
          <a:p>
            <a:pPr>
              <a:lnSpc>
                <a:spcPct val="80000"/>
              </a:lnSpc>
            </a:pPr>
            <a:r>
              <a:rPr lang="en-US" sz="1800"/>
              <a:t>untagged frames on port 2 are tagged with </a:t>
            </a:r>
            <a:r>
              <a:rPr lang="en-US" sz="1800" smtClean="0"/>
              <a:t>VID=2</a:t>
            </a:r>
            <a:endParaRPr lang="en-US" sz="1800"/>
          </a:p>
          <a:p>
            <a:pPr>
              <a:lnSpc>
                <a:spcPct val="80000"/>
              </a:lnSpc>
            </a:pPr>
            <a:r>
              <a:rPr lang="en-US" sz="1800" dirty="0"/>
              <a:t>tags removed when sent to server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server can reply to both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untagged frames are tagged with VID=3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tags removed when sent out of ports 1 or 2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FF3300"/>
                </a:solidFill>
              </a:rPr>
              <a:t>but green and red PCs can NOT talk to each other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3300"/>
                </a:solidFill>
              </a:rPr>
              <a:t>VID=1 traffic can not be sent to red PC with MAC associated with VID=2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3300"/>
                </a:solidFill>
              </a:rPr>
              <a:t>VID=2 traffic can not be sent to green PC with MAC associated with VID=1</a:t>
            </a:r>
          </a:p>
        </p:txBody>
      </p:sp>
      <p:grpSp>
        <p:nvGrpSpPr>
          <p:cNvPr id="392310" name="Group 118"/>
          <p:cNvGrpSpPr>
            <a:grpSpLocks/>
          </p:cNvGrpSpPr>
          <p:nvPr/>
        </p:nvGrpSpPr>
        <p:grpSpPr bwMode="auto">
          <a:xfrm>
            <a:off x="1938338" y="1057275"/>
            <a:ext cx="5976937" cy="1685925"/>
            <a:chOff x="1221" y="666"/>
            <a:chExt cx="3765" cy="1062"/>
          </a:xfrm>
        </p:grpSpPr>
        <p:sp>
          <p:nvSpPr>
            <p:cNvPr id="392298" name="Rectangle 106"/>
            <p:cNvSpPr>
              <a:spLocks noChangeArrowheads="1"/>
            </p:cNvSpPr>
            <p:nvPr/>
          </p:nvSpPr>
          <p:spPr bwMode="auto">
            <a:xfrm flipH="1">
              <a:off x="1321" y="1189"/>
              <a:ext cx="761" cy="64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2197" name="Group 5"/>
            <p:cNvGrpSpPr>
              <a:grpSpLocks/>
            </p:cNvGrpSpPr>
            <p:nvPr/>
          </p:nvGrpSpPr>
          <p:grpSpPr bwMode="auto">
            <a:xfrm>
              <a:off x="3793" y="1215"/>
              <a:ext cx="1161" cy="381"/>
              <a:chOff x="2689" y="1175"/>
              <a:chExt cx="1161" cy="381"/>
            </a:xfrm>
          </p:grpSpPr>
          <p:sp>
            <p:nvSpPr>
              <p:cNvPr id="392198" name="Rectangle 6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199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0" name="Rectangle 8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1" name="Rectangle 9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2" name="Rectangle 10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3" name="Rectangle 11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4" name="Rectangle 12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5" name="Rectangle 13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2206" name="Group 14"/>
            <p:cNvGrpSpPr>
              <a:grpSpLocks/>
            </p:cNvGrpSpPr>
            <p:nvPr/>
          </p:nvGrpSpPr>
          <p:grpSpPr bwMode="auto">
            <a:xfrm>
              <a:off x="3793" y="823"/>
              <a:ext cx="1161" cy="381"/>
              <a:chOff x="2689" y="1175"/>
              <a:chExt cx="1161" cy="381"/>
            </a:xfrm>
          </p:grpSpPr>
          <p:sp>
            <p:nvSpPr>
              <p:cNvPr id="392207" name="Rectangle 15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8" name="Rectangle 16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09" name="Rectangle 17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10" name="Rectangle 18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11" name="Rectangle 19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12" name="Rectangle 20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13" name="Rectangle 21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14" name="Rectangle 22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2215" name="Rectangle 23"/>
            <p:cNvSpPr>
              <a:spLocks noChangeArrowheads="1"/>
            </p:cNvSpPr>
            <p:nvPr/>
          </p:nvSpPr>
          <p:spPr bwMode="auto">
            <a:xfrm flipH="1">
              <a:off x="2009" y="1197"/>
              <a:ext cx="1657" cy="48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2216" name="Group 24"/>
            <p:cNvGrpSpPr>
              <a:grpSpLocks/>
            </p:cNvGrpSpPr>
            <p:nvPr/>
          </p:nvGrpSpPr>
          <p:grpSpPr bwMode="auto">
            <a:xfrm>
              <a:off x="1911" y="840"/>
              <a:ext cx="299" cy="714"/>
              <a:chOff x="3815" y="3168"/>
              <a:chExt cx="195" cy="226"/>
            </a:xfrm>
          </p:grpSpPr>
          <p:sp>
            <p:nvSpPr>
              <p:cNvPr id="392217" name="Oval 25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18" name="Rectangle 2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19" name="Rectangle 2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20" name="Oval 28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2230" name="Group 38"/>
            <p:cNvGrpSpPr>
              <a:grpSpLocks/>
            </p:cNvGrpSpPr>
            <p:nvPr/>
          </p:nvGrpSpPr>
          <p:grpSpPr bwMode="auto">
            <a:xfrm>
              <a:off x="4723" y="666"/>
              <a:ext cx="263" cy="248"/>
              <a:chOff x="4891" y="2520"/>
              <a:chExt cx="335" cy="333"/>
            </a:xfrm>
          </p:grpSpPr>
          <p:sp>
            <p:nvSpPr>
              <p:cNvPr id="392231" name="Freeform 39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00FF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32" name="Line 40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33" name="Line 41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34" name="Freeform 42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38" name="Rectangle 46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39" name="Freeform 47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2256" name="Group 64"/>
            <p:cNvGrpSpPr>
              <a:grpSpLocks/>
            </p:cNvGrpSpPr>
            <p:nvPr/>
          </p:nvGrpSpPr>
          <p:grpSpPr bwMode="auto">
            <a:xfrm>
              <a:off x="4571" y="1480"/>
              <a:ext cx="263" cy="248"/>
              <a:chOff x="4891" y="2520"/>
              <a:chExt cx="335" cy="333"/>
            </a:xfrm>
          </p:grpSpPr>
          <p:sp>
            <p:nvSpPr>
              <p:cNvPr id="392257" name="Freeform 65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FF33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58" name="Line 66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59" name="Line 67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0" name="Freeform 68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1" name="Line 69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2" name="Line 70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3" name="Line 71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4" name="Rectangle 72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FF33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5" name="Freeform 73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6" name="Line 74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7" name="Line 75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8" name="Line 76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2269" name="Group 77"/>
            <p:cNvGrpSpPr>
              <a:grpSpLocks/>
            </p:cNvGrpSpPr>
            <p:nvPr/>
          </p:nvGrpSpPr>
          <p:grpSpPr bwMode="auto">
            <a:xfrm>
              <a:off x="3535" y="840"/>
              <a:ext cx="299" cy="714"/>
              <a:chOff x="3815" y="3168"/>
              <a:chExt cx="195" cy="226"/>
            </a:xfrm>
          </p:grpSpPr>
          <p:sp>
            <p:nvSpPr>
              <p:cNvPr id="392270" name="Oval 7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1" name="Rectangle 7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2" name="Rectangle 8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3" name="Oval 8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92297" name="Picture 10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CF7E5"/>
                </a:clrFrom>
                <a:clrTo>
                  <a:srgbClr val="FCF7E5">
                    <a:alpha val="0"/>
                  </a:srgbClr>
                </a:clrTo>
              </a:clrChange>
            </a:blip>
            <a:srcRect l="29601" t="55556" r="57755" b="18384"/>
            <a:stretch>
              <a:fillRect/>
            </a:stretch>
          </p:blipFill>
          <p:spPr bwMode="auto">
            <a:xfrm>
              <a:off x="1221" y="961"/>
              <a:ext cx="316" cy="4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92299" name="Text Box 107"/>
            <p:cNvSpPr txBox="1">
              <a:spLocks noChangeArrowheads="1"/>
            </p:cNvSpPr>
            <p:nvPr/>
          </p:nvSpPr>
          <p:spPr bwMode="auto">
            <a:xfrm>
              <a:off x="3712" y="944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  <p:sp>
          <p:nvSpPr>
            <p:cNvPr id="392300" name="Text Box 108"/>
            <p:cNvSpPr txBox="1">
              <a:spLocks noChangeArrowheads="1"/>
            </p:cNvSpPr>
            <p:nvPr/>
          </p:nvSpPr>
          <p:spPr bwMode="auto">
            <a:xfrm>
              <a:off x="3704" y="1320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392301" name="Text Box 109"/>
            <p:cNvSpPr txBox="1">
              <a:spLocks noChangeArrowheads="1"/>
            </p:cNvSpPr>
            <p:nvPr/>
          </p:nvSpPr>
          <p:spPr bwMode="auto">
            <a:xfrm>
              <a:off x="1872" y="1136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392302" name="Line 110"/>
            <p:cNvSpPr>
              <a:spLocks noChangeShapeType="1"/>
            </p:cNvSpPr>
            <p:nvPr/>
          </p:nvSpPr>
          <p:spPr bwMode="auto">
            <a:xfrm flipH="1">
              <a:off x="1528" y="1056"/>
              <a:ext cx="64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303" name="Line 111"/>
            <p:cNvSpPr>
              <a:spLocks noChangeShapeType="1"/>
            </p:cNvSpPr>
            <p:nvPr/>
          </p:nvSpPr>
          <p:spPr bwMode="auto">
            <a:xfrm flipH="1">
              <a:off x="1728" y="1056"/>
              <a:ext cx="6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304" name="Line 112"/>
            <p:cNvSpPr>
              <a:spLocks noChangeShapeType="1"/>
            </p:cNvSpPr>
            <p:nvPr/>
          </p:nvSpPr>
          <p:spPr bwMode="auto">
            <a:xfrm>
              <a:off x="1728" y="1336"/>
              <a:ext cx="64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305" name="Line 113"/>
            <p:cNvSpPr>
              <a:spLocks noChangeShapeType="1"/>
            </p:cNvSpPr>
            <p:nvPr/>
          </p:nvSpPr>
          <p:spPr bwMode="auto">
            <a:xfrm flipH="1">
              <a:off x="4272" y="888"/>
              <a:ext cx="64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306" name="Line 114"/>
            <p:cNvSpPr>
              <a:spLocks noChangeShapeType="1"/>
            </p:cNvSpPr>
            <p:nvPr/>
          </p:nvSpPr>
          <p:spPr bwMode="auto">
            <a:xfrm>
              <a:off x="4216" y="1536"/>
              <a:ext cx="64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307" name="Line 115"/>
            <p:cNvSpPr>
              <a:spLocks noChangeShapeType="1"/>
            </p:cNvSpPr>
            <p:nvPr/>
          </p:nvSpPr>
          <p:spPr bwMode="auto">
            <a:xfrm>
              <a:off x="4224" y="1112"/>
              <a:ext cx="64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308" name="Line 116"/>
            <p:cNvSpPr>
              <a:spLocks noChangeShapeType="1"/>
            </p:cNvSpPr>
            <p:nvPr/>
          </p:nvSpPr>
          <p:spPr bwMode="auto">
            <a:xfrm flipH="1">
              <a:off x="4256" y="1312"/>
              <a:ext cx="6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A9EEBFB7-72A2-45C9-AFE6-31D1C72E1ACD}" type="slidenum">
              <a:rPr lang="en-US"/>
              <a:pPr/>
              <a:t>53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IVL (MFD) switches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27513"/>
            <a:ext cx="8521700" cy="2362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IVL switches maintain separate 802.1D filtering databases per VID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33CC"/>
                </a:solidFill>
              </a:rPr>
              <a:t>MAC addresses are learnt independently for each VID </a:t>
            </a:r>
            <a:r>
              <a:rPr lang="en-US" sz="1800">
                <a:solidFill>
                  <a:srgbClr val="0033CC"/>
                </a:solidFill>
              </a:rPr>
              <a:t>(more flooding)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0033CC"/>
                </a:solidFill>
              </a:rPr>
              <a:t>1 MAC address can belong to several VLANs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CC"/>
                </a:solidFill>
              </a:rPr>
              <a:t>but path to MAC depends on VID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0033CC"/>
                </a:solidFill>
              </a:rPr>
              <a:t>asymmetry impossible</a:t>
            </a: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</a:rPr>
              <a:t>Note: IVL switch can be implemented as 60 (48+12) bit lookup</a:t>
            </a:r>
          </a:p>
        </p:txBody>
      </p:sp>
      <p:grpSp>
        <p:nvGrpSpPr>
          <p:cNvPr id="385092" name="Group 68"/>
          <p:cNvGrpSpPr>
            <a:grpSpLocks/>
          </p:cNvGrpSpPr>
          <p:nvPr/>
        </p:nvGrpSpPr>
        <p:grpSpPr bwMode="auto">
          <a:xfrm>
            <a:off x="5207000" y="1041400"/>
            <a:ext cx="3759200" cy="3111500"/>
            <a:chOff x="3280" y="656"/>
            <a:chExt cx="2368" cy="1960"/>
          </a:xfrm>
        </p:grpSpPr>
        <p:grpSp>
          <p:nvGrpSpPr>
            <p:cNvPr id="385049" name="Group 25"/>
            <p:cNvGrpSpPr>
              <a:grpSpLocks/>
            </p:cNvGrpSpPr>
            <p:nvPr/>
          </p:nvGrpSpPr>
          <p:grpSpPr bwMode="auto">
            <a:xfrm>
              <a:off x="3280" y="656"/>
              <a:ext cx="1536" cy="1120"/>
              <a:chOff x="3272" y="1416"/>
              <a:chExt cx="1536" cy="1120"/>
            </a:xfrm>
          </p:grpSpPr>
          <p:sp>
            <p:nvSpPr>
              <p:cNvPr id="385029" name="Text Box 5"/>
              <p:cNvSpPr txBox="1">
                <a:spLocks noChangeArrowheads="1"/>
              </p:cNvSpPr>
              <p:nvPr/>
            </p:nvSpPr>
            <p:spPr bwMode="auto">
              <a:xfrm>
                <a:off x="3272" y="1416"/>
                <a:ext cx="1536" cy="11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MAC address   PORT </a:t>
                </a:r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</p:txBody>
          </p:sp>
          <p:sp>
            <p:nvSpPr>
              <p:cNvPr id="385030" name="Line 6"/>
              <p:cNvSpPr>
                <a:spLocks noChangeShapeType="1"/>
              </p:cNvSpPr>
              <p:nvPr/>
            </p:nvSpPr>
            <p:spPr bwMode="auto">
              <a:xfrm>
                <a:off x="3272" y="1648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39" name="Line 15"/>
              <p:cNvSpPr>
                <a:spLocks noChangeShapeType="1"/>
              </p:cNvSpPr>
              <p:nvPr/>
            </p:nvSpPr>
            <p:spPr bwMode="auto">
              <a:xfrm>
                <a:off x="4264" y="1420"/>
                <a:ext cx="0" cy="1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41" name="Line 17"/>
              <p:cNvSpPr>
                <a:spLocks noChangeShapeType="1"/>
              </p:cNvSpPr>
              <p:nvPr/>
            </p:nvSpPr>
            <p:spPr bwMode="auto">
              <a:xfrm>
                <a:off x="3272" y="1744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42" name="Line 18"/>
              <p:cNvSpPr>
                <a:spLocks noChangeShapeType="1"/>
              </p:cNvSpPr>
              <p:nvPr/>
            </p:nvSpPr>
            <p:spPr bwMode="auto">
              <a:xfrm>
                <a:off x="3272" y="1840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43" name="Line 19"/>
              <p:cNvSpPr>
                <a:spLocks noChangeShapeType="1"/>
              </p:cNvSpPr>
              <p:nvPr/>
            </p:nvSpPr>
            <p:spPr bwMode="auto">
              <a:xfrm>
                <a:off x="3272" y="1936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44" name="Line 20"/>
              <p:cNvSpPr>
                <a:spLocks noChangeShapeType="1"/>
              </p:cNvSpPr>
              <p:nvPr/>
            </p:nvSpPr>
            <p:spPr bwMode="auto">
              <a:xfrm>
                <a:off x="3272" y="2032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45" name="Line 21"/>
              <p:cNvSpPr>
                <a:spLocks noChangeShapeType="1"/>
              </p:cNvSpPr>
              <p:nvPr/>
            </p:nvSpPr>
            <p:spPr bwMode="auto">
              <a:xfrm>
                <a:off x="3272" y="2128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46" name="Line 22"/>
              <p:cNvSpPr>
                <a:spLocks noChangeShapeType="1"/>
              </p:cNvSpPr>
              <p:nvPr/>
            </p:nvSpPr>
            <p:spPr bwMode="auto">
              <a:xfrm>
                <a:off x="3272" y="2224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47" name="Line 23"/>
              <p:cNvSpPr>
                <a:spLocks noChangeShapeType="1"/>
              </p:cNvSpPr>
              <p:nvPr/>
            </p:nvSpPr>
            <p:spPr bwMode="auto">
              <a:xfrm>
                <a:off x="3272" y="2320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48" name="Line 24"/>
              <p:cNvSpPr>
                <a:spLocks noChangeShapeType="1"/>
              </p:cNvSpPr>
              <p:nvPr/>
            </p:nvSpPr>
            <p:spPr bwMode="auto">
              <a:xfrm>
                <a:off x="3272" y="2416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5050" name="Group 26"/>
            <p:cNvGrpSpPr>
              <a:grpSpLocks/>
            </p:cNvGrpSpPr>
            <p:nvPr/>
          </p:nvGrpSpPr>
          <p:grpSpPr bwMode="auto">
            <a:xfrm>
              <a:off x="3416" y="944"/>
              <a:ext cx="1536" cy="1120"/>
              <a:chOff x="3272" y="1416"/>
              <a:chExt cx="1536" cy="1120"/>
            </a:xfrm>
          </p:grpSpPr>
          <p:sp>
            <p:nvSpPr>
              <p:cNvPr id="385051" name="Text Box 27"/>
              <p:cNvSpPr txBox="1">
                <a:spLocks noChangeArrowheads="1"/>
              </p:cNvSpPr>
              <p:nvPr/>
            </p:nvSpPr>
            <p:spPr bwMode="auto">
              <a:xfrm>
                <a:off x="3272" y="1416"/>
                <a:ext cx="1536" cy="11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MAC address   PORT </a:t>
                </a:r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</p:txBody>
          </p:sp>
          <p:sp>
            <p:nvSpPr>
              <p:cNvPr id="385052" name="Line 28"/>
              <p:cNvSpPr>
                <a:spLocks noChangeShapeType="1"/>
              </p:cNvSpPr>
              <p:nvPr/>
            </p:nvSpPr>
            <p:spPr bwMode="auto">
              <a:xfrm>
                <a:off x="3272" y="1648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53" name="Line 29"/>
              <p:cNvSpPr>
                <a:spLocks noChangeShapeType="1"/>
              </p:cNvSpPr>
              <p:nvPr/>
            </p:nvSpPr>
            <p:spPr bwMode="auto">
              <a:xfrm>
                <a:off x="4264" y="1420"/>
                <a:ext cx="0" cy="1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54" name="Line 30"/>
              <p:cNvSpPr>
                <a:spLocks noChangeShapeType="1"/>
              </p:cNvSpPr>
              <p:nvPr/>
            </p:nvSpPr>
            <p:spPr bwMode="auto">
              <a:xfrm>
                <a:off x="3272" y="1744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55" name="Line 31"/>
              <p:cNvSpPr>
                <a:spLocks noChangeShapeType="1"/>
              </p:cNvSpPr>
              <p:nvPr/>
            </p:nvSpPr>
            <p:spPr bwMode="auto">
              <a:xfrm>
                <a:off x="3272" y="1840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56" name="Line 32"/>
              <p:cNvSpPr>
                <a:spLocks noChangeShapeType="1"/>
              </p:cNvSpPr>
              <p:nvPr/>
            </p:nvSpPr>
            <p:spPr bwMode="auto">
              <a:xfrm>
                <a:off x="3272" y="1936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57" name="Line 33"/>
              <p:cNvSpPr>
                <a:spLocks noChangeShapeType="1"/>
              </p:cNvSpPr>
              <p:nvPr/>
            </p:nvSpPr>
            <p:spPr bwMode="auto">
              <a:xfrm>
                <a:off x="3272" y="2032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58" name="Line 34"/>
              <p:cNvSpPr>
                <a:spLocks noChangeShapeType="1"/>
              </p:cNvSpPr>
              <p:nvPr/>
            </p:nvSpPr>
            <p:spPr bwMode="auto">
              <a:xfrm>
                <a:off x="3272" y="2128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59" name="Line 35"/>
              <p:cNvSpPr>
                <a:spLocks noChangeShapeType="1"/>
              </p:cNvSpPr>
              <p:nvPr/>
            </p:nvSpPr>
            <p:spPr bwMode="auto">
              <a:xfrm>
                <a:off x="3272" y="2224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60" name="Line 36"/>
              <p:cNvSpPr>
                <a:spLocks noChangeShapeType="1"/>
              </p:cNvSpPr>
              <p:nvPr/>
            </p:nvSpPr>
            <p:spPr bwMode="auto">
              <a:xfrm>
                <a:off x="3272" y="2320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61" name="Line 37"/>
              <p:cNvSpPr>
                <a:spLocks noChangeShapeType="1"/>
              </p:cNvSpPr>
              <p:nvPr/>
            </p:nvSpPr>
            <p:spPr bwMode="auto">
              <a:xfrm>
                <a:off x="3272" y="2416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5062" name="Group 38"/>
            <p:cNvGrpSpPr>
              <a:grpSpLocks/>
            </p:cNvGrpSpPr>
            <p:nvPr/>
          </p:nvGrpSpPr>
          <p:grpSpPr bwMode="auto">
            <a:xfrm>
              <a:off x="3560" y="1216"/>
              <a:ext cx="1536" cy="1120"/>
              <a:chOff x="3272" y="1416"/>
              <a:chExt cx="1536" cy="1120"/>
            </a:xfrm>
          </p:grpSpPr>
          <p:sp>
            <p:nvSpPr>
              <p:cNvPr id="385063" name="Text Box 39"/>
              <p:cNvSpPr txBox="1">
                <a:spLocks noChangeArrowheads="1"/>
              </p:cNvSpPr>
              <p:nvPr/>
            </p:nvSpPr>
            <p:spPr bwMode="auto">
              <a:xfrm>
                <a:off x="3272" y="1416"/>
                <a:ext cx="1536" cy="11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MAC address   PORT </a:t>
                </a:r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</p:txBody>
          </p:sp>
          <p:sp>
            <p:nvSpPr>
              <p:cNvPr id="385064" name="Line 40"/>
              <p:cNvSpPr>
                <a:spLocks noChangeShapeType="1"/>
              </p:cNvSpPr>
              <p:nvPr/>
            </p:nvSpPr>
            <p:spPr bwMode="auto">
              <a:xfrm>
                <a:off x="3272" y="1648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65" name="Line 41"/>
              <p:cNvSpPr>
                <a:spLocks noChangeShapeType="1"/>
              </p:cNvSpPr>
              <p:nvPr/>
            </p:nvSpPr>
            <p:spPr bwMode="auto">
              <a:xfrm>
                <a:off x="4264" y="1420"/>
                <a:ext cx="0" cy="1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66" name="Line 42"/>
              <p:cNvSpPr>
                <a:spLocks noChangeShapeType="1"/>
              </p:cNvSpPr>
              <p:nvPr/>
            </p:nvSpPr>
            <p:spPr bwMode="auto">
              <a:xfrm>
                <a:off x="3272" y="1744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67" name="Line 43"/>
              <p:cNvSpPr>
                <a:spLocks noChangeShapeType="1"/>
              </p:cNvSpPr>
              <p:nvPr/>
            </p:nvSpPr>
            <p:spPr bwMode="auto">
              <a:xfrm>
                <a:off x="3272" y="1840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68" name="Line 44"/>
              <p:cNvSpPr>
                <a:spLocks noChangeShapeType="1"/>
              </p:cNvSpPr>
              <p:nvPr/>
            </p:nvSpPr>
            <p:spPr bwMode="auto">
              <a:xfrm>
                <a:off x="3272" y="1936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69" name="Line 45"/>
              <p:cNvSpPr>
                <a:spLocks noChangeShapeType="1"/>
              </p:cNvSpPr>
              <p:nvPr/>
            </p:nvSpPr>
            <p:spPr bwMode="auto">
              <a:xfrm>
                <a:off x="3272" y="2032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70" name="Line 46"/>
              <p:cNvSpPr>
                <a:spLocks noChangeShapeType="1"/>
              </p:cNvSpPr>
              <p:nvPr/>
            </p:nvSpPr>
            <p:spPr bwMode="auto">
              <a:xfrm>
                <a:off x="3272" y="2128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71" name="Line 47"/>
              <p:cNvSpPr>
                <a:spLocks noChangeShapeType="1"/>
              </p:cNvSpPr>
              <p:nvPr/>
            </p:nvSpPr>
            <p:spPr bwMode="auto">
              <a:xfrm>
                <a:off x="3272" y="2224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72" name="Line 48"/>
              <p:cNvSpPr>
                <a:spLocks noChangeShapeType="1"/>
              </p:cNvSpPr>
              <p:nvPr/>
            </p:nvSpPr>
            <p:spPr bwMode="auto">
              <a:xfrm>
                <a:off x="3272" y="2320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73" name="Line 49"/>
              <p:cNvSpPr>
                <a:spLocks noChangeShapeType="1"/>
              </p:cNvSpPr>
              <p:nvPr/>
            </p:nvSpPr>
            <p:spPr bwMode="auto">
              <a:xfrm>
                <a:off x="3272" y="2416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5074" name="Group 50"/>
            <p:cNvGrpSpPr>
              <a:grpSpLocks/>
            </p:cNvGrpSpPr>
            <p:nvPr/>
          </p:nvGrpSpPr>
          <p:grpSpPr bwMode="auto">
            <a:xfrm>
              <a:off x="3712" y="1496"/>
              <a:ext cx="1536" cy="1120"/>
              <a:chOff x="3272" y="1416"/>
              <a:chExt cx="1536" cy="1120"/>
            </a:xfrm>
          </p:grpSpPr>
          <p:sp>
            <p:nvSpPr>
              <p:cNvPr id="385075" name="Text Box 51"/>
              <p:cNvSpPr txBox="1">
                <a:spLocks noChangeArrowheads="1"/>
              </p:cNvSpPr>
              <p:nvPr/>
            </p:nvSpPr>
            <p:spPr bwMode="auto">
              <a:xfrm>
                <a:off x="3272" y="1416"/>
                <a:ext cx="1536" cy="11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MAC address   PORT </a:t>
                </a:r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  <a:p>
                <a:pPr>
                  <a:spcBef>
                    <a:spcPct val="50000"/>
                  </a:spcBef>
                </a:pPr>
                <a:endParaRPr lang="en-US" sz="2000"/>
              </a:p>
            </p:txBody>
          </p:sp>
          <p:sp>
            <p:nvSpPr>
              <p:cNvPr id="385076" name="Line 52"/>
              <p:cNvSpPr>
                <a:spLocks noChangeShapeType="1"/>
              </p:cNvSpPr>
              <p:nvPr/>
            </p:nvSpPr>
            <p:spPr bwMode="auto">
              <a:xfrm>
                <a:off x="3272" y="1648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77" name="Line 53"/>
              <p:cNvSpPr>
                <a:spLocks noChangeShapeType="1"/>
              </p:cNvSpPr>
              <p:nvPr/>
            </p:nvSpPr>
            <p:spPr bwMode="auto">
              <a:xfrm>
                <a:off x="4264" y="1420"/>
                <a:ext cx="0" cy="1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78" name="Line 54"/>
              <p:cNvSpPr>
                <a:spLocks noChangeShapeType="1"/>
              </p:cNvSpPr>
              <p:nvPr/>
            </p:nvSpPr>
            <p:spPr bwMode="auto">
              <a:xfrm>
                <a:off x="3272" y="1744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79" name="Line 55"/>
              <p:cNvSpPr>
                <a:spLocks noChangeShapeType="1"/>
              </p:cNvSpPr>
              <p:nvPr/>
            </p:nvSpPr>
            <p:spPr bwMode="auto">
              <a:xfrm>
                <a:off x="3272" y="1840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80" name="Line 56"/>
              <p:cNvSpPr>
                <a:spLocks noChangeShapeType="1"/>
              </p:cNvSpPr>
              <p:nvPr/>
            </p:nvSpPr>
            <p:spPr bwMode="auto">
              <a:xfrm>
                <a:off x="3272" y="1936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81" name="Line 57"/>
              <p:cNvSpPr>
                <a:spLocks noChangeShapeType="1"/>
              </p:cNvSpPr>
              <p:nvPr/>
            </p:nvSpPr>
            <p:spPr bwMode="auto">
              <a:xfrm>
                <a:off x="3272" y="2032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82" name="Line 58"/>
              <p:cNvSpPr>
                <a:spLocks noChangeShapeType="1"/>
              </p:cNvSpPr>
              <p:nvPr/>
            </p:nvSpPr>
            <p:spPr bwMode="auto">
              <a:xfrm>
                <a:off x="3272" y="2128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83" name="Line 59"/>
              <p:cNvSpPr>
                <a:spLocks noChangeShapeType="1"/>
              </p:cNvSpPr>
              <p:nvPr/>
            </p:nvSpPr>
            <p:spPr bwMode="auto">
              <a:xfrm>
                <a:off x="3272" y="2224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84" name="Line 60"/>
              <p:cNvSpPr>
                <a:spLocks noChangeShapeType="1"/>
              </p:cNvSpPr>
              <p:nvPr/>
            </p:nvSpPr>
            <p:spPr bwMode="auto">
              <a:xfrm>
                <a:off x="3272" y="2320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85" name="Line 61"/>
              <p:cNvSpPr>
                <a:spLocks noChangeShapeType="1"/>
              </p:cNvSpPr>
              <p:nvPr/>
            </p:nvSpPr>
            <p:spPr bwMode="auto">
              <a:xfrm>
                <a:off x="3272" y="2416"/>
                <a:ext cx="1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5086" name="Text Box 62"/>
            <p:cNvSpPr txBox="1">
              <a:spLocks noChangeArrowheads="1"/>
            </p:cNvSpPr>
            <p:nvPr/>
          </p:nvSpPr>
          <p:spPr bwMode="auto">
            <a:xfrm>
              <a:off x="4792" y="656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VID=1</a:t>
              </a:r>
            </a:p>
          </p:txBody>
        </p:sp>
        <p:sp>
          <p:nvSpPr>
            <p:cNvPr id="385087" name="Text Box 63"/>
            <p:cNvSpPr txBox="1">
              <a:spLocks noChangeArrowheads="1"/>
            </p:cNvSpPr>
            <p:nvPr/>
          </p:nvSpPr>
          <p:spPr bwMode="auto">
            <a:xfrm>
              <a:off x="4928" y="952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VID=2</a:t>
              </a:r>
            </a:p>
          </p:txBody>
        </p:sp>
        <p:sp>
          <p:nvSpPr>
            <p:cNvPr id="385088" name="Text Box 64"/>
            <p:cNvSpPr txBox="1">
              <a:spLocks noChangeArrowheads="1"/>
            </p:cNvSpPr>
            <p:nvPr/>
          </p:nvSpPr>
          <p:spPr bwMode="auto">
            <a:xfrm>
              <a:off x="5072" y="1216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VID=3</a:t>
              </a:r>
            </a:p>
          </p:txBody>
        </p:sp>
        <p:sp>
          <p:nvSpPr>
            <p:cNvPr id="385089" name="Text Box 65"/>
            <p:cNvSpPr txBox="1">
              <a:spLocks noChangeArrowheads="1"/>
            </p:cNvSpPr>
            <p:nvPr/>
          </p:nvSpPr>
          <p:spPr bwMode="auto">
            <a:xfrm>
              <a:off x="5240" y="1432"/>
              <a:ext cx="3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…</a:t>
              </a:r>
            </a:p>
          </p:txBody>
        </p:sp>
      </p:grpSp>
      <p:sp>
        <p:nvSpPr>
          <p:cNvPr id="385091" name="Rectangle 67"/>
          <p:cNvSpPr>
            <a:spLocks noChangeArrowheads="1"/>
          </p:cNvSpPr>
          <p:nvPr/>
        </p:nvSpPr>
        <p:spPr bwMode="auto">
          <a:xfrm>
            <a:off x="482600" y="1611313"/>
            <a:ext cx="4622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200">
                <a:latin typeface="Arial" charset="0"/>
                <a:cs typeface="Arial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" charset="0"/>
                <a:cs typeface="Arial" charset="0"/>
              </a:rPr>
              <a:t>ndependent </a:t>
            </a:r>
            <a:r>
              <a:rPr lang="en-US" sz="2200">
                <a:latin typeface="Arial" charset="0"/>
                <a:cs typeface="Arial" charset="0"/>
              </a:rPr>
              <a:t>V</a:t>
            </a:r>
            <a:r>
              <a:rPr lang="en-US" sz="2200">
                <a:solidFill>
                  <a:schemeClr val="accent2"/>
                </a:solidFill>
                <a:latin typeface="Arial" charset="0"/>
                <a:cs typeface="Arial" charset="0"/>
              </a:rPr>
              <a:t>LAN </a:t>
            </a:r>
            <a:r>
              <a:rPr lang="en-US" sz="2200">
                <a:latin typeface="Arial" charset="0"/>
                <a:cs typeface="Arial" charset="0"/>
              </a:rPr>
              <a:t>L</a:t>
            </a:r>
            <a:r>
              <a:rPr lang="en-US" sz="2200">
                <a:solidFill>
                  <a:schemeClr val="accent2"/>
                </a:solidFill>
                <a:latin typeface="Arial" charset="0"/>
                <a:cs typeface="Arial" charset="0"/>
              </a:rPr>
              <a:t>earning </a:t>
            </a: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2200">
                <a:solidFill>
                  <a:schemeClr val="accent2"/>
                </a:solidFill>
                <a:latin typeface="Arial" charset="0"/>
                <a:cs typeface="Arial" charset="0"/>
              </a:rPr>
              <a:t>(</a:t>
            </a:r>
            <a:r>
              <a:rPr lang="en-US" sz="2200">
                <a:latin typeface="Arial" charset="0"/>
                <a:cs typeface="Arial" charset="0"/>
              </a:rPr>
              <a:t>M</a:t>
            </a:r>
            <a:r>
              <a:rPr lang="en-US" sz="2200">
                <a:solidFill>
                  <a:schemeClr val="accent2"/>
                </a:solidFill>
                <a:latin typeface="Arial" charset="0"/>
                <a:cs typeface="Arial" charset="0"/>
              </a:rPr>
              <a:t>ultiple </a:t>
            </a:r>
            <a:r>
              <a:rPr lang="en-US" sz="2200">
                <a:latin typeface="Arial" charset="0"/>
                <a:cs typeface="Arial" charset="0"/>
              </a:rPr>
              <a:t>F</a:t>
            </a:r>
            <a:r>
              <a:rPr lang="en-US" sz="2200">
                <a:solidFill>
                  <a:schemeClr val="accent2"/>
                </a:solidFill>
                <a:latin typeface="Arial" charset="0"/>
                <a:cs typeface="Arial" charset="0"/>
              </a:rPr>
              <a:t>orwarding </a:t>
            </a:r>
            <a:r>
              <a:rPr lang="en-US" sz="2200">
                <a:latin typeface="Arial" charset="0"/>
                <a:cs typeface="Arial" charset="0"/>
              </a:rPr>
              <a:t>D</a:t>
            </a:r>
            <a:r>
              <a:rPr lang="en-US" sz="2200">
                <a:solidFill>
                  <a:schemeClr val="accent2"/>
                </a:solidFill>
                <a:latin typeface="Arial" charset="0"/>
                <a:cs typeface="Arial" charset="0"/>
              </a:rPr>
              <a:t>atabases)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290320" y="4013200"/>
            <a:ext cx="599440" cy="629920"/>
            <a:chOff x="1290320" y="4013200"/>
            <a:chExt cx="599440" cy="629920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1270000" y="4033520"/>
              <a:ext cx="609600" cy="568960"/>
            </a:xfrm>
            <a:prstGeom prst="line">
              <a:avLst/>
            </a:prstGeom>
            <a:ln w="57150">
              <a:solidFill>
                <a:srgbClr val="CCE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1300480" y="4053840"/>
              <a:ext cx="609600" cy="568960"/>
            </a:xfrm>
            <a:prstGeom prst="line">
              <a:avLst/>
            </a:prstGeom>
            <a:ln w="57150">
              <a:solidFill>
                <a:srgbClr val="CCE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53695484-4E76-4C79-9119-C070E3F6DBE5}" type="slidenum">
              <a:rPr lang="en-US"/>
              <a:pPr/>
              <a:t>54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VLAN stacking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914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we tag Ethernet frames by using </a:t>
            </a:r>
            <a:r>
              <a:rPr lang="en-US" sz="2000" dirty="0" err="1">
                <a:solidFill>
                  <a:schemeClr val="accent2"/>
                </a:solidFill>
              </a:rPr>
              <a:t>Ethertype</a:t>
            </a:r>
            <a:r>
              <a:rPr lang="en-US" sz="2000" dirty="0">
                <a:solidFill>
                  <a:schemeClr val="accent2"/>
                </a:solidFill>
              </a:rPr>
              <a:t> 8100</a:t>
            </a: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first </a:t>
            </a:r>
            <a:r>
              <a:rPr lang="en-US" sz="2000" dirty="0" err="1">
                <a:solidFill>
                  <a:schemeClr val="accent2"/>
                </a:solidFill>
              </a:rPr>
              <a:t>Ethertype</a:t>
            </a:r>
            <a:r>
              <a:rPr lang="en-US" sz="2000" dirty="0">
                <a:solidFill>
                  <a:schemeClr val="accent2"/>
                </a:solidFill>
              </a:rPr>
              <a:t> is set to 8100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second </a:t>
            </a:r>
            <a:r>
              <a:rPr lang="en-US" sz="2000" dirty="0" err="1">
                <a:solidFill>
                  <a:schemeClr val="accent2"/>
                </a:solidFill>
              </a:rPr>
              <a:t>Ethertype</a:t>
            </a:r>
            <a:r>
              <a:rPr lang="en-US" sz="2000" dirty="0">
                <a:solidFill>
                  <a:schemeClr val="accent2"/>
                </a:solidFill>
              </a:rPr>
              <a:t> is payload protocol (as in untagged frame)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FF33CC"/>
                </a:solidFill>
              </a:rPr>
              <a:t>but what if we </a:t>
            </a:r>
            <a:r>
              <a:rPr lang="en-US" sz="2000" dirty="0" smtClean="0">
                <a:solidFill>
                  <a:srgbClr val="FF33CC"/>
                </a:solidFill>
              </a:rPr>
              <a:t>add another </a:t>
            </a:r>
            <a:r>
              <a:rPr lang="en-US" sz="2000" dirty="0" err="1" smtClean="0">
                <a:solidFill>
                  <a:srgbClr val="FF33CC"/>
                </a:solidFill>
              </a:rPr>
              <a:t>Ethertype</a:t>
            </a:r>
            <a:r>
              <a:rPr lang="en-US" sz="2000" dirty="0" smtClean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to 8100 </a:t>
            </a:r>
            <a:r>
              <a:rPr lang="en-US" sz="2000" dirty="0" smtClean="0">
                <a:solidFill>
                  <a:srgbClr val="FF33CC"/>
                </a:solidFill>
              </a:rPr>
              <a:t>?</a:t>
            </a:r>
            <a:endParaRPr lang="en-US" sz="2000" dirty="0">
              <a:solidFill>
                <a:srgbClr val="FF33CC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rgbClr val="FF33CC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FF33CC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FF33CC"/>
                </a:solidFill>
              </a:rPr>
              <a:t>this </a:t>
            </a:r>
            <a:r>
              <a:rPr lang="en-US" sz="2000" dirty="0">
                <a:solidFill>
                  <a:srgbClr val="FF33CC"/>
                </a:solidFill>
              </a:rPr>
              <a:t>is called VLAN stacking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 dirty="0">
                <a:solidFill>
                  <a:srgbClr val="FF33CC"/>
                </a:solidFill>
              </a:rPr>
              <a:t>or (for obvious reasons) Q-in-Q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/>
              <a:t>stacking is not mentioned in 802.1Q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but not ruled out either!</a:t>
            </a:r>
          </a:p>
        </p:txBody>
      </p:sp>
      <p:grpSp>
        <p:nvGrpSpPr>
          <p:cNvPr id="393250" name="Group 34"/>
          <p:cNvGrpSpPr>
            <a:grpSpLocks/>
          </p:cNvGrpSpPr>
          <p:nvPr/>
        </p:nvGrpSpPr>
        <p:grpSpPr bwMode="auto">
          <a:xfrm>
            <a:off x="149225" y="1993900"/>
            <a:ext cx="8740775" cy="407988"/>
            <a:chOff x="94" y="1256"/>
            <a:chExt cx="5506" cy="257"/>
          </a:xfrm>
        </p:grpSpPr>
        <p:sp>
          <p:nvSpPr>
            <p:cNvPr id="393223" name="Text Box 7"/>
            <p:cNvSpPr txBox="1">
              <a:spLocks noChangeArrowheads="1"/>
            </p:cNvSpPr>
            <p:nvPr/>
          </p:nvSpPr>
          <p:spPr bwMode="auto">
            <a:xfrm>
              <a:off x="1726" y="1256"/>
              <a:ext cx="682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type</a:t>
              </a:r>
            </a:p>
          </p:txBody>
        </p:sp>
        <p:sp>
          <p:nvSpPr>
            <p:cNvPr id="393224" name="Text Box 8"/>
            <p:cNvSpPr txBox="1">
              <a:spLocks noChangeArrowheads="1"/>
            </p:cNvSpPr>
            <p:nvPr/>
          </p:nvSpPr>
          <p:spPr bwMode="auto">
            <a:xfrm>
              <a:off x="2406" y="1256"/>
              <a:ext cx="1874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data</a:t>
              </a:r>
            </a:p>
          </p:txBody>
        </p:sp>
        <p:sp>
          <p:nvSpPr>
            <p:cNvPr id="393225" name="Text Box 9"/>
            <p:cNvSpPr txBox="1">
              <a:spLocks noChangeArrowheads="1"/>
            </p:cNvSpPr>
            <p:nvPr/>
          </p:nvSpPr>
          <p:spPr bwMode="auto">
            <a:xfrm>
              <a:off x="4282" y="1256"/>
              <a:ext cx="675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pad</a:t>
              </a:r>
              <a:endParaRPr lang="en-US" sz="1600"/>
            </a:p>
          </p:txBody>
        </p:sp>
        <p:sp>
          <p:nvSpPr>
            <p:cNvPr id="393226" name="Text Box 10"/>
            <p:cNvSpPr txBox="1">
              <a:spLocks noChangeArrowheads="1"/>
            </p:cNvSpPr>
            <p:nvPr/>
          </p:nvSpPr>
          <p:spPr bwMode="auto">
            <a:xfrm>
              <a:off x="4958" y="1256"/>
              <a:ext cx="642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FCS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393245" name="Text Box 29"/>
            <p:cNvSpPr txBox="1">
              <a:spLocks noChangeArrowheads="1"/>
            </p:cNvSpPr>
            <p:nvPr/>
          </p:nvSpPr>
          <p:spPr bwMode="auto">
            <a:xfrm>
              <a:off x="94" y="1256"/>
              <a:ext cx="34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DA</a:t>
              </a:r>
              <a:endParaRPr 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393246" name="Text Box 30"/>
            <p:cNvSpPr txBox="1">
              <a:spLocks noChangeArrowheads="1"/>
            </p:cNvSpPr>
            <p:nvPr/>
          </p:nvSpPr>
          <p:spPr bwMode="auto">
            <a:xfrm>
              <a:off x="438" y="1256"/>
              <a:ext cx="30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SA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393247" name="Text Box 31"/>
            <p:cNvSpPr txBox="1">
              <a:spLocks noChangeArrowheads="1"/>
            </p:cNvSpPr>
            <p:nvPr/>
          </p:nvSpPr>
          <p:spPr bwMode="auto">
            <a:xfrm>
              <a:off x="742" y="1256"/>
              <a:ext cx="402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8100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393248" name="Text Box 32"/>
            <p:cNvSpPr txBox="1">
              <a:spLocks noChangeArrowheads="1"/>
            </p:cNvSpPr>
            <p:nvPr/>
          </p:nvSpPr>
          <p:spPr bwMode="auto">
            <a:xfrm>
              <a:off x="1142" y="1256"/>
              <a:ext cx="58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VLAN 1</a:t>
              </a:r>
              <a:endParaRPr lang="en-US" sz="1600">
                <a:solidFill>
                  <a:schemeClr val="accent2"/>
                </a:solidFill>
              </a:endParaRPr>
            </a:p>
          </p:txBody>
        </p:sp>
      </p:grpSp>
      <p:sp>
        <p:nvSpPr>
          <p:cNvPr id="393252" name="Text Box 36"/>
          <p:cNvSpPr txBox="1">
            <a:spLocks noChangeArrowheads="1"/>
          </p:cNvSpPr>
          <p:nvPr/>
        </p:nvSpPr>
        <p:spPr bwMode="auto">
          <a:xfrm>
            <a:off x="5359400" y="5016500"/>
            <a:ext cx="34417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Warning:</a:t>
            </a:r>
          </a:p>
          <a:p>
            <a:pPr>
              <a:spcBef>
                <a:spcPct val="10000"/>
              </a:spcBef>
            </a:pPr>
            <a:r>
              <a:rPr lang="en-US" sz="1800">
                <a:solidFill>
                  <a:srgbClr val="FF3300"/>
                </a:solidFill>
              </a:rPr>
              <a:t>although superficially Q-in-Q looks like an MPLS stack,             there is no network layering here – the DA remains the same!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13360" y="4140200"/>
            <a:ext cx="8646160" cy="353816"/>
            <a:chOff x="213360" y="4140200"/>
            <a:chExt cx="8646160" cy="353816"/>
          </a:xfrm>
        </p:grpSpPr>
        <p:sp>
          <p:nvSpPr>
            <p:cNvPr id="393238" name="Text Box 22"/>
            <p:cNvSpPr txBox="1">
              <a:spLocks noChangeArrowheads="1"/>
            </p:cNvSpPr>
            <p:nvPr/>
          </p:nvSpPr>
          <p:spPr bwMode="auto">
            <a:xfrm>
              <a:off x="5046345" y="4140200"/>
              <a:ext cx="1717675" cy="3538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500" b="1" dirty="0" smtClean="0">
                  <a:solidFill>
                    <a:schemeClr val="accent2"/>
                  </a:solidFill>
                </a:rPr>
                <a:t>data</a:t>
              </a:r>
              <a:endParaRPr lang="en-US" sz="1500" b="1" dirty="0">
                <a:solidFill>
                  <a:schemeClr val="accent2"/>
                </a:solidFill>
              </a:endParaRPr>
            </a:p>
          </p:txBody>
        </p:sp>
        <p:sp>
          <p:nvSpPr>
            <p:cNvPr id="393239" name="Text Box 23"/>
            <p:cNvSpPr txBox="1">
              <a:spLocks noChangeArrowheads="1"/>
            </p:cNvSpPr>
            <p:nvPr/>
          </p:nvSpPr>
          <p:spPr bwMode="auto">
            <a:xfrm>
              <a:off x="6767195" y="4140200"/>
              <a:ext cx="1071563" cy="3538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500" b="1" dirty="0" smtClean="0">
                  <a:solidFill>
                    <a:schemeClr val="accent2"/>
                  </a:solidFill>
                </a:rPr>
                <a:t>pad</a:t>
              </a:r>
              <a:endParaRPr lang="en-US" sz="1500" dirty="0"/>
            </a:p>
          </p:txBody>
        </p:sp>
        <p:sp>
          <p:nvSpPr>
            <p:cNvPr id="393240" name="Text Box 24"/>
            <p:cNvSpPr txBox="1">
              <a:spLocks noChangeArrowheads="1"/>
            </p:cNvSpPr>
            <p:nvPr/>
          </p:nvSpPr>
          <p:spPr bwMode="auto">
            <a:xfrm>
              <a:off x="7840345" y="4140200"/>
              <a:ext cx="1019175" cy="3538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500" b="1" dirty="0" smtClean="0">
                  <a:solidFill>
                    <a:schemeClr val="accent2"/>
                  </a:solidFill>
                </a:rPr>
                <a:t>FCS</a:t>
              </a:r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393241" name="Text Box 25"/>
            <p:cNvSpPr txBox="1">
              <a:spLocks noChangeArrowheads="1"/>
            </p:cNvSpPr>
            <p:nvPr/>
          </p:nvSpPr>
          <p:spPr bwMode="auto">
            <a:xfrm>
              <a:off x="1279525" y="4140200"/>
              <a:ext cx="638175" cy="3538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500" b="1" dirty="0" smtClean="0">
                  <a:solidFill>
                    <a:schemeClr val="accent2"/>
                  </a:solidFill>
                </a:rPr>
                <a:t>8100</a:t>
              </a:r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393242" name="Text Box 26"/>
            <p:cNvSpPr txBox="1">
              <a:spLocks noChangeArrowheads="1"/>
            </p:cNvSpPr>
            <p:nvPr/>
          </p:nvSpPr>
          <p:spPr bwMode="auto">
            <a:xfrm>
              <a:off x="1924685" y="4140200"/>
              <a:ext cx="930275" cy="3538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  <a:spcAft>
                  <a:spcPts val="2400"/>
                </a:spcAft>
              </a:pPr>
              <a:r>
                <a:rPr lang="en-US" sz="1500" b="1" dirty="0">
                  <a:solidFill>
                    <a:schemeClr val="accent2"/>
                  </a:solidFill>
                </a:rPr>
                <a:t>VLAN </a:t>
              </a:r>
              <a:r>
                <a:rPr lang="en-US" sz="1500" b="1" dirty="0" smtClean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393243" name="Text Box 27"/>
            <p:cNvSpPr txBox="1">
              <a:spLocks noChangeArrowheads="1"/>
            </p:cNvSpPr>
            <p:nvPr/>
          </p:nvSpPr>
          <p:spPr bwMode="auto">
            <a:xfrm>
              <a:off x="2851785" y="4140200"/>
              <a:ext cx="638175" cy="3538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500" b="1" dirty="0">
                  <a:solidFill>
                    <a:schemeClr val="accent2"/>
                  </a:solidFill>
                </a:rPr>
                <a:t>8100</a:t>
              </a:r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393244" name="Text Box 28"/>
            <p:cNvSpPr txBox="1">
              <a:spLocks noChangeArrowheads="1"/>
            </p:cNvSpPr>
            <p:nvPr/>
          </p:nvSpPr>
          <p:spPr bwMode="auto">
            <a:xfrm>
              <a:off x="3496945" y="4140200"/>
              <a:ext cx="930275" cy="3538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500" b="1" dirty="0">
                  <a:solidFill>
                    <a:schemeClr val="accent2"/>
                  </a:solidFill>
                </a:rPr>
                <a:t>VLAN </a:t>
              </a:r>
              <a:r>
                <a:rPr lang="en-US" sz="1500" b="1" dirty="0" smtClean="0">
                  <a:solidFill>
                    <a:schemeClr val="accent2"/>
                  </a:solidFill>
                </a:rPr>
                <a:t>1</a:t>
              </a:r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711200" y="4140200"/>
              <a:ext cx="566420" cy="3538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500" b="1" dirty="0" smtClean="0">
                  <a:solidFill>
                    <a:schemeClr val="accent2"/>
                  </a:solidFill>
                </a:rPr>
                <a:t>SA</a:t>
              </a:r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13360" y="4140201"/>
              <a:ext cx="495300" cy="3538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500" b="1" dirty="0" smtClean="0">
                  <a:solidFill>
                    <a:schemeClr val="accent2"/>
                  </a:solidFill>
                </a:rPr>
                <a:t>DA</a:t>
              </a:r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4429760" y="4140200"/>
              <a:ext cx="617220" cy="3538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ts val="0"/>
                </a:spcBef>
              </a:pPr>
              <a:r>
                <a:rPr lang="en-US" sz="1500" b="1" dirty="0" smtClean="0">
                  <a:solidFill>
                    <a:schemeClr val="accent2"/>
                  </a:solidFill>
                </a:rPr>
                <a:t>type</a:t>
              </a:r>
              <a:endParaRPr lang="en-US" sz="1500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EC749AE6-4F7E-4C51-9B90-727A669C2945}" type="slidenum">
              <a:rPr lang="en-US"/>
              <a:pPr/>
              <a:t>55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Provider Bridges – 802.1ad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344613"/>
            <a:ext cx="7937500" cy="3708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FF33CC"/>
                </a:solidFill>
              </a:rPr>
              <a:t>why stack VLANs?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FF33CC"/>
                </a:solidFill>
              </a:rPr>
              <a:t>1 reason is for Provider Bridge Networks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1800"/>
              <a:t>customers may use VIDs for internal reasons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and will want them maintained across the PBN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but what if multiple customers use the same VIDs ?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the provider must either: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accent2"/>
                </a:solidFill>
              </a:rPr>
              <a:t>manage customer VIDs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allocate ranges to customers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swap at ingress and egress          or</a:t>
            </a:r>
          </a:p>
          <a:p>
            <a:r>
              <a:rPr lang="en-US" sz="1800">
                <a:solidFill>
                  <a:schemeClr val="accent2"/>
                </a:solidFill>
              </a:rPr>
              <a:t>treat them as </a:t>
            </a:r>
            <a:r>
              <a:rPr lang="en-US" sz="1800"/>
              <a:t>C</a:t>
            </a:r>
            <a:r>
              <a:rPr lang="en-US" sz="1800">
                <a:solidFill>
                  <a:schemeClr val="accent2"/>
                </a:solidFill>
              </a:rPr>
              <a:t>ustomer </a:t>
            </a:r>
            <a:r>
              <a:rPr lang="en-US" sz="1800"/>
              <a:t>VID</a:t>
            </a:r>
            <a:r>
              <a:rPr lang="en-US" sz="1800">
                <a:solidFill>
                  <a:schemeClr val="accent2"/>
                </a:solidFill>
              </a:rPr>
              <a:t>s, and push a </a:t>
            </a:r>
            <a:r>
              <a:rPr lang="en-US" sz="1800"/>
              <a:t>S</a:t>
            </a:r>
            <a:r>
              <a:rPr lang="en-US" sz="1800">
                <a:solidFill>
                  <a:schemeClr val="accent2"/>
                </a:solidFill>
              </a:rPr>
              <a:t>ervice </a:t>
            </a:r>
            <a:r>
              <a:rPr lang="en-US" sz="1800"/>
              <a:t>VID </a:t>
            </a:r>
            <a:r>
              <a:rPr lang="en-US" sz="1800">
                <a:solidFill>
                  <a:schemeClr val="accent2"/>
                </a:solidFill>
              </a:rPr>
              <a:t>(customer ID)</a:t>
            </a:r>
          </a:p>
        </p:txBody>
      </p:sp>
      <p:grpSp>
        <p:nvGrpSpPr>
          <p:cNvPr id="387250" name="Group 178"/>
          <p:cNvGrpSpPr>
            <a:grpSpLocks/>
          </p:cNvGrpSpPr>
          <p:nvPr/>
        </p:nvGrpSpPr>
        <p:grpSpPr bwMode="auto">
          <a:xfrm>
            <a:off x="685800" y="5486400"/>
            <a:ext cx="6324600" cy="1171575"/>
            <a:chOff x="432" y="3456"/>
            <a:chExt cx="3984" cy="738"/>
          </a:xfrm>
        </p:grpSpPr>
        <p:sp>
          <p:nvSpPr>
            <p:cNvPr id="387189" name="Rectangle 117"/>
            <p:cNvSpPr>
              <a:spLocks noChangeArrowheads="1"/>
            </p:cNvSpPr>
            <p:nvPr/>
          </p:nvSpPr>
          <p:spPr bwMode="auto">
            <a:xfrm flipH="1">
              <a:off x="3393" y="3981"/>
              <a:ext cx="833" cy="40"/>
            </a:xfrm>
            <a:prstGeom prst="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190" name="Rectangle 118"/>
            <p:cNvSpPr>
              <a:spLocks noChangeArrowheads="1"/>
            </p:cNvSpPr>
            <p:nvPr/>
          </p:nvSpPr>
          <p:spPr bwMode="auto">
            <a:xfrm flipH="1">
              <a:off x="3385" y="3653"/>
              <a:ext cx="833" cy="4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183" name="Rectangle 111"/>
            <p:cNvSpPr>
              <a:spLocks noChangeArrowheads="1"/>
            </p:cNvSpPr>
            <p:nvPr/>
          </p:nvSpPr>
          <p:spPr bwMode="auto">
            <a:xfrm flipH="1">
              <a:off x="593" y="3981"/>
              <a:ext cx="1081" cy="48"/>
            </a:xfrm>
            <a:prstGeom prst="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177" name="Rectangle 105"/>
            <p:cNvSpPr>
              <a:spLocks noChangeArrowheads="1"/>
            </p:cNvSpPr>
            <p:nvPr/>
          </p:nvSpPr>
          <p:spPr bwMode="auto">
            <a:xfrm flipH="1">
              <a:off x="601" y="3653"/>
              <a:ext cx="1065" cy="59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5" name="Rectangle 23"/>
            <p:cNvSpPr>
              <a:spLocks noChangeArrowheads="1"/>
            </p:cNvSpPr>
            <p:nvPr/>
          </p:nvSpPr>
          <p:spPr bwMode="auto">
            <a:xfrm flipH="1">
              <a:off x="1833" y="3797"/>
              <a:ext cx="1537" cy="56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7096" name="Group 24"/>
            <p:cNvGrpSpPr>
              <a:grpSpLocks/>
            </p:cNvGrpSpPr>
            <p:nvPr/>
          </p:nvGrpSpPr>
          <p:grpSpPr bwMode="auto">
            <a:xfrm>
              <a:off x="1615" y="3456"/>
              <a:ext cx="299" cy="714"/>
              <a:chOff x="3815" y="3168"/>
              <a:chExt cx="195" cy="226"/>
            </a:xfrm>
          </p:grpSpPr>
          <p:sp>
            <p:nvSpPr>
              <p:cNvPr id="387097" name="Oval 25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98" name="Rectangle 2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99" name="Rectangle 2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00" name="Oval 28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7149" name="Group 77"/>
            <p:cNvGrpSpPr>
              <a:grpSpLocks/>
            </p:cNvGrpSpPr>
            <p:nvPr/>
          </p:nvGrpSpPr>
          <p:grpSpPr bwMode="auto">
            <a:xfrm>
              <a:off x="3239" y="3480"/>
              <a:ext cx="299" cy="714"/>
              <a:chOff x="3815" y="3168"/>
              <a:chExt cx="195" cy="226"/>
            </a:xfrm>
          </p:grpSpPr>
          <p:sp>
            <p:nvSpPr>
              <p:cNvPr id="387150" name="Oval 7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51" name="Rectangle 7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52" name="Rectangle 8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53" name="Oval 8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7178" name="Group 106"/>
            <p:cNvGrpSpPr>
              <a:grpSpLocks/>
            </p:cNvGrpSpPr>
            <p:nvPr/>
          </p:nvGrpSpPr>
          <p:grpSpPr bwMode="auto">
            <a:xfrm>
              <a:off x="487" y="3528"/>
              <a:ext cx="195" cy="266"/>
              <a:chOff x="3815" y="3168"/>
              <a:chExt cx="195" cy="226"/>
            </a:xfrm>
          </p:grpSpPr>
          <p:sp>
            <p:nvSpPr>
              <p:cNvPr id="387179" name="Oval 107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80" name="Rectangle 10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81" name="Rectangle 10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82" name="Oval 110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7184" name="Group 112"/>
            <p:cNvGrpSpPr>
              <a:grpSpLocks/>
            </p:cNvGrpSpPr>
            <p:nvPr/>
          </p:nvGrpSpPr>
          <p:grpSpPr bwMode="auto">
            <a:xfrm>
              <a:off x="495" y="3856"/>
              <a:ext cx="195" cy="266"/>
              <a:chOff x="3815" y="3168"/>
              <a:chExt cx="195" cy="226"/>
            </a:xfrm>
          </p:grpSpPr>
          <p:sp>
            <p:nvSpPr>
              <p:cNvPr id="387185" name="Oval 113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86" name="Rectangle 11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87" name="Rectangle 11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88" name="Oval 116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7191" name="Group 119"/>
            <p:cNvGrpSpPr>
              <a:grpSpLocks/>
            </p:cNvGrpSpPr>
            <p:nvPr/>
          </p:nvGrpSpPr>
          <p:grpSpPr bwMode="auto">
            <a:xfrm>
              <a:off x="4135" y="3528"/>
              <a:ext cx="195" cy="266"/>
              <a:chOff x="3815" y="3168"/>
              <a:chExt cx="195" cy="226"/>
            </a:xfrm>
          </p:grpSpPr>
          <p:sp>
            <p:nvSpPr>
              <p:cNvPr id="387192" name="Oval 120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93" name="Rectangle 121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94" name="Rectangle 12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95" name="Oval 123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7196" name="Group 124"/>
            <p:cNvGrpSpPr>
              <a:grpSpLocks/>
            </p:cNvGrpSpPr>
            <p:nvPr/>
          </p:nvGrpSpPr>
          <p:grpSpPr bwMode="auto">
            <a:xfrm>
              <a:off x="4143" y="3856"/>
              <a:ext cx="195" cy="266"/>
              <a:chOff x="3815" y="3168"/>
              <a:chExt cx="195" cy="226"/>
            </a:xfrm>
          </p:grpSpPr>
          <p:sp>
            <p:nvSpPr>
              <p:cNvPr id="387197" name="Oval 125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98" name="Rectangle 12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99" name="Rectangle 12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00" name="Oval 128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7201" name="Text Box 129"/>
            <p:cNvSpPr txBox="1">
              <a:spLocks noChangeArrowheads="1"/>
            </p:cNvSpPr>
            <p:nvPr/>
          </p:nvSpPr>
          <p:spPr bwMode="auto">
            <a:xfrm>
              <a:off x="664" y="3464"/>
              <a:ext cx="10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CVID=1…100</a:t>
              </a:r>
            </a:p>
          </p:txBody>
        </p:sp>
        <p:sp>
          <p:nvSpPr>
            <p:cNvPr id="387202" name="Text Box 130"/>
            <p:cNvSpPr txBox="1">
              <a:spLocks noChangeArrowheads="1"/>
            </p:cNvSpPr>
            <p:nvPr/>
          </p:nvSpPr>
          <p:spPr bwMode="auto">
            <a:xfrm>
              <a:off x="656" y="3808"/>
              <a:ext cx="10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CVID=1…100</a:t>
              </a:r>
            </a:p>
          </p:txBody>
        </p:sp>
        <p:sp>
          <p:nvSpPr>
            <p:cNvPr id="387203" name="Text Box 131"/>
            <p:cNvSpPr txBox="1">
              <a:spLocks noChangeArrowheads="1"/>
            </p:cNvSpPr>
            <p:nvPr/>
          </p:nvSpPr>
          <p:spPr bwMode="auto">
            <a:xfrm>
              <a:off x="2160" y="3600"/>
              <a:ext cx="8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SVID=1…2</a:t>
              </a:r>
            </a:p>
          </p:txBody>
        </p:sp>
        <p:sp>
          <p:nvSpPr>
            <p:cNvPr id="387205" name="Text Box 133"/>
            <p:cNvSpPr txBox="1">
              <a:spLocks noChangeArrowheads="1"/>
            </p:cNvSpPr>
            <p:nvPr/>
          </p:nvSpPr>
          <p:spPr bwMode="auto">
            <a:xfrm>
              <a:off x="1608" y="3760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PE</a:t>
              </a:r>
            </a:p>
          </p:txBody>
        </p:sp>
        <p:sp>
          <p:nvSpPr>
            <p:cNvPr id="387206" name="Text Box 134"/>
            <p:cNvSpPr txBox="1">
              <a:spLocks noChangeArrowheads="1"/>
            </p:cNvSpPr>
            <p:nvPr/>
          </p:nvSpPr>
          <p:spPr bwMode="auto">
            <a:xfrm>
              <a:off x="3240" y="3760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PE</a:t>
              </a:r>
            </a:p>
          </p:txBody>
        </p:sp>
        <p:sp>
          <p:nvSpPr>
            <p:cNvPr id="387207" name="Text Box 135"/>
            <p:cNvSpPr txBox="1">
              <a:spLocks noChangeArrowheads="1"/>
            </p:cNvSpPr>
            <p:nvPr/>
          </p:nvSpPr>
          <p:spPr bwMode="auto">
            <a:xfrm>
              <a:off x="4080" y="3560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387208" name="Text Box 136"/>
            <p:cNvSpPr txBox="1">
              <a:spLocks noChangeArrowheads="1"/>
            </p:cNvSpPr>
            <p:nvPr/>
          </p:nvSpPr>
          <p:spPr bwMode="auto">
            <a:xfrm>
              <a:off x="4088" y="3896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387209" name="Text Box 137"/>
            <p:cNvSpPr txBox="1">
              <a:spLocks noChangeArrowheads="1"/>
            </p:cNvSpPr>
            <p:nvPr/>
          </p:nvSpPr>
          <p:spPr bwMode="auto">
            <a:xfrm>
              <a:off x="432" y="3560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387210" name="Text Box 138"/>
            <p:cNvSpPr txBox="1">
              <a:spLocks noChangeArrowheads="1"/>
            </p:cNvSpPr>
            <p:nvPr/>
          </p:nvSpPr>
          <p:spPr bwMode="auto">
            <a:xfrm>
              <a:off x="440" y="3888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</p:grpSp>
      <p:grpSp>
        <p:nvGrpSpPr>
          <p:cNvPr id="387251" name="Group 179"/>
          <p:cNvGrpSpPr>
            <a:grpSpLocks/>
          </p:cNvGrpSpPr>
          <p:nvPr/>
        </p:nvGrpSpPr>
        <p:grpSpPr bwMode="auto">
          <a:xfrm>
            <a:off x="4864100" y="1085850"/>
            <a:ext cx="4038600" cy="995363"/>
            <a:chOff x="3064" y="684"/>
            <a:chExt cx="2544" cy="627"/>
          </a:xfrm>
        </p:grpSpPr>
        <p:sp>
          <p:nvSpPr>
            <p:cNvPr id="387212" name="Rectangle 140"/>
            <p:cNvSpPr>
              <a:spLocks noChangeArrowheads="1"/>
            </p:cNvSpPr>
            <p:nvPr/>
          </p:nvSpPr>
          <p:spPr bwMode="auto">
            <a:xfrm flipH="1">
              <a:off x="3281" y="973"/>
              <a:ext cx="2113" cy="3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213" name="Freeform 141"/>
            <p:cNvSpPr>
              <a:spLocks/>
            </p:cNvSpPr>
            <p:nvPr/>
          </p:nvSpPr>
          <p:spPr bwMode="auto">
            <a:xfrm rot="64793">
              <a:off x="3806" y="684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387214" name="Group 142"/>
            <p:cNvGrpSpPr>
              <a:grpSpLocks/>
            </p:cNvGrpSpPr>
            <p:nvPr/>
          </p:nvGrpSpPr>
          <p:grpSpPr bwMode="auto">
            <a:xfrm>
              <a:off x="5335" y="880"/>
              <a:ext cx="195" cy="226"/>
              <a:chOff x="3815" y="3168"/>
              <a:chExt cx="195" cy="226"/>
            </a:xfrm>
          </p:grpSpPr>
          <p:sp>
            <p:nvSpPr>
              <p:cNvPr id="387215" name="Oval 143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16" name="Rectangle 14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17" name="Rectangle 14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18" name="Oval 146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7219" name="Group 147"/>
            <p:cNvGrpSpPr>
              <a:grpSpLocks/>
            </p:cNvGrpSpPr>
            <p:nvPr/>
          </p:nvGrpSpPr>
          <p:grpSpPr bwMode="auto">
            <a:xfrm>
              <a:off x="3119" y="880"/>
              <a:ext cx="195" cy="226"/>
              <a:chOff x="3815" y="3168"/>
              <a:chExt cx="195" cy="226"/>
            </a:xfrm>
          </p:grpSpPr>
          <p:sp>
            <p:nvSpPr>
              <p:cNvPr id="387220" name="Oval 14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21" name="Rectangle 14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22" name="Rectangle 15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23" name="Oval 15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7231" name="Text Box 159"/>
            <p:cNvSpPr txBox="1">
              <a:spLocks noChangeArrowheads="1"/>
            </p:cNvSpPr>
            <p:nvPr/>
          </p:nvSpPr>
          <p:spPr bwMode="auto">
            <a:xfrm>
              <a:off x="3064" y="896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387232" name="Text Box 160"/>
            <p:cNvSpPr txBox="1">
              <a:spLocks noChangeArrowheads="1"/>
            </p:cNvSpPr>
            <p:nvPr/>
          </p:nvSpPr>
          <p:spPr bwMode="auto">
            <a:xfrm>
              <a:off x="5280" y="896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grpSp>
          <p:nvGrpSpPr>
            <p:cNvPr id="387234" name="Group 162"/>
            <p:cNvGrpSpPr>
              <a:grpSpLocks/>
            </p:cNvGrpSpPr>
            <p:nvPr/>
          </p:nvGrpSpPr>
          <p:grpSpPr bwMode="auto">
            <a:xfrm>
              <a:off x="3775" y="848"/>
              <a:ext cx="219" cy="282"/>
              <a:chOff x="3815" y="3168"/>
              <a:chExt cx="195" cy="226"/>
            </a:xfrm>
          </p:grpSpPr>
          <p:sp>
            <p:nvSpPr>
              <p:cNvPr id="387235" name="Oval 163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36" name="Rectangle 16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37" name="Rectangle 16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38" name="Oval 166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7239" name="Text Box 167"/>
            <p:cNvSpPr txBox="1">
              <a:spLocks noChangeArrowheads="1"/>
            </p:cNvSpPr>
            <p:nvPr/>
          </p:nvSpPr>
          <p:spPr bwMode="auto">
            <a:xfrm>
              <a:off x="3736" y="888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PE</a:t>
              </a:r>
            </a:p>
          </p:txBody>
        </p:sp>
        <p:grpSp>
          <p:nvGrpSpPr>
            <p:cNvPr id="387240" name="Group 168"/>
            <p:cNvGrpSpPr>
              <a:grpSpLocks/>
            </p:cNvGrpSpPr>
            <p:nvPr/>
          </p:nvGrpSpPr>
          <p:grpSpPr bwMode="auto">
            <a:xfrm>
              <a:off x="4647" y="848"/>
              <a:ext cx="219" cy="282"/>
              <a:chOff x="3815" y="3168"/>
              <a:chExt cx="195" cy="226"/>
            </a:xfrm>
          </p:grpSpPr>
          <p:sp>
            <p:nvSpPr>
              <p:cNvPr id="387241" name="Oval 169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42" name="Rectangle 17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43" name="Rectangle 171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44" name="Oval 172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7245" name="Text Box 173"/>
            <p:cNvSpPr txBox="1">
              <a:spLocks noChangeArrowheads="1"/>
            </p:cNvSpPr>
            <p:nvPr/>
          </p:nvSpPr>
          <p:spPr bwMode="auto">
            <a:xfrm>
              <a:off x="4608" y="888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PE</a:t>
              </a:r>
            </a:p>
          </p:txBody>
        </p:sp>
        <p:sp>
          <p:nvSpPr>
            <p:cNvPr id="387246" name="Text Box 174"/>
            <p:cNvSpPr txBox="1">
              <a:spLocks noChangeArrowheads="1"/>
            </p:cNvSpPr>
            <p:nvPr/>
          </p:nvSpPr>
          <p:spPr bwMode="auto">
            <a:xfrm>
              <a:off x="4080" y="880"/>
              <a:ext cx="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PBN</a:t>
              </a:r>
            </a:p>
          </p:txBody>
        </p:sp>
      </p:grpSp>
      <p:sp>
        <p:nvSpPr>
          <p:cNvPr id="387249" name="Text Box 177"/>
          <p:cNvSpPr txBox="1">
            <a:spLocks noChangeArrowheads="1"/>
          </p:cNvSpPr>
          <p:nvPr/>
        </p:nvSpPr>
        <p:spPr bwMode="auto">
          <a:xfrm>
            <a:off x="6553200" y="2844800"/>
            <a:ext cx="2349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1"/>
                </a:solidFill>
              </a:rPr>
              <a:t>802.1ad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1"/>
                </a:solidFill>
              </a:rPr>
              <a:t>approved Dec 2005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1"/>
                </a:solidFill>
              </a:rPr>
              <a:t>published May 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D4241783-5CAC-49F1-B84B-1A49CE9F7987}" type="slidenum">
              <a:rPr lang="en-US"/>
              <a:pPr/>
              <a:t>56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CVID and SVID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128713"/>
            <a:ext cx="8724900" cy="3746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/>
              <a:t>customer frames have C-TAGs, may only have </a:t>
            </a:r>
            <a:r>
              <a:rPr lang="en-US" sz="2000" b="1" dirty="0"/>
              <a:t>priority</a:t>
            </a:r>
            <a:r>
              <a:rPr lang="en-US" sz="2000" dirty="0"/>
              <a:t> S-TAGs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PBN frames have S-TAGs and usually have C-TAGs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/>
              <a:t>C-TAG contains a C-VID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/>
              <a:t>S-TAG contains an S-VID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C-TAGs are standard format VLAN tags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802.1ad S-TAGs are similar, but use </a:t>
            </a:r>
            <a:r>
              <a:rPr lang="en-US" sz="2000" dirty="0" err="1">
                <a:solidFill>
                  <a:schemeClr val="accent2"/>
                </a:solidFill>
              </a:rPr>
              <a:t>Ethertype</a:t>
            </a:r>
            <a:r>
              <a:rPr lang="en-US" sz="2000" dirty="0">
                <a:solidFill>
                  <a:schemeClr val="accent2"/>
                </a:solidFill>
              </a:rPr>
              <a:t> 88A8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since they have </a:t>
            </a:r>
            <a:r>
              <a:rPr lang="en-US" sz="2000" dirty="0"/>
              <a:t>D</a:t>
            </a:r>
            <a:r>
              <a:rPr lang="en-US" sz="2000" dirty="0">
                <a:solidFill>
                  <a:schemeClr val="accent2"/>
                </a:solidFill>
              </a:rPr>
              <a:t>rop </a:t>
            </a:r>
            <a:r>
              <a:rPr lang="en-US" sz="2000" dirty="0"/>
              <a:t>E</a:t>
            </a:r>
            <a:r>
              <a:rPr lang="en-US" sz="2000" dirty="0">
                <a:solidFill>
                  <a:schemeClr val="accent2"/>
                </a:solidFill>
              </a:rPr>
              <a:t>ligible </a:t>
            </a:r>
            <a:r>
              <a:rPr lang="en-US" sz="2000" dirty="0"/>
              <a:t>I</a:t>
            </a:r>
            <a:r>
              <a:rPr lang="en-US" sz="2000" dirty="0">
                <a:solidFill>
                  <a:schemeClr val="accent2"/>
                </a:solidFill>
              </a:rPr>
              <a:t>ndicator instead of CFI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FF3300"/>
                </a:solidFill>
              </a:rPr>
              <a:t>service transparency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rgbClr val="FF3300"/>
                </a:solidFill>
              </a:rPr>
              <a:t>PE inserts S-TAG, C-TAG becomes invisible to PBN</a:t>
            </a:r>
            <a:endParaRPr lang="en-US" sz="1600" dirty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 dirty="0">
                <a:solidFill>
                  <a:srgbClr val="FF3300"/>
                </a:solidFill>
              </a:rPr>
              <a:t>PE removes S-TAG, C-TAG becomes visible to customer network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394263" name="Group 23"/>
          <p:cNvGrpSpPr>
            <a:grpSpLocks/>
          </p:cNvGrpSpPr>
          <p:nvPr/>
        </p:nvGrpSpPr>
        <p:grpSpPr bwMode="auto">
          <a:xfrm>
            <a:off x="266700" y="5854700"/>
            <a:ext cx="5664200" cy="841375"/>
            <a:chOff x="168" y="3688"/>
            <a:chExt cx="3568" cy="530"/>
          </a:xfrm>
        </p:grpSpPr>
        <p:sp>
          <p:nvSpPr>
            <p:cNvPr id="394245" name="Text Box 5"/>
            <p:cNvSpPr txBox="1">
              <a:spLocks noChangeArrowheads="1"/>
            </p:cNvSpPr>
            <p:nvPr/>
          </p:nvSpPr>
          <p:spPr bwMode="auto">
            <a:xfrm>
              <a:off x="1584" y="3688"/>
              <a:ext cx="496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P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94253" name="Text Box 13"/>
            <p:cNvSpPr txBox="1">
              <a:spLocks noChangeArrowheads="1"/>
            </p:cNvSpPr>
            <p:nvPr/>
          </p:nvSpPr>
          <p:spPr bwMode="auto">
            <a:xfrm>
              <a:off x="2320" y="3688"/>
              <a:ext cx="1416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C-VID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94254" name="Text Box 14"/>
            <p:cNvSpPr txBox="1">
              <a:spLocks noChangeArrowheads="1"/>
            </p:cNvSpPr>
            <p:nvPr/>
          </p:nvSpPr>
          <p:spPr bwMode="auto">
            <a:xfrm>
              <a:off x="168" y="3688"/>
              <a:ext cx="1416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8100 (C-TAG)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94259" name="Text Box 19"/>
            <p:cNvSpPr txBox="1">
              <a:spLocks noChangeArrowheads="1"/>
            </p:cNvSpPr>
            <p:nvPr/>
          </p:nvSpPr>
          <p:spPr bwMode="auto">
            <a:xfrm>
              <a:off x="2080" y="3688"/>
              <a:ext cx="240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C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F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I</a:t>
              </a:r>
            </a:p>
          </p:txBody>
        </p:sp>
      </p:grpSp>
      <p:grpSp>
        <p:nvGrpSpPr>
          <p:cNvPr id="394262" name="Group 22"/>
          <p:cNvGrpSpPr>
            <a:grpSpLocks/>
          </p:cNvGrpSpPr>
          <p:nvPr/>
        </p:nvGrpSpPr>
        <p:grpSpPr bwMode="auto">
          <a:xfrm>
            <a:off x="266700" y="4940300"/>
            <a:ext cx="5664200" cy="841375"/>
            <a:chOff x="168" y="3648"/>
            <a:chExt cx="3568" cy="530"/>
          </a:xfrm>
        </p:grpSpPr>
        <p:sp>
          <p:nvSpPr>
            <p:cNvPr id="394255" name="Text Box 15"/>
            <p:cNvSpPr txBox="1">
              <a:spLocks noChangeArrowheads="1"/>
            </p:cNvSpPr>
            <p:nvPr/>
          </p:nvSpPr>
          <p:spPr bwMode="auto">
            <a:xfrm>
              <a:off x="1584" y="3648"/>
              <a:ext cx="496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P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94257" name="Text Box 17"/>
            <p:cNvSpPr txBox="1">
              <a:spLocks noChangeArrowheads="1"/>
            </p:cNvSpPr>
            <p:nvPr/>
          </p:nvSpPr>
          <p:spPr bwMode="auto">
            <a:xfrm>
              <a:off x="2320" y="3648"/>
              <a:ext cx="1416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S-VID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94258" name="Text Box 18"/>
            <p:cNvSpPr txBox="1">
              <a:spLocks noChangeArrowheads="1"/>
            </p:cNvSpPr>
            <p:nvPr/>
          </p:nvSpPr>
          <p:spPr bwMode="auto">
            <a:xfrm>
              <a:off x="168" y="3648"/>
              <a:ext cx="1416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88A8 (S-TAG)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394260" name="Text Box 20"/>
            <p:cNvSpPr txBox="1">
              <a:spLocks noChangeArrowheads="1"/>
            </p:cNvSpPr>
            <p:nvPr/>
          </p:nvSpPr>
          <p:spPr bwMode="auto">
            <a:xfrm>
              <a:off x="2080" y="3648"/>
              <a:ext cx="240" cy="5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D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E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D09D17C2-0B87-436D-AC65-BB25F164255B}" type="slidenum">
              <a:rPr lang="en-US"/>
              <a:pPr/>
              <a:t>57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PBNs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24013"/>
            <a:ext cx="7924800" cy="3708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Q-in-Q PBNs simplify provider-customer interface, but</a:t>
            </a:r>
          </a:p>
          <a:p>
            <a:r>
              <a:rPr lang="en-US" sz="2000">
                <a:solidFill>
                  <a:schemeClr val="accent2"/>
                </a:solidFill>
              </a:rPr>
              <a:t>are limited to 4K SVIDs, i.e. 4K customers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     (VLANs derive from enterprise (not carrier) applications)</a:t>
            </a:r>
          </a:p>
          <a:p>
            <a:r>
              <a:rPr lang="en-US" sz="2000">
                <a:solidFill>
                  <a:schemeClr val="accent2"/>
                </a:solidFill>
              </a:rPr>
              <a:t>do not provide true client/server (decoupled) relationship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customer VIDs are hidden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    but not customer MAC addresses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no true OAM trace functionality</a:t>
            </a:r>
          </a:p>
          <a:p>
            <a:r>
              <a:rPr lang="en-US" sz="2000">
                <a:solidFill>
                  <a:schemeClr val="accent2"/>
                </a:solidFill>
              </a:rPr>
              <a:t>provider switches still have to learn customer MAC addresses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we would really like full decoupling, i.e. a client/server relationship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this can be done via </a:t>
            </a:r>
            <a:r>
              <a:rPr lang="en-US" sz="2000"/>
              <a:t>MAC-in-MAC</a:t>
            </a:r>
            <a:endParaRPr lang="en-US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8AD07CC8-4ACC-4D41-AA7F-9783DFEA75A6}" type="slidenum">
              <a:rPr lang="en-US"/>
              <a:pPr/>
              <a:t>58</a:t>
            </a:fld>
            <a:endParaRPr lang="en-US"/>
          </a:p>
        </p:txBody>
      </p:sp>
      <p:sp>
        <p:nvSpPr>
          <p:cNvPr id="3962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to MAC-in-MAC</a:t>
            </a:r>
            <a:endParaRPr lang="en-US" sz="2800"/>
          </a:p>
        </p:txBody>
      </p:sp>
      <p:grpSp>
        <p:nvGrpSpPr>
          <p:cNvPr id="396337" name="Group 2097"/>
          <p:cNvGrpSpPr>
            <a:grpSpLocks/>
          </p:cNvGrpSpPr>
          <p:nvPr/>
        </p:nvGrpSpPr>
        <p:grpSpPr bwMode="auto">
          <a:xfrm>
            <a:off x="3962400" y="1409700"/>
            <a:ext cx="4826000" cy="654050"/>
            <a:chOff x="2496" y="888"/>
            <a:chExt cx="3040" cy="412"/>
          </a:xfrm>
        </p:grpSpPr>
        <p:sp>
          <p:nvSpPr>
            <p:cNvPr id="396306" name="Text Box 2066"/>
            <p:cNvSpPr txBox="1">
              <a:spLocks noChangeArrowheads="1"/>
            </p:cNvSpPr>
            <p:nvPr/>
          </p:nvSpPr>
          <p:spPr bwMode="auto">
            <a:xfrm>
              <a:off x="3544" y="1080"/>
              <a:ext cx="129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payload</a:t>
              </a:r>
            </a:p>
          </p:txBody>
        </p:sp>
        <p:sp>
          <p:nvSpPr>
            <p:cNvPr id="396307" name="Text Box 2067"/>
            <p:cNvSpPr txBox="1">
              <a:spLocks noChangeArrowheads="1"/>
            </p:cNvSpPr>
            <p:nvPr/>
          </p:nvSpPr>
          <p:spPr bwMode="auto">
            <a:xfrm>
              <a:off x="4840" y="1080"/>
              <a:ext cx="69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FCS</a:t>
              </a:r>
            </a:p>
          </p:txBody>
        </p:sp>
        <p:sp>
          <p:nvSpPr>
            <p:cNvPr id="396308" name="Text Box 2068"/>
            <p:cNvSpPr txBox="1">
              <a:spLocks noChangeArrowheads="1"/>
            </p:cNvSpPr>
            <p:nvPr/>
          </p:nvSpPr>
          <p:spPr bwMode="auto">
            <a:xfrm>
              <a:off x="2544" y="1080"/>
              <a:ext cx="37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DA</a:t>
              </a:r>
            </a:p>
          </p:txBody>
        </p:sp>
        <p:sp>
          <p:nvSpPr>
            <p:cNvPr id="396309" name="Text Box 2069"/>
            <p:cNvSpPr txBox="1">
              <a:spLocks noChangeArrowheads="1"/>
            </p:cNvSpPr>
            <p:nvPr/>
          </p:nvSpPr>
          <p:spPr bwMode="auto">
            <a:xfrm>
              <a:off x="2920" y="1080"/>
              <a:ext cx="37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SA</a:t>
              </a:r>
            </a:p>
          </p:txBody>
        </p:sp>
        <p:sp>
          <p:nvSpPr>
            <p:cNvPr id="396325" name="Text Box 2085"/>
            <p:cNvSpPr txBox="1">
              <a:spLocks noChangeArrowheads="1"/>
            </p:cNvSpPr>
            <p:nvPr/>
          </p:nvSpPr>
          <p:spPr bwMode="auto">
            <a:xfrm>
              <a:off x="2496" y="888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802.1D</a:t>
              </a:r>
            </a:p>
          </p:txBody>
        </p:sp>
        <p:sp>
          <p:nvSpPr>
            <p:cNvPr id="396334" name="Text Box 2094"/>
            <p:cNvSpPr txBox="1">
              <a:spLocks noChangeArrowheads="1"/>
            </p:cNvSpPr>
            <p:nvPr/>
          </p:nvSpPr>
          <p:spPr bwMode="auto">
            <a:xfrm>
              <a:off x="3296" y="1080"/>
              <a:ext cx="248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T </a:t>
              </a:r>
            </a:p>
          </p:txBody>
        </p:sp>
      </p:grpSp>
      <p:grpSp>
        <p:nvGrpSpPr>
          <p:cNvPr id="396344" name="Group 2104"/>
          <p:cNvGrpSpPr>
            <a:grpSpLocks/>
          </p:cNvGrpSpPr>
          <p:nvPr/>
        </p:nvGrpSpPr>
        <p:grpSpPr bwMode="auto">
          <a:xfrm>
            <a:off x="139700" y="4330700"/>
            <a:ext cx="8636000" cy="1085850"/>
            <a:chOff x="88" y="2728"/>
            <a:chExt cx="5440" cy="684"/>
          </a:xfrm>
        </p:grpSpPr>
        <p:sp>
          <p:nvSpPr>
            <p:cNvPr id="396310" name="Text Box 2070"/>
            <p:cNvSpPr txBox="1">
              <a:spLocks noChangeArrowheads="1"/>
            </p:cNvSpPr>
            <p:nvPr/>
          </p:nvSpPr>
          <p:spPr bwMode="auto">
            <a:xfrm>
              <a:off x="1680" y="2936"/>
              <a:ext cx="84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B-TAG</a:t>
              </a:r>
            </a:p>
          </p:txBody>
        </p:sp>
        <p:sp>
          <p:nvSpPr>
            <p:cNvPr id="396311" name="Text Box 2071"/>
            <p:cNvSpPr txBox="1">
              <a:spLocks noChangeArrowheads="1"/>
            </p:cNvSpPr>
            <p:nvPr/>
          </p:nvSpPr>
          <p:spPr bwMode="auto">
            <a:xfrm>
              <a:off x="1160" y="2936"/>
              <a:ext cx="52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88A8</a:t>
              </a:r>
            </a:p>
          </p:txBody>
        </p:sp>
        <p:sp>
          <p:nvSpPr>
            <p:cNvPr id="396312" name="Text Box 2072"/>
            <p:cNvSpPr txBox="1">
              <a:spLocks noChangeArrowheads="1"/>
            </p:cNvSpPr>
            <p:nvPr/>
          </p:nvSpPr>
          <p:spPr bwMode="auto">
            <a:xfrm>
              <a:off x="2960" y="2936"/>
              <a:ext cx="85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I-TAG</a:t>
              </a:r>
            </a:p>
          </p:txBody>
        </p:sp>
        <p:sp>
          <p:nvSpPr>
            <p:cNvPr id="396313" name="Text Box 2073"/>
            <p:cNvSpPr txBox="1">
              <a:spLocks noChangeArrowheads="1"/>
            </p:cNvSpPr>
            <p:nvPr/>
          </p:nvSpPr>
          <p:spPr bwMode="auto">
            <a:xfrm>
              <a:off x="2520" y="2936"/>
              <a:ext cx="44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TBD</a:t>
              </a:r>
            </a:p>
          </p:txBody>
        </p:sp>
        <p:sp>
          <p:nvSpPr>
            <p:cNvPr id="396314" name="Text Box 2074"/>
            <p:cNvSpPr txBox="1">
              <a:spLocks noChangeArrowheads="1"/>
            </p:cNvSpPr>
            <p:nvPr/>
          </p:nvSpPr>
          <p:spPr bwMode="auto">
            <a:xfrm>
              <a:off x="648" y="2936"/>
              <a:ext cx="512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B-SA</a:t>
              </a:r>
            </a:p>
          </p:txBody>
        </p:sp>
        <p:sp>
          <p:nvSpPr>
            <p:cNvPr id="396315" name="Text Box 2075"/>
            <p:cNvSpPr txBox="1">
              <a:spLocks noChangeArrowheads="1"/>
            </p:cNvSpPr>
            <p:nvPr/>
          </p:nvSpPr>
          <p:spPr bwMode="auto">
            <a:xfrm>
              <a:off x="128" y="2936"/>
              <a:ext cx="52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B-DA</a:t>
              </a:r>
            </a:p>
          </p:txBody>
        </p:sp>
        <p:sp>
          <p:nvSpPr>
            <p:cNvPr id="396316" name="Text Box 2076"/>
            <p:cNvSpPr txBox="1">
              <a:spLocks noChangeArrowheads="1"/>
            </p:cNvSpPr>
            <p:nvPr/>
          </p:nvSpPr>
          <p:spPr bwMode="auto">
            <a:xfrm>
              <a:off x="1400" y="3192"/>
              <a:ext cx="84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S-TAG</a:t>
              </a:r>
            </a:p>
          </p:txBody>
        </p:sp>
        <p:sp>
          <p:nvSpPr>
            <p:cNvPr id="396317" name="Text Box 2077"/>
            <p:cNvSpPr txBox="1">
              <a:spLocks noChangeArrowheads="1"/>
            </p:cNvSpPr>
            <p:nvPr/>
          </p:nvSpPr>
          <p:spPr bwMode="auto">
            <a:xfrm>
              <a:off x="880" y="3192"/>
              <a:ext cx="52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88A8</a:t>
              </a:r>
            </a:p>
          </p:txBody>
        </p:sp>
        <p:sp>
          <p:nvSpPr>
            <p:cNvPr id="396318" name="Text Box 2078"/>
            <p:cNvSpPr txBox="1">
              <a:spLocks noChangeArrowheads="1"/>
            </p:cNvSpPr>
            <p:nvPr/>
          </p:nvSpPr>
          <p:spPr bwMode="auto">
            <a:xfrm>
              <a:off x="2680" y="3192"/>
              <a:ext cx="85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C-TAG</a:t>
              </a:r>
            </a:p>
          </p:txBody>
        </p:sp>
        <p:sp>
          <p:nvSpPr>
            <p:cNvPr id="396319" name="Text Box 2079"/>
            <p:cNvSpPr txBox="1">
              <a:spLocks noChangeArrowheads="1"/>
            </p:cNvSpPr>
            <p:nvPr/>
          </p:nvSpPr>
          <p:spPr bwMode="auto">
            <a:xfrm>
              <a:off x="2240" y="3192"/>
              <a:ext cx="44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8100</a:t>
              </a:r>
            </a:p>
          </p:txBody>
        </p:sp>
        <p:sp>
          <p:nvSpPr>
            <p:cNvPr id="396320" name="Text Box 2080"/>
            <p:cNvSpPr txBox="1">
              <a:spLocks noChangeArrowheads="1"/>
            </p:cNvSpPr>
            <p:nvPr/>
          </p:nvSpPr>
          <p:spPr bwMode="auto">
            <a:xfrm>
              <a:off x="3816" y="3192"/>
              <a:ext cx="101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payload</a:t>
              </a:r>
            </a:p>
          </p:txBody>
        </p:sp>
        <p:sp>
          <p:nvSpPr>
            <p:cNvPr id="396321" name="Text Box 2081"/>
            <p:cNvSpPr txBox="1">
              <a:spLocks noChangeArrowheads="1"/>
            </p:cNvSpPr>
            <p:nvPr/>
          </p:nvSpPr>
          <p:spPr bwMode="auto">
            <a:xfrm>
              <a:off x="4832" y="3192"/>
              <a:ext cx="69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FCS</a:t>
              </a:r>
            </a:p>
          </p:txBody>
        </p:sp>
        <p:sp>
          <p:nvSpPr>
            <p:cNvPr id="396322" name="Text Box 2082"/>
            <p:cNvSpPr txBox="1">
              <a:spLocks noChangeArrowheads="1"/>
            </p:cNvSpPr>
            <p:nvPr/>
          </p:nvSpPr>
          <p:spPr bwMode="auto">
            <a:xfrm>
              <a:off x="128" y="3192"/>
              <a:ext cx="37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DA</a:t>
              </a:r>
            </a:p>
          </p:txBody>
        </p:sp>
        <p:sp>
          <p:nvSpPr>
            <p:cNvPr id="396323" name="Text Box 2083"/>
            <p:cNvSpPr txBox="1">
              <a:spLocks noChangeArrowheads="1"/>
            </p:cNvSpPr>
            <p:nvPr/>
          </p:nvSpPr>
          <p:spPr bwMode="auto">
            <a:xfrm>
              <a:off x="504" y="3192"/>
              <a:ext cx="37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SA</a:t>
              </a:r>
            </a:p>
          </p:txBody>
        </p:sp>
        <p:sp>
          <p:nvSpPr>
            <p:cNvPr id="396324" name="Text Box 2084"/>
            <p:cNvSpPr txBox="1">
              <a:spLocks noChangeArrowheads="1"/>
            </p:cNvSpPr>
            <p:nvPr/>
          </p:nvSpPr>
          <p:spPr bwMode="auto">
            <a:xfrm>
              <a:off x="3872" y="2800"/>
              <a:ext cx="9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96328" name="Text Box 2088"/>
            <p:cNvSpPr txBox="1">
              <a:spLocks noChangeArrowheads="1"/>
            </p:cNvSpPr>
            <p:nvPr/>
          </p:nvSpPr>
          <p:spPr bwMode="auto">
            <a:xfrm>
              <a:off x="88" y="2728"/>
              <a:ext cx="6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802.1ah</a:t>
              </a:r>
            </a:p>
          </p:txBody>
        </p:sp>
        <p:sp>
          <p:nvSpPr>
            <p:cNvPr id="396338" name="Text Box 2098"/>
            <p:cNvSpPr txBox="1">
              <a:spLocks noChangeArrowheads="1"/>
            </p:cNvSpPr>
            <p:nvPr/>
          </p:nvSpPr>
          <p:spPr bwMode="auto">
            <a:xfrm>
              <a:off x="3536" y="3192"/>
              <a:ext cx="248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T </a:t>
              </a:r>
            </a:p>
          </p:txBody>
        </p:sp>
      </p:grpSp>
      <p:grpSp>
        <p:nvGrpSpPr>
          <p:cNvPr id="396342" name="Group 2102"/>
          <p:cNvGrpSpPr>
            <a:grpSpLocks/>
          </p:cNvGrpSpPr>
          <p:nvPr/>
        </p:nvGrpSpPr>
        <p:grpSpPr bwMode="auto">
          <a:xfrm>
            <a:off x="152400" y="3352800"/>
            <a:ext cx="8636000" cy="666750"/>
            <a:chOff x="96" y="2112"/>
            <a:chExt cx="5440" cy="420"/>
          </a:xfrm>
        </p:grpSpPr>
        <p:sp>
          <p:nvSpPr>
            <p:cNvPr id="396292" name="Text Box 2052"/>
            <p:cNvSpPr txBox="1">
              <a:spLocks noChangeArrowheads="1"/>
            </p:cNvSpPr>
            <p:nvPr/>
          </p:nvSpPr>
          <p:spPr bwMode="auto">
            <a:xfrm>
              <a:off x="1408" y="2312"/>
              <a:ext cx="84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S-TAG</a:t>
              </a:r>
            </a:p>
          </p:txBody>
        </p:sp>
        <p:sp>
          <p:nvSpPr>
            <p:cNvPr id="396293" name="Text Box 2053"/>
            <p:cNvSpPr txBox="1">
              <a:spLocks noChangeArrowheads="1"/>
            </p:cNvSpPr>
            <p:nvPr/>
          </p:nvSpPr>
          <p:spPr bwMode="auto">
            <a:xfrm>
              <a:off x="888" y="2312"/>
              <a:ext cx="52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88A8</a:t>
              </a:r>
            </a:p>
          </p:txBody>
        </p:sp>
        <p:sp>
          <p:nvSpPr>
            <p:cNvPr id="396294" name="Text Box 2054"/>
            <p:cNvSpPr txBox="1">
              <a:spLocks noChangeArrowheads="1"/>
            </p:cNvSpPr>
            <p:nvPr/>
          </p:nvSpPr>
          <p:spPr bwMode="auto">
            <a:xfrm>
              <a:off x="2688" y="2312"/>
              <a:ext cx="85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C-TAG</a:t>
              </a:r>
            </a:p>
          </p:txBody>
        </p:sp>
        <p:sp>
          <p:nvSpPr>
            <p:cNvPr id="396295" name="Text Box 2055"/>
            <p:cNvSpPr txBox="1">
              <a:spLocks noChangeArrowheads="1"/>
            </p:cNvSpPr>
            <p:nvPr/>
          </p:nvSpPr>
          <p:spPr bwMode="auto">
            <a:xfrm>
              <a:off x="2248" y="2312"/>
              <a:ext cx="44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8100</a:t>
              </a:r>
            </a:p>
          </p:txBody>
        </p:sp>
        <p:sp>
          <p:nvSpPr>
            <p:cNvPr id="396296" name="Text Box 2056"/>
            <p:cNvSpPr txBox="1">
              <a:spLocks noChangeArrowheads="1"/>
            </p:cNvSpPr>
            <p:nvPr/>
          </p:nvSpPr>
          <p:spPr bwMode="auto">
            <a:xfrm>
              <a:off x="3792" y="2312"/>
              <a:ext cx="1048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payload</a:t>
              </a:r>
            </a:p>
          </p:txBody>
        </p:sp>
        <p:sp>
          <p:nvSpPr>
            <p:cNvPr id="396297" name="Text Box 2057"/>
            <p:cNvSpPr txBox="1">
              <a:spLocks noChangeArrowheads="1"/>
            </p:cNvSpPr>
            <p:nvPr/>
          </p:nvSpPr>
          <p:spPr bwMode="auto">
            <a:xfrm>
              <a:off x="4840" y="2312"/>
              <a:ext cx="69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FCS</a:t>
              </a:r>
            </a:p>
          </p:txBody>
        </p:sp>
        <p:sp>
          <p:nvSpPr>
            <p:cNvPr id="396298" name="Text Box 2058"/>
            <p:cNvSpPr txBox="1">
              <a:spLocks noChangeArrowheads="1"/>
            </p:cNvSpPr>
            <p:nvPr/>
          </p:nvSpPr>
          <p:spPr bwMode="auto">
            <a:xfrm>
              <a:off x="136" y="2312"/>
              <a:ext cx="37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DA</a:t>
              </a:r>
            </a:p>
          </p:txBody>
        </p:sp>
        <p:sp>
          <p:nvSpPr>
            <p:cNvPr id="396299" name="Text Box 2059"/>
            <p:cNvSpPr txBox="1">
              <a:spLocks noChangeArrowheads="1"/>
            </p:cNvSpPr>
            <p:nvPr/>
          </p:nvSpPr>
          <p:spPr bwMode="auto">
            <a:xfrm>
              <a:off x="512" y="2312"/>
              <a:ext cx="37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SA</a:t>
              </a:r>
            </a:p>
          </p:txBody>
        </p:sp>
        <p:sp>
          <p:nvSpPr>
            <p:cNvPr id="396327" name="Text Box 2087"/>
            <p:cNvSpPr txBox="1">
              <a:spLocks noChangeArrowheads="1"/>
            </p:cNvSpPr>
            <p:nvPr/>
          </p:nvSpPr>
          <p:spPr bwMode="auto">
            <a:xfrm>
              <a:off x="96" y="2112"/>
              <a:ext cx="6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802.1ad</a:t>
              </a:r>
            </a:p>
          </p:txBody>
        </p:sp>
        <p:sp>
          <p:nvSpPr>
            <p:cNvPr id="396339" name="Text Box 2099"/>
            <p:cNvSpPr txBox="1">
              <a:spLocks noChangeArrowheads="1"/>
            </p:cNvSpPr>
            <p:nvPr/>
          </p:nvSpPr>
          <p:spPr bwMode="auto">
            <a:xfrm>
              <a:off x="3544" y="2312"/>
              <a:ext cx="248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T </a:t>
              </a:r>
            </a:p>
          </p:txBody>
        </p:sp>
      </p:grpSp>
      <p:grpSp>
        <p:nvGrpSpPr>
          <p:cNvPr id="396341" name="Group 2101"/>
          <p:cNvGrpSpPr>
            <a:grpSpLocks/>
          </p:cNvGrpSpPr>
          <p:nvPr/>
        </p:nvGrpSpPr>
        <p:grpSpPr bwMode="auto">
          <a:xfrm>
            <a:off x="1892300" y="2362200"/>
            <a:ext cx="6896100" cy="704850"/>
            <a:chOff x="1192" y="1488"/>
            <a:chExt cx="4344" cy="444"/>
          </a:xfrm>
        </p:grpSpPr>
        <p:sp>
          <p:nvSpPr>
            <p:cNvPr id="396300" name="Text Box 2060"/>
            <p:cNvSpPr txBox="1">
              <a:spLocks noChangeArrowheads="1"/>
            </p:cNvSpPr>
            <p:nvPr/>
          </p:nvSpPr>
          <p:spPr bwMode="auto">
            <a:xfrm>
              <a:off x="2440" y="1712"/>
              <a:ext cx="85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VLAN</a:t>
              </a:r>
            </a:p>
          </p:txBody>
        </p:sp>
        <p:sp>
          <p:nvSpPr>
            <p:cNvPr id="396301" name="Text Box 2061"/>
            <p:cNvSpPr txBox="1">
              <a:spLocks noChangeArrowheads="1"/>
            </p:cNvSpPr>
            <p:nvPr/>
          </p:nvSpPr>
          <p:spPr bwMode="auto">
            <a:xfrm>
              <a:off x="2000" y="1712"/>
              <a:ext cx="440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8100</a:t>
              </a:r>
            </a:p>
          </p:txBody>
        </p:sp>
        <p:sp>
          <p:nvSpPr>
            <p:cNvPr id="396302" name="Text Box 2062"/>
            <p:cNvSpPr txBox="1">
              <a:spLocks noChangeArrowheads="1"/>
            </p:cNvSpPr>
            <p:nvPr/>
          </p:nvSpPr>
          <p:spPr bwMode="auto">
            <a:xfrm>
              <a:off x="3544" y="1712"/>
              <a:ext cx="129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payload</a:t>
              </a:r>
            </a:p>
          </p:txBody>
        </p:sp>
        <p:sp>
          <p:nvSpPr>
            <p:cNvPr id="396303" name="Text Box 2063"/>
            <p:cNvSpPr txBox="1">
              <a:spLocks noChangeArrowheads="1"/>
            </p:cNvSpPr>
            <p:nvPr/>
          </p:nvSpPr>
          <p:spPr bwMode="auto">
            <a:xfrm>
              <a:off x="4840" y="1712"/>
              <a:ext cx="69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FCS</a:t>
              </a:r>
            </a:p>
          </p:txBody>
        </p:sp>
        <p:sp>
          <p:nvSpPr>
            <p:cNvPr id="396304" name="Text Box 2064"/>
            <p:cNvSpPr txBox="1">
              <a:spLocks noChangeArrowheads="1"/>
            </p:cNvSpPr>
            <p:nvPr/>
          </p:nvSpPr>
          <p:spPr bwMode="auto">
            <a:xfrm>
              <a:off x="1248" y="1712"/>
              <a:ext cx="37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DA</a:t>
              </a:r>
            </a:p>
          </p:txBody>
        </p:sp>
        <p:sp>
          <p:nvSpPr>
            <p:cNvPr id="396305" name="Text Box 2065"/>
            <p:cNvSpPr txBox="1">
              <a:spLocks noChangeArrowheads="1"/>
            </p:cNvSpPr>
            <p:nvPr/>
          </p:nvSpPr>
          <p:spPr bwMode="auto">
            <a:xfrm>
              <a:off x="1624" y="1712"/>
              <a:ext cx="376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SA</a:t>
              </a:r>
            </a:p>
          </p:txBody>
        </p:sp>
        <p:sp>
          <p:nvSpPr>
            <p:cNvPr id="396326" name="Text Box 2086"/>
            <p:cNvSpPr txBox="1">
              <a:spLocks noChangeArrowheads="1"/>
            </p:cNvSpPr>
            <p:nvPr/>
          </p:nvSpPr>
          <p:spPr bwMode="auto">
            <a:xfrm>
              <a:off x="1192" y="1488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802.1Q</a:t>
              </a:r>
            </a:p>
          </p:txBody>
        </p:sp>
        <p:sp>
          <p:nvSpPr>
            <p:cNvPr id="396340" name="Text Box 2100"/>
            <p:cNvSpPr txBox="1">
              <a:spLocks noChangeArrowheads="1"/>
            </p:cNvSpPr>
            <p:nvPr/>
          </p:nvSpPr>
          <p:spPr bwMode="auto">
            <a:xfrm>
              <a:off x="3296" y="1712"/>
              <a:ext cx="248" cy="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T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C2D95407-6D19-47EF-B5A6-40118EE8F175}" type="slidenum">
              <a:rPr lang="en-US"/>
              <a:pPr/>
              <a:t>59</a:t>
            </a:fld>
            <a:endParaRPr lang="en-US"/>
          </a:p>
        </p:txBody>
      </p:sp>
      <p:sp>
        <p:nvSpPr>
          <p:cNvPr id="3880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17538" y="165100"/>
            <a:ext cx="8388350" cy="914400"/>
          </a:xfrm>
        </p:spPr>
        <p:txBody>
          <a:bodyPr/>
          <a:lstStyle/>
          <a:p>
            <a:r>
              <a:rPr lang="en-US"/>
              <a:t>PBBN </a:t>
            </a:r>
            <a:r>
              <a:rPr lang="en-US" sz="2800"/>
              <a:t>802.1ah</a:t>
            </a:r>
          </a:p>
        </p:txBody>
      </p:sp>
      <p:sp>
        <p:nvSpPr>
          <p:cNvPr id="38809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79400" y="2805113"/>
            <a:ext cx="77724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P</a:t>
            </a:r>
            <a:r>
              <a:rPr lang="en-US" sz="2000">
                <a:solidFill>
                  <a:schemeClr val="accent2"/>
                </a:solidFill>
              </a:rPr>
              <a:t>rovider </a:t>
            </a:r>
            <a:r>
              <a:rPr lang="en-US" sz="2000"/>
              <a:t>B</a:t>
            </a:r>
            <a:r>
              <a:rPr lang="en-US" sz="2000">
                <a:solidFill>
                  <a:schemeClr val="accent2"/>
                </a:solidFill>
              </a:rPr>
              <a:t>ackbone </a:t>
            </a:r>
            <a:r>
              <a:rPr lang="en-US" sz="2000"/>
              <a:t>B</a:t>
            </a:r>
            <a:r>
              <a:rPr lang="en-US" sz="2000">
                <a:solidFill>
                  <a:schemeClr val="accent2"/>
                </a:solidFill>
              </a:rPr>
              <a:t>ridge </a:t>
            </a:r>
            <a:r>
              <a:rPr lang="en-US" sz="2000"/>
              <a:t>N</a:t>
            </a:r>
            <a:r>
              <a:rPr lang="en-US" sz="2000">
                <a:solidFill>
                  <a:schemeClr val="accent2"/>
                </a:solidFill>
              </a:rPr>
              <a:t>etworks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backbone provider is a “carrier’s carrier”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B</a:t>
            </a:r>
            <a:r>
              <a:rPr lang="en-US" sz="2000">
                <a:solidFill>
                  <a:srgbClr val="FF33CC"/>
                </a:solidFill>
              </a:rPr>
              <a:t>ackbone Edge switches use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I-TAGs with I-SID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B-TAG with B-VID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one or more I-TAGs and a B-TAG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I-TAG is a new format, I-SID is a 24-bit label </a:t>
            </a:r>
            <a:r>
              <a:rPr lang="en-US" sz="1800">
                <a:solidFill>
                  <a:srgbClr val="FF33CC"/>
                </a:solidFill>
              </a:rPr>
              <a:t>(no more 4K limitation)</a:t>
            </a:r>
          </a:p>
          <a:p>
            <a:pPr>
              <a:buFont typeface="Wingdings" pitchFamily="2" charset="2"/>
              <a:buNone/>
            </a:pPr>
            <a:endParaRPr lang="en-US" sz="180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800">
              <a:solidFill>
                <a:schemeClr val="accent2"/>
              </a:solidFill>
            </a:endParaRPr>
          </a:p>
        </p:txBody>
      </p:sp>
      <p:grpSp>
        <p:nvGrpSpPr>
          <p:cNvPr id="388327" name="Group 2279"/>
          <p:cNvGrpSpPr>
            <a:grpSpLocks/>
          </p:cNvGrpSpPr>
          <p:nvPr/>
        </p:nvGrpSpPr>
        <p:grpSpPr bwMode="auto">
          <a:xfrm>
            <a:off x="203200" y="546100"/>
            <a:ext cx="8940800" cy="3671888"/>
            <a:chOff x="128" y="344"/>
            <a:chExt cx="5632" cy="2313"/>
          </a:xfrm>
        </p:grpSpPr>
        <p:sp>
          <p:nvSpPr>
            <p:cNvPr id="388277" name="Line 2229"/>
            <p:cNvSpPr>
              <a:spLocks noChangeShapeType="1"/>
            </p:cNvSpPr>
            <p:nvPr/>
          </p:nvSpPr>
          <p:spPr bwMode="auto">
            <a:xfrm flipV="1">
              <a:off x="3033" y="1168"/>
              <a:ext cx="368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278" name="Line 2230"/>
            <p:cNvSpPr>
              <a:spLocks noChangeShapeType="1"/>
            </p:cNvSpPr>
            <p:nvPr/>
          </p:nvSpPr>
          <p:spPr bwMode="auto">
            <a:xfrm flipV="1">
              <a:off x="4289" y="1016"/>
              <a:ext cx="384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276" name="Line 2228"/>
            <p:cNvSpPr>
              <a:spLocks noChangeShapeType="1"/>
            </p:cNvSpPr>
            <p:nvPr/>
          </p:nvSpPr>
          <p:spPr bwMode="auto">
            <a:xfrm>
              <a:off x="4089" y="1600"/>
              <a:ext cx="376" cy="2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8154" name="Group 2106"/>
            <p:cNvGrpSpPr>
              <a:grpSpLocks/>
            </p:cNvGrpSpPr>
            <p:nvPr/>
          </p:nvGrpSpPr>
          <p:grpSpPr bwMode="auto">
            <a:xfrm>
              <a:off x="1817" y="592"/>
              <a:ext cx="1295" cy="1111"/>
              <a:chOff x="304" y="752"/>
              <a:chExt cx="1295" cy="1111"/>
            </a:xfrm>
          </p:grpSpPr>
          <p:sp>
            <p:nvSpPr>
              <p:cNvPr id="388151" name="Line 2103"/>
              <p:cNvSpPr>
                <a:spLocks noChangeShapeType="1"/>
              </p:cNvSpPr>
              <p:nvPr/>
            </p:nvSpPr>
            <p:spPr bwMode="auto">
              <a:xfrm flipH="1" flipV="1">
                <a:off x="464" y="1432"/>
                <a:ext cx="352" cy="56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52" name="Line 2104"/>
              <p:cNvSpPr>
                <a:spLocks noChangeShapeType="1"/>
              </p:cNvSpPr>
              <p:nvPr/>
            </p:nvSpPr>
            <p:spPr bwMode="auto">
              <a:xfrm flipH="1" flipV="1">
                <a:off x="504" y="1120"/>
                <a:ext cx="368" cy="296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53" name="Line 2105"/>
              <p:cNvSpPr>
                <a:spLocks noChangeShapeType="1"/>
              </p:cNvSpPr>
              <p:nvPr/>
            </p:nvSpPr>
            <p:spPr bwMode="auto">
              <a:xfrm flipH="1" flipV="1">
                <a:off x="840" y="904"/>
                <a:ext cx="240" cy="344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50" name="Line 2102"/>
              <p:cNvSpPr>
                <a:spLocks noChangeShapeType="1"/>
              </p:cNvSpPr>
              <p:nvPr/>
            </p:nvSpPr>
            <p:spPr bwMode="auto">
              <a:xfrm flipH="1">
                <a:off x="608" y="1560"/>
                <a:ext cx="240" cy="120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02" name="Freeform 2054"/>
              <p:cNvSpPr>
                <a:spLocks/>
              </p:cNvSpPr>
              <p:nvPr/>
            </p:nvSpPr>
            <p:spPr bwMode="auto">
              <a:xfrm rot="64793">
                <a:off x="678" y="1116"/>
                <a:ext cx="921" cy="627"/>
              </a:xfrm>
              <a:custGeom>
                <a:avLst/>
                <a:gdLst/>
                <a:ahLst/>
                <a:cxnLst>
                  <a:cxn ang="0">
                    <a:pos x="294" y="88"/>
                  </a:cxn>
                  <a:cxn ang="0">
                    <a:pos x="223" y="89"/>
                  </a:cxn>
                  <a:cxn ang="0">
                    <a:pos x="150" y="123"/>
                  </a:cxn>
                  <a:cxn ang="0">
                    <a:pos x="94" y="177"/>
                  </a:cxn>
                  <a:cxn ang="0">
                    <a:pos x="67" y="246"/>
                  </a:cxn>
                  <a:cxn ang="0">
                    <a:pos x="58" y="304"/>
                  </a:cxn>
                  <a:cxn ang="0">
                    <a:pos x="17" y="343"/>
                  </a:cxn>
                  <a:cxn ang="0">
                    <a:pos x="0" y="395"/>
                  </a:cxn>
                  <a:cxn ang="0">
                    <a:pos x="9" y="449"/>
                  </a:cxn>
                  <a:cxn ang="0">
                    <a:pos x="51" y="503"/>
                  </a:cxn>
                  <a:cxn ang="0">
                    <a:pos x="127" y="546"/>
                  </a:cxn>
                  <a:cxn ang="0">
                    <a:pos x="125" y="604"/>
                  </a:cxn>
                  <a:cxn ang="0">
                    <a:pos x="163" y="648"/>
                  </a:cxn>
                  <a:cxn ang="0">
                    <a:pos x="219" y="675"/>
                  </a:cxn>
                  <a:cxn ang="0">
                    <a:pos x="284" y="682"/>
                  </a:cxn>
                  <a:cxn ang="0">
                    <a:pos x="337" y="665"/>
                  </a:cxn>
                  <a:cxn ang="0">
                    <a:pos x="395" y="693"/>
                  </a:cxn>
                  <a:cxn ang="0">
                    <a:pos x="472" y="729"/>
                  </a:cxn>
                  <a:cxn ang="0">
                    <a:pos x="550" y="736"/>
                  </a:cxn>
                  <a:cxn ang="0">
                    <a:pos x="629" y="721"/>
                  </a:cxn>
                  <a:cxn ang="0">
                    <a:pos x="702" y="688"/>
                  </a:cxn>
                  <a:cxn ang="0">
                    <a:pos x="765" y="665"/>
                  </a:cxn>
                  <a:cxn ang="0">
                    <a:pos x="825" y="676"/>
                  </a:cxn>
                  <a:cxn ang="0">
                    <a:pos x="889" y="656"/>
                  </a:cxn>
                  <a:cxn ang="0">
                    <a:pos x="939" y="613"/>
                  </a:cxn>
                  <a:cxn ang="0">
                    <a:pos x="971" y="555"/>
                  </a:cxn>
                  <a:cxn ang="0">
                    <a:pos x="966" y="492"/>
                  </a:cxn>
                  <a:cxn ang="0">
                    <a:pos x="1011" y="430"/>
                  </a:cxn>
                  <a:cxn ang="0">
                    <a:pos x="1031" y="367"/>
                  </a:cxn>
                  <a:cxn ang="0">
                    <a:pos x="1027" y="306"/>
                  </a:cxn>
                  <a:cxn ang="0">
                    <a:pos x="999" y="253"/>
                  </a:cxn>
                  <a:cxn ang="0">
                    <a:pos x="951" y="212"/>
                  </a:cxn>
                  <a:cxn ang="0">
                    <a:pos x="936" y="158"/>
                  </a:cxn>
                  <a:cxn ang="0">
                    <a:pos x="904" y="99"/>
                  </a:cxn>
                  <a:cxn ang="0">
                    <a:pos x="846" y="58"/>
                  </a:cxn>
                  <a:cxn ang="0">
                    <a:pos x="773" y="41"/>
                  </a:cxn>
                  <a:cxn ang="0">
                    <a:pos x="702" y="54"/>
                  </a:cxn>
                  <a:cxn ang="0">
                    <a:pos x="642" y="61"/>
                  </a:cxn>
                  <a:cxn ang="0">
                    <a:pos x="575" y="17"/>
                  </a:cxn>
                  <a:cxn ang="0">
                    <a:pos x="513" y="0"/>
                  </a:cxn>
                  <a:cxn ang="0">
                    <a:pos x="451" y="11"/>
                  </a:cxn>
                  <a:cxn ang="0">
                    <a:pos x="389" y="48"/>
                  </a:cxn>
                  <a:cxn ang="0">
                    <a:pos x="331" y="108"/>
                  </a:cxn>
                </a:cxnLst>
                <a:rect l="0" t="0" r="r" b="b"/>
                <a:pathLst>
                  <a:path w="1034" h="737">
                    <a:moveTo>
                      <a:pt x="331" y="108"/>
                    </a:moveTo>
                    <a:lnTo>
                      <a:pt x="314" y="95"/>
                    </a:lnTo>
                    <a:lnTo>
                      <a:pt x="294" y="88"/>
                    </a:lnTo>
                    <a:lnTo>
                      <a:pt x="271" y="84"/>
                    </a:lnTo>
                    <a:lnTo>
                      <a:pt x="247" y="86"/>
                    </a:lnTo>
                    <a:lnTo>
                      <a:pt x="223" y="89"/>
                    </a:lnTo>
                    <a:lnTo>
                      <a:pt x="196" y="97"/>
                    </a:lnTo>
                    <a:lnTo>
                      <a:pt x="172" y="110"/>
                    </a:lnTo>
                    <a:lnTo>
                      <a:pt x="150" y="123"/>
                    </a:lnTo>
                    <a:lnTo>
                      <a:pt x="129" y="140"/>
                    </a:lnTo>
                    <a:lnTo>
                      <a:pt x="109" y="158"/>
                    </a:lnTo>
                    <a:lnTo>
                      <a:pt x="94" y="177"/>
                    </a:lnTo>
                    <a:lnTo>
                      <a:pt x="80" y="199"/>
                    </a:lnTo>
                    <a:lnTo>
                      <a:pt x="71" y="222"/>
                    </a:lnTo>
                    <a:lnTo>
                      <a:pt x="67" y="246"/>
                    </a:lnTo>
                    <a:lnTo>
                      <a:pt x="67" y="268"/>
                    </a:lnTo>
                    <a:lnTo>
                      <a:pt x="75" y="293"/>
                    </a:lnTo>
                    <a:lnTo>
                      <a:pt x="58" y="304"/>
                    </a:lnTo>
                    <a:lnTo>
                      <a:pt x="43" y="315"/>
                    </a:lnTo>
                    <a:lnTo>
                      <a:pt x="30" y="328"/>
                    </a:lnTo>
                    <a:lnTo>
                      <a:pt x="17" y="343"/>
                    </a:lnTo>
                    <a:lnTo>
                      <a:pt x="9" y="360"/>
                    </a:lnTo>
                    <a:lnTo>
                      <a:pt x="2" y="376"/>
                    </a:lnTo>
                    <a:lnTo>
                      <a:pt x="0" y="395"/>
                    </a:lnTo>
                    <a:lnTo>
                      <a:pt x="0" y="412"/>
                    </a:lnTo>
                    <a:lnTo>
                      <a:pt x="2" y="432"/>
                    </a:lnTo>
                    <a:lnTo>
                      <a:pt x="9" y="449"/>
                    </a:lnTo>
                    <a:lnTo>
                      <a:pt x="19" y="468"/>
                    </a:lnTo>
                    <a:lnTo>
                      <a:pt x="32" y="486"/>
                    </a:lnTo>
                    <a:lnTo>
                      <a:pt x="51" y="503"/>
                    </a:lnTo>
                    <a:lnTo>
                      <a:pt x="71" y="518"/>
                    </a:lnTo>
                    <a:lnTo>
                      <a:pt x="97" y="533"/>
                    </a:lnTo>
                    <a:lnTo>
                      <a:pt x="127" y="546"/>
                    </a:lnTo>
                    <a:lnTo>
                      <a:pt x="122" y="566"/>
                    </a:lnTo>
                    <a:lnTo>
                      <a:pt x="122" y="585"/>
                    </a:lnTo>
                    <a:lnTo>
                      <a:pt x="125" y="604"/>
                    </a:lnTo>
                    <a:lnTo>
                      <a:pt x="135" y="620"/>
                    </a:lnTo>
                    <a:lnTo>
                      <a:pt x="146" y="635"/>
                    </a:lnTo>
                    <a:lnTo>
                      <a:pt x="163" y="648"/>
                    </a:lnTo>
                    <a:lnTo>
                      <a:pt x="180" y="660"/>
                    </a:lnTo>
                    <a:lnTo>
                      <a:pt x="198" y="669"/>
                    </a:lnTo>
                    <a:lnTo>
                      <a:pt x="219" y="675"/>
                    </a:lnTo>
                    <a:lnTo>
                      <a:pt x="241" y="680"/>
                    </a:lnTo>
                    <a:lnTo>
                      <a:pt x="262" y="682"/>
                    </a:lnTo>
                    <a:lnTo>
                      <a:pt x="284" y="682"/>
                    </a:lnTo>
                    <a:lnTo>
                      <a:pt x="303" y="678"/>
                    </a:lnTo>
                    <a:lnTo>
                      <a:pt x="322" y="673"/>
                    </a:lnTo>
                    <a:lnTo>
                      <a:pt x="337" y="665"/>
                    </a:lnTo>
                    <a:lnTo>
                      <a:pt x="350" y="654"/>
                    </a:lnTo>
                    <a:lnTo>
                      <a:pt x="372" y="676"/>
                    </a:lnTo>
                    <a:lnTo>
                      <a:pt x="395" y="693"/>
                    </a:lnTo>
                    <a:lnTo>
                      <a:pt x="421" y="708"/>
                    </a:lnTo>
                    <a:lnTo>
                      <a:pt x="445" y="721"/>
                    </a:lnTo>
                    <a:lnTo>
                      <a:pt x="472" y="729"/>
                    </a:lnTo>
                    <a:lnTo>
                      <a:pt x="498" y="734"/>
                    </a:lnTo>
                    <a:lnTo>
                      <a:pt x="524" y="736"/>
                    </a:lnTo>
                    <a:lnTo>
                      <a:pt x="550" y="736"/>
                    </a:lnTo>
                    <a:lnTo>
                      <a:pt x="576" y="734"/>
                    </a:lnTo>
                    <a:lnTo>
                      <a:pt x="603" y="729"/>
                    </a:lnTo>
                    <a:lnTo>
                      <a:pt x="629" y="721"/>
                    </a:lnTo>
                    <a:lnTo>
                      <a:pt x="653" y="712"/>
                    </a:lnTo>
                    <a:lnTo>
                      <a:pt x="677" y="701"/>
                    </a:lnTo>
                    <a:lnTo>
                      <a:pt x="702" y="688"/>
                    </a:lnTo>
                    <a:lnTo>
                      <a:pt x="724" y="671"/>
                    </a:lnTo>
                    <a:lnTo>
                      <a:pt x="747" y="654"/>
                    </a:lnTo>
                    <a:lnTo>
                      <a:pt x="765" y="665"/>
                    </a:lnTo>
                    <a:lnTo>
                      <a:pt x="784" y="673"/>
                    </a:lnTo>
                    <a:lnTo>
                      <a:pt x="805" y="678"/>
                    </a:lnTo>
                    <a:lnTo>
                      <a:pt x="825" y="676"/>
                    </a:lnTo>
                    <a:lnTo>
                      <a:pt x="846" y="673"/>
                    </a:lnTo>
                    <a:lnTo>
                      <a:pt x="868" y="665"/>
                    </a:lnTo>
                    <a:lnTo>
                      <a:pt x="889" y="656"/>
                    </a:lnTo>
                    <a:lnTo>
                      <a:pt x="908" y="643"/>
                    </a:lnTo>
                    <a:lnTo>
                      <a:pt x="924" y="628"/>
                    </a:lnTo>
                    <a:lnTo>
                      <a:pt x="939" y="613"/>
                    </a:lnTo>
                    <a:lnTo>
                      <a:pt x="953" y="594"/>
                    </a:lnTo>
                    <a:lnTo>
                      <a:pt x="964" y="576"/>
                    </a:lnTo>
                    <a:lnTo>
                      <a:pt x="971" y="555"/>
                    </a:lnTo>
                    <a:lnTo>
                      <a:pt x="973" y="533"/>
                    </a:lnTo>
                    <a:lnTo>
                      <a:pt x="971" y="512"/>
                    </a:lnTo>
                    <a:lnTo>
                      <a:pt x="966" y="492"/>
                    </a:lnTo>
                    <a:lnTo>
                      <a:pt x="982" y="471"/>
                    </a:lnTo>
                    <a:lnTo>
                      <a:pt x="999" y="451"/>
                    </a:lnTo>
                    <a:lnTo>
                      <a:pt x="1011" y="430"/>
                    </a:lnTo>
                    <a:lnTo>
                      <a:pt x="1022" y="410"/>
                    </a:lnTo>
                    <a:lnTo>
                      <a:pt x="1027" y="388"/>
                    </a:lnTo>
                    <a:lnTo>
                      <a:pt x="1031" y="367"/>
                    </a:lnTo>
                    <a:lnTo>
                      <a:pt x="1033" y="347"/>
                    </a:lnTo>
                    <a:lnTo>
                      <a:pt x="1031" y="326"/>
                    </a:lnTo>
                    <a:lnTo>
                      <a:pt x="1027" y="306"/>
                    </a:lnTo>
                    <a:lnTo>
                      <a:pt x="1022" y="289"/>
                    </a:lnTo>
                    <a:lnTo>
                      <a:pt x="1011" y="270"/>
                    </a:lnTo>
                    <a:lnTo>
                      <a:pt x="999" y="253"/>
                    </a:lnTo>
                    <a:lnTo>
                      <a:pt x="986" y="239"/>
                    </a:lnTo>
                    <a:lnTo>
                      <a:pt x="969" y="225"/>
                    </a:lnTo>
                    <a:lnTo>
                      <a:pt x="951" y="212"/>
                    </a:lnTo>
                    <a:lnTo>
                      <a:pt x="930" y="203"/>
                    </a:lnTo>
                    <a:lnTo>
                      <a:pt x="936" y="181"/>
                    </a:lnTo>
                    <a:lnTo>
                      <a:pt x="936" y="158"/>
                    </a:lnTo>
                    <a:lnTo>
                      <a:pt x="930" y="138"/>
                    </a:lnTo>
                    <a:lnTo>
                      <a:pt x="919" y="117"/>
                    </a:lnTo>
                    <a:lnTo>
                      <a:pt x="904" y="99"/>
                    </a:lnTo>
                    <a:lnTo>
                      <a:pt x="887" y="84"/>
                    </a:lnTo>
                    <a:lnTo>
                      <a:pt x="868" y="69"/>
                    </a:lnTo>
                    <a:lnTo>
                      <a:pt x="846" y="58"/>
                    </a:lnTo>
                    <a:lnTo>
                      <a:pt x="822" y="48"/>
                    </a:lnTo>
                    <a:lnTo>
                      <a:pt x="799" y="45"/>
                    </a:lnTo>
                    <a:lnTo>
                      <a:pt x="773" y="41"/>
                    </a:lnTo>
                    <a:lnTo>
                      <a:pt x="747" y="43"/>
                    </a:lnTo>
                    <a:lnTo>
                      <a:pt x="724" y="47"/>
                    </a:lnTo>
                    <a:lnTo>
                      <a:pt x="702" y="54"/>
                    </a:lnTo>
                    <a:lnTo>
                      <a:pt x="681" y="67"/>
                    </a:lnTo>
                    <a:lnTo>
                      <a:pt x="662" y="84"/>
                    </a:lnTo>
                    <a:lnTo>
                      <a:pt x="642" y="61"/>
                    </a:lnTo>
                    <a:lnTo>
                      <a:pt x="618" y="43"/>
                    </a:lnTo>
                    <a:lnTo>
                      <a:pt x="597" y="28"/>
                    </a:lnTo>
                    <a:lnTo>
                      <a:pt x="575" y="17"/>
                    </a:lnTo>
                    <a:lnTo>
                      <a:pt x="554" y="7"/>
                    </a:lnTo>
                    <a:lnTo>
                      <a:pt x="533" y="2"/>
                    </a:lnTo>
                    <a:lnTo>
                      <a:pt x="513" y="0"/>
                    </a:lnTo>
                    <a:lnTo>
                      <a:pt x="492" y="2"/>
                    </a:lnTo>
                    <a:lnTo>
                      <a:pt x="472" y="6"/>
                    </a:lnTo>
                    <a:lnTo>
                      <a:pt x="451" y="11"/>
                    </a:lnTo>
                    <a:lnTo>
                      <a:pt x="430" y="22"/>
                    </a:lnTo>
                    <a:lnTo>
                      <a:pt x="410" y="34"/>
                    </a:lnTo>
                    <a:lnTo>
                      <a:pt x="389" y="48"/>
                    </a:lnTo>
                    <a:lnTo>
                      <a:pt x="371" y="65"/>
                    </a:lnTo>
                    <a:lnTo>
                      <a:pt x="352" y="86"/>
                    </a:lnTo>
                    <a:lnTo>
                      <a:pt x="331" y="108"/>
                    </a:lnTo>
                  </a:path>
                </a:pathLst>
              </a:cu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388128" name="Group 2080"/>
              <p:cNvGrpSpPr>
                <a:grpSpLocks/>
              </p:cNvGrpSpPr>
              <p:nvPr/>
            </p:nvGrpSpPr>
            <p:grpSpPr bwMode="auto">
              <a:xfrm>
                <a:off x="304" y="1320"/>
                <a:ext cx="328" cy="247"/>
                <a:chOff x="288" y="1840"/>
                <a:chExt cx="328" cy="247"/>
              </a:xfrm>
            </p:grpSpPr>
            <p:grpSp>
              <p:nvGrpSpPr>
                <p:cNvPr id="388108" name="Group 2060"/>
                <p:cNvGrpSpPr>
                  <a:grpSpLocks/>
                </p:cNvGrpSpPr>
                <p:nvPr/>
              </p:nvGrpSpPr>
              <p:grpSpPr bwMode="auto">
                <a:xfrm>
                  <a:off x="343" y="1840"/>
                  <a:ext cx="195" cy="226"/>
                  <a:chOff x="3815" y="3168"/>
                  <a:chExt cx="195" cy="226"/>
                </a:xfrm>
              </p:grpSpPr>
              <p:sp>
                <p:nvSpPr>
                  <p:cNvPr id="388109" name="Oval 2061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3322"/>
                    <a:ext cx="194" cy="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7938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10" name="Rectangle 2062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3205"/>
                    <a:ext cx="194" cy="153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11" name="Rectangle 2063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3205"/>
                    <a:ext cx="194" cy="1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12" name="Oval 2064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3168"/>
                    <a:ext cx="194" cy="72"/>
                  </a:xfrm>
                  <a:prstGeom prst="ellipse">
                    <a:avLst/>
                  </a:prstGeom>
                  <a:solidFill>
                    <a:srgbClr val="777ED5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8113" name="Text Box 2065"/>
                <p:cNvSpPr txBox="1">
                  <a:spLocks noChangeArrowheads="1"/>
                </p:cNvSpPr>
                <p:nvPr/>
              </p:nvSpPr>
              <p:spPr bwMode="auto">
                <a:xfrm>
                  <a:off x="288" y="1856"/>
                  <a:ext cx="3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/>
                    <a:t>CE</a:t>
                  </a:r>
                </a:p>
              </p:txBody>
            </p:sp>
          </p:grpSp>
          <p:sp>
            <p:nvSpPr>
              <p:cNvPr id="388127" name="Text Box 2079"/>
              <p:cNvSpPr txBox="1">
                <a:spLocks noChangeArrowheads="1"/>
              </p:cNvSpPr>
              <p:nvPr/>
            </p:nvSpPr>
            <p:spPr bwMode="auto">
              <a:xfrm>
                <a:off x="952" y="1304"/>
                <a:ext cx="4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PBN</a:t>
                </a:r>
              </a:p>
            </p:txBody>
          </p:sp>
          <p:grpSp>
            <p:nvGrpSpPr>
              <p:cNvPr id="388129" name="Group 2081"/>
              <p:cNvGrpSpPr>
                <a:grpSpLocks/>
              </p:cNvGrpSpPr>
              <p:nvPr/>
            </p:nvGrpSpPr>
            <p:grpSpPr bwMode="auto">
              <a:xfrm>
                <a:off x="440" y="1616"/>
                <a:ext cx="328" cy="247"/>
                <a:chOff x="288" y="1840"/>
                <a:chExt cx="328" cy="247"/>
              </a:xfrm>
            </p:grpSpPr>
            <p:grpSp>
              <p:nvGrpSpPr>
                <p:cNvPr id="388130" name="Group 2082"/>
                <p:cNvGrpSpPr>
                  <a:grpSpLocks/>
                </p:cNvGrpSpPr>
                <p:nvPr/>
              </p:nvGrpSpPr>
              <p:grpSpPr bwMode="auto">
                <a:xfrm>
                  <a:off x="343" y="1840"/>
                  <a:ext cx="195" cy="226"/>
                  <a:chOff x="3815" y="3168"/>
                  <a:chExt cx="195" cy="226"/>
                </a:xfrm>
              </p:grpSpPr>
              <p:sp>
                <p:nvSpPr>
                  <p:cNvPr id="388131" name="Oval 2083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3322"/>
                    <a:ext cx="194" cy="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7938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32" name="Rectangle 2084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3205"/>
                    <a:ext cx="194" cy="153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33" name="Rectangle 2085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3205"/>
                    <a:ext cx="194" cy="1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34" name="Oval 2086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3168"/>
                    <a:ext cx="194" cy="72"/>
                  </a:xfrm>
                  <a:prstGeom prst="ellipse">
                    <a:avLst/>
                  </a:prstGeom>
                  <a:solidFill>
                    <a:srgbClr val="777ED5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8135" name="Text Box 2087"/>
                <p:cNvSpPr txBox="1">
                  <a:spLocks noChangeArrowheads="1"/>
                </p:cNvSpPr>
                <p:nvPr/>
              </p:nvSpPr>
              <p:spPr bwMode="auto">
                <a:xfrm>
                  <a:off x="288" y="1856"/>
                  <a:ext cx="3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/>
                    <a:t>CE</a:t>
                  </a:r>
                </a:p>
              </p:txBody>
            </p:sp>
          </p:grpSp>
          <p:grpSp>
            <p:nvGrpSpPr>
              <p:cNvPr id="388136" name="Group 2088"/>
              <p:cNvGrpSpPr>
                <a:grpSpLocks/>
              </p:cNvGrpSpPr>
              <p:nvPr/>
            </p:nvGrpSpPr>
            <p:grpSpPr bwMode="auto">
              <a:xfrm>
                <a:off x="672" y="752"/>
                <a:ext cx="328" cy="247"/>
                <a:chOff x="288" y="1840"/>
                <a:chExt cx="328" cy="247"/>
              </a:xfrm>
            </p:grpSpPr>
            <p:grpSp>
              <p:nvGrpSpPr>
                <p:cNvPr id="388137" name="Group 2089"/>
                <p:cNvGrpSpPr>
                  <a:grpSpLocks/>
                </p:cNvGrpSpPr>
                <p:nvPr/>
              </p:nvGrpSpPr>
              <p:grpSpPr bwMode="auto">
                <a:xfrm>
                  <a:off x="343" y="1840"/>
                  <a:ext cx="195" cy="226"/>
                  <a:chOff x="3815" y="3168"/>
                  <a:chExt cx="195" cy="226"/>
                </a:xfrm>
              </p:grpSpPr>
              <p:sp>
                <p:nvSpPr>
                  <p:cNvPr id="388138" name="Oval 2090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3322"/>
                    <a:ext cx="194" cy="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7938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39" name="Rectangle 2091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3205"/>
                    <a:ext cx="194" cy="153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40" name="Rectangle 2092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3205"/>
                    <a:ext cx="194" cy="1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41" name="Oval 2093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3168"/>
                    <a:ext cx="194" cy="72"/>
                  </a:xfrm>
                  <a:prstGeom prst="ellipse">
                    <a:avLst/>
                  </a:prstGeom>
                  <a:solidFill>
                    <a:srgbClr val="777ED5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8142" name="Text Box 2094"/>
                <p:cNvSpPr txBox="1">
                  <a:spLocks noChangeArrowheads="1"/>
                </p:cNvSpPr>
                <p:nvPr/>
              </p:nvSpPr>
              <p:spPr bwMode="auto">
                <a:xfrm>
                  <a:off x="288" y="1856"/>
                  <a:ext cx="3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/>
                    <a:t>CE</a:t>
                  </a:r>
                </a:p>
              </p:txBody>
            </p:sp>
          </p:grpSp>
          <p:grpSp>
            <p:nvGrpSpPr>
              <p:cNvPr id="388143" name="Group 2095"/>
              <p:cNvGrpSpPr>
                <a:grpSpLocks/>
              </p:cNvGrpSpPr>
              <p:nvPr/>
            </p:nvGrpSpPr>
            <p:grpSpPr bwMode="auto">
              <a:xfrm>
                <a:off x="352" y="992"/>
                <a:ext cx="328" cy="247"/>
                <a:chOff x="288" y="1840"/>
                <a:chExt cx="328" cy="247"/>
              </a:xfrm>
            </p:grpSpPr>
            <p:grpSp>
              <p:nvGrpSpPr>
                <p:cNvPr id="388144" name="Group 2096"/>
                <p:cNvGrpSpPr>
                  <a:grpSpLocks/>
                </p:cNvGrpSpPr>
                <p:nvPr/>
              </p:nvGrpSpPr>
              <p:grpSpPr bwMode="auto">
                <a:xfrm>
                  <a:off x="343" y="1840"/>
                  <a:ext cx="195" cy="226"/>
                  <a:chOff x="3815" y="3168"/>
                  <a:chExt cx="195" cy="226"/>
                </a:xfrm>
              </p:grpSpPr>
              <p:sp>
                <p:nvSpPr>
                  <p:cNvPr id="388145" name="Oval 2097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3322"/>
                    <a:ext cx="194" cy="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7938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46" name="Rectangle 2098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3205"/>
                    <a:ext cx="194" cy="153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47" name="Rectangle 2099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3205"/>
                    <a:ext cx="194" cy="1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48" name="Oval 2100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3168"/>
                    <a:ext cx="194" cy="72"/>
                  </a:xfrm>
                  <a:prstGeom prst="ellipse">
                    <a:avLst/>
                  </a:prstGeom>
                  <a:solidFill>
                    <a:srgbClr val="777ED5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8149" name="Text Box 2101"/>
                <p:cNvSpPr txBox="1">
                  <a:spLocks noChangeArrowheads="1"/>
                </p:cNvSpPr>
                <p:nvPr/>
              </p:nvSpPr>
              <p:spPr bwMode="auto">
                <a:xfrm>
                  <a:off x="288" y="1856"/>
                  <a:ext cx="3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/>
                    <a:t>CE</a:t>
                  </a:r>
                </a:p>
              </p:txBody>
            </p:sp>
          </p:grpSp>
        </p:grpSp>
        <p:sp>
          <p:nvSpPr>
            <p:cNvPr id="388156" name="Line 2108"/>
            <p:cNvSpPr>
              <a:spLocks noChangeShapeType="1"/>
            </p:cNvSpPr>
            <p:nvPr/>
          </p:nvSpPr>
          <p:spPr bwMode="auto">
            <a:xfrm flipV="1">
              <a:off x="5224" y="1024"/>
              <a:ext cx="352" cy="56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57" name="Line 2109"/>
            <p:cNvSpPr>
              <a:spLocks noChangeShapeType="1"/>
            </p:cNvSpPr>
            <p:nvPr/>
          </p:nvSpPr>
          <p:spPr bwMode="auto">
            <a:xfrm flipV="1">
              <a:off x="5168" y="712"/>
              <a:ext cx="368" cy="296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58" name="Line 2110"/>
            <p:cNvSpPr>
              <a:spLocks noChangeShapeType="1"/>
            </p:cNvSpPr>
            <p:nvPr/>
          </p:nvSpPr>
          <p:spPr bwMode="auto">
            <a:xfrm flipV="1">
              <a:off x="4960" y="496"/>
              <a:ext cx="240" cy="344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59" name="Line 2111"/>
            <p:cNvSpPr>
              <a:spLocks noChangeShapeType="1"/>
            </p:cNvSpPr>
            <p:nvPr/>
          </p:nvSpPr>
          <p:spPr bwMode="auto">
            <a:xfrm>
              <a:off x="5192" y="1152"/>
              <a:ext cx="240" cy="120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60" name="Freeform 2112"/>
            <p:cNvSpPr>
              <a:spLocks/>
            </p:cNvSpPr>
            <p:nvPr/>
          </p:nvSpPr>
          <p:spPr bwMode="auto">
            <a:xfrm rot="21535207" flipH="1">
              <a:off x="4441" y="708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388162" name="Group 2114"/>
            <p:cNvGrpSpPr>
              <a:grpSpLocks/>
            </p:cNvGrpSpPr>
            <p:nvPr/>
          </p:nvGrpSpPr>
          <p:grpSpPr bwMode="auto">
            <a:xfrm flipH="1">
              <a:off x="5486" y="912"/>
              <a:ext cx="195" cy="226"/>
              <a:chOff x="3815" y="3168"/>
              <a:chExt cx="195" cy="226"/>
            </a:xfrm>
          </p:grpSpPr>
          <p:sp>
            <p:nvSpPr>
              <p:cNvPr id="388163" name="Oval 2115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64" name="Rectangle 211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65" name="Rectangle 211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66" name="Oval 2118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8167" name="Text Box 2119"/>
            <p:cNvSpPr txBox="1">
              <a:spLocks noChangeArrowheads="1"/>
            </p:cNvSpPr>
            <p:nvPr/>
          </p:nvSpPr>
          <p:spPr bwMode="auto">
            <a:xfrm flipH="1">
              <a:off x="5432" y="928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388168" name="Text Box 2120"/>
            <p:cNvSpPr txBox="1">
              <a:spLocks noChangeArrowheads="1"/>
            </p:cNvSpPr>
            <p:nvPr/>
          </p:nvSpPr>
          <p:spPr bwMode="auto">
            <a:xfrm flipH="1">
              <a:off x="4648" y="896"/>
              <a:ext cx="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PBN</a:t>
              </a:r>
            </a:p>
          </p:txBody>
        </p:sp>
        <p:grpSp>
          <p:nvGrpSpPr>
            <p:cNvPr id="388170" name="Group 2122"/>
            <p:cNvGrpSpPr>
              <a:grpSpLocks/>
            </p:cNvGrpSpPr>
            <p:nvPr/>
          </p:nvGrpSpPr>
          <p:grpSpPr bwMode="auto">
            <a:xfrm flipH="1">
              <a:off x="5350" y="1208"/>
              <a:ext cx="195" cy="226"/>
              <a:chOff x="3815" y="3168"/>
              <a:chExt cx="195" cy="226"/>
            </a:xfrm>
          </p:grpSpPr>
          <p:sp>
            <p:nvSpPr>
              <p:cNvPr id="388171" name="Oval 2123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72" name="Rectangle 212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73" name="Rectangle 212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74" name="Oval 2126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8175" name="Text Box 2127"/>
            <p:cNvSpPr txBox="1">
              <a:spLocks noChangeArrowheads="1"/>
            </p:cNvSpPr>
            <p:nvPr/>
          </p:nvSpPr>
          <p:spPr bwMode="auto">
            <a:xfrm flipH="1">
              <a:off x="5296" y="1224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grpSp>
          <p:nvGrpSpPr>
            <p:cNvPr id="388177" name="Group 2129"/>
            <p:cNvGrpSpPr>
              <a:grpSpLocks/>
            </p:cNvGrpSpPr>
            <p:nvPr/>
          </p:nvGrpSpPr>
          <p:grpSpPr bwMode="auto">
            <a:xfrm flipH="1">
              <a:off x="5118" y="344"/>
              <a:ext cx="195" cy="226"/>
              <a:chOff x="3815" y="3168"/>
              <a:chExt cx="195" cy="226"/>
            </a:xfrm>
          </p:grpSpPr>
          <p:sp>
            <p:nvSpPr>
              <p:cNvPr id="388178" name="Oval 2130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79" name="Rectangle 2131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80" name="Rectangle 213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81" name="Oval 2133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8182" name="Text Box 2134"/>
            <p:cNvSpPr txBox="1">
              <a:spLocks noChangeArrowheads="1"/>
            </p:cNvSpPr>
            <p:nvPr/>
          </p:nvSpPr>
          <p:spPr bwMode="auto">
            <a:xfrm flipH="1">
              <a:off x="5064" y="360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grpSp>
          <p:nvGrpSpPr>
            <p:cNvPr id="388184" name="Group 2136"/>
            <p:cNvGrpSpPr>
              <a:grpSpLocks/>
            </p:cNvGrpSpPr>
            <p:nvPr/>
          </p:nvGrpSpPr>
          <p:grpSpPr bwMode="auto">
            <a:xfrm flipH="1">
              <a:off x="5438" y="584"/>
              <a:ext cx="195" cy="226"/>
              <a:chOff x="3815" y="3168"/>
              <a:chExt cx="195" cy="226"/>
            </a:xfrm>
          </p:grpSpPr>
          <p:sp>
            <p:nvSpPr>
              <p:cNvPr id="388185" name="Oval 2137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86" name="Rectangle 213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87" name="Rectangle 213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88" name="Oval 2140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8189" name="Text Box 2141"/>
            <p:cNvSpPr txBox="1">
              <a:spLocks noChangeArrowheads="1"/>
            </p:cNvSpPr>
            <p:nvPr/>
          </p:nvSpPr>
          <p:spPr bwMode="auto">
            <a:xfrm flipH="1">
              <a:off x="5384" y="600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388191" name="Line 2143"/>
            <p:cNvSpPr>
              <a:spLocks noChangeShapeType="1"/>
            </p:cNvSpPr>
            <p:nvPr/>
          </p:nvSpPr>
          <p:spPr bwMode="auto">
            <a:xfrm rot="5400000" flipV="1">
              <a:off x="4552" y="2278"/>
              <a:ext cx="352" cy="56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92" name="Line 2144"/>
            <p:cNvSpPr>
              <a:spLocks noChangeShapeType="1"/>
            </p:cNvSpPr>
            <p:nvPr/>
          </p:nvSpPr>
          <p:spPr bwMode="auto">
            <a:xfrm rot="5400000" flipV="1">
              <a:off x="4784" y="2134"/>
              <a:ext cx="368" cy="296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94" name="Line 2146"/>
            <p:cNvSpPr>
              <a:spLocks noChangeShapeType="1"/>
            </p:cNvSpPr>
            <p:nvPr/>
          </p:nvSpPr>
          <p:spPr bwMode="auto">
            <a:xfrm rot="5400000">
              <a:off x="4360" y="2182"/>
              <a:ext cx="240" cy="120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195" name="Freeform 2147"/>
            <p:cNvSpPr>
              <a:spLocks/>
            </p:cNvSpPr>
            <p:nvPr/>
          </p:nvSpPr>
          <p:spPr bwMode="auto">
            <a:xfrm rot="21535207" flipH="1">
              <a:off x="4273" y="1550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388197" name="Group 2149"/>
            <p:cNvGrpSpPr>
              <a:grpSpLocks/>
            </p:cNvGrpSpPr>
            <p:nvPr/>
          </p:nvGrpSpPr>
          <p:grpSpPr bwMode="auto">
            <a:xfrm flipH="1">
              <a:off x="4634" y="2410"/>
              <a:ext cx="195" cy="226"/>
              <a:chOff x="3815" y="3168"/>
              <a:chExt cx="195" cy="226"/>
            </a:xfrm>
          </p:grpSpPr>
          <p:sp>
            <p:nvSpPr>
              <p:cNvPr id="388198" name="Oval 2150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99" name="Rectangle 2151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200" name="Rectangle 215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201" name="Oval 2153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8202" name="Text Box 2154"/>
            <p:cNvSpPr txBox="1">
              <a:spLocks noChangeArrowheads="1"/>
            </p:cNvSpPr>
            <p:nvPr/>
          </p:nvSpPr>
          <p:spPr bwMode="auto">
            <a:xfrm flipH="1">
              <a:off x="4580" y="2426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388203" name="Text Box 2155"/>
            <p:cNvSpPr txBox="1">
              <a:spLocks noChangeArrowheads="1"/>
            </p:cNvSpPr>
            <p:nvPr/>
          </p:nvSpPr>
          <p:spPr bwMode="auto">
            <a:xfrm flipH="1">
              <a:off x="4515" y="1769"/>
              <a:ext cx="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PBN</a:t>
              </a:r>
            </a:p>
          </p:txBody>
        </p:sp>
        <p:grpSp>
          <p:nvGrpSpPr>
            <p:cNvPr id="388205" name="Group 2157"/>
            <p:cNvGrpSpPr>
              <a:grpSpLocks/>
            </p:cNvGrpSpPr>
            <p:nvPr/>
          </p:nvGrpSpPr>
          <p:grpSpPr bwMode="auto">
            <a:xfrm flipH="1">
              <a:off x="4338" y="2274"/>
              <a:ext cx="195" cy="226"/>
              <a:chOff x="3815" y="3168"/>
              <a:chExt cx="195" cy="226"/>
            </a:xfrm>
          </p:grpSpPr>
          <p:sp>
            <p:nvSpPr>
              <p:cNvPr id="388206" name="Oval 215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207" name="Rectangle 215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208" name="Rectangle 216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209" name="Oval 216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8210" name="Text Box 2162"/>
            <p:cNvSpPr txBox="1">
              <a:spLocks noChangeArrowheads="1"/>
            </p:cNvSpPr>
            <p:nvPr/>
          </p:nvSpPr>
          <p:spPr bwMode="auto">
            <a:xfrm flipH="1">
              <a:off x="4284" y="2282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grpSp>
          <p:nvGrpSpPr>
            <p:cNvPr id="388219" name="Group 2171"/>
            <p:cNvGrpSpPr>
              <a:grpSpLocks/>
            </p:cNvGrpSpPr>
            <p:nvPr/>
          </p:nvGrpSpPr>
          <p:grpSpPr bwMode="auto">
            <a:xfrm flipH="1">
              <a:off x="5002" y="2354"/>
              <a:ext cx="195" cy="226"/>
              <a:chOff x="3815" y="3168"/>
              <a:chExt cx="195" cy="226"/>
            </a:xfrm>
          </p:grpSpPr>
          <p:sp>
            <p:nvSpPr>
              <p:cNvPr id="388220" name="Oval 2172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221" name="Rectangle 217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222" name="Rectangle 217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223" name="Oval 2175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8224" name="Text Box 2176"/>
            <p:cNvSpPr txBox="1">
              <a:spLocks noChangeArrowheads="1"/>
            </p:cNvSpPr>
            <p:nvPr/>
          </p:nvSpPr>
          <p:spPr bwMode="auto">
            <a:xfrm flipH="1">
              <a:off x="4948" y="2370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388231" name="Freeform 2183"/>
            <p:cNvSpPr>
              <a:spLocks/>
            </p:cNvSpPr>
            <p:nvPr/>
          </p:nvSpPr>
          <p:spPr bwMode="auto">
            <a:xfrm rot="21535207" flipH="1">
              <a:off x="3297" y="980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5050">
                    <a:gamma/>
                    <a:shade val="46275"/>
                    <a:invGamma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505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88239" name="Text Box 2191"/>
            <p:cNvSpPr txBox="1">
              <a:spLocks noChangeArrowheads="1"/>
            </p:cNvSpPr>
            <p:nvPr/>
          </p:nvSpPr>
          <p:spPr bwMode="auto">
            <a:xfrm flipH="1">
              <a:off x="3568" y="1080"/>
              <a:ext cx="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PBBN</a:t>
              </a:r>
            </a:p>
          </p:txBody>
        </p:sp>
        <p:grpSp>
          <p:nvGrpSpPr>
            <p:cNvPr id="388262" name="Group 2214"/>
            <p:cNvGrpSpPr>
              <a:grpSpLocks/>
            </p:cNvGrpSpPr>
            <p:nvPr/>
          </p:nvGrpSpPr>
          <p:grpSpPr bwMode="auto">
            <a:xfrm>
              <a:off x="3297" y="984"/>
              <a:ext cx="328" cy="282"/>
              <a:chOff x="4104" y="2584"/>
              <a:chExt cx="328" cy="282"/>
            </a:xfrm>
          </p:grpSpPr>
          <p:grpSp>
            <p:nvGrpSpPr>
              <p:cNvPr id="388263" name="Group 2215"/>
              <p:cNvGrpSpPr>
                <a:grpSpLocks/>
              </p:cNvGrpSpPr>
              <p:nvPr/>
            </p:nvGrpSpPr>
            <p:grpSpPr bwMode="auto">
              <a:xfrm>
                <a:off x="4143" y="2584"/>
                <a:ext cx="219" cy="282"/>
                <a:chOff x="3815" y="3168"/>
                <a:chExt cx="195" cy="226"/>
              </a:xfrm>
            </p:grpSpPr>
            <p:sp>
              <p:nvSpPr>
                <p:cNvPr id="388264" name="Oval 2216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65" name="Rectangle 2217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66" name="Rectangle 221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67" name="Oval 2219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8268" name="Text Box 2220"/>
              <p:cNvSpPr txBox="1">
                <a:spLocks noChangeArrowheads="1"/>
              </p:cNvSpPr>
              <p:nvPr/>
            </p:nvSpPr>
            <p:spPr bwMode="auto">
              <a:xfrm>
                <a:off x="4104" y="26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BE</a:t>
                </a:r>
              </a:p>
            </p:txBody>
          </p:sp>
        </p:grpSp>
        <p:grpSp>
          <p:nvGrpSpPr>
            <p:cNvPr id="388269" name="Group 2221"/>
            <p:cNvGrpSpPr>
              <a:grpSpLocks/>
            </p:cNvGrpSpPr>
            <p:nvPr/>
          </p:nvGrpSpPr>
          <p:grpSpPr bwMode="auto">
            <a:xfrm>
              <a:off x="4097" y="944"/>
              <a:ext cx="328" cy="282"/>
              <a:chOff x="4104" y="2584"/>
              <a:chExt cx="328" cy="282"/>
            </a:xfrm>
          </p:grpSpPr>
          <p:grpSp>
            <p:nvGrpSpPr>
              <p:cNvPr id="388270" name="Group 2222"/>
              <p:cNvGrpSpPr>
                <a:grpSpLocks/>
              </p:cNvGrpSpPr>
              <p:nvPr/>
            </p:nvGrpSpPr>
            <p:grpSpPr bwMode="auto">
              <a:xfrm>
                <a:off x="4143" y="2584"/>
                <a:ext cx="219" cy="282"/>
                <a:chOff x="3815" y="3168"/>
                <a:chExt cx="195" cy="226"/>
              </a:xfrm>
            </p:grpSpPr>
            <p:sp>
              <p:nvSpPr>
                <p:cNvPr id="388271" name="Oval 2223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72" name="Rectangle 2224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73" name="Rectangle 222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74" name="Oval 2226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8275" name="Text Box 2227"/>
              <p:cNvSpPr txBox="1">
                <a:spLocks noChangeArrowheads="1"/>
              </p:cNvSpPr>
              <p:nvPr/>
            </p:nvSpPr>
            <p:spPr bwMode="auto">
              <a:xfrm>
                <a:off x="4104" y="26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BE</a:t>
                </a:r>
              </a:p>
            </p:txBody>
          </p:sp>
        </p:grpSp>
        <p:grpSp>
          <p:nvGrpSpPr>
            <p:cNvPr id="388261" name="Group 2213"/>
            <p:cNvGrpSpPr>
              <a:grpSpLocks/>
            </p:cNvGrpSpPr>
            <p:nvPr/>
          </p:nvGrpSpPr>
          <p:grpSpPr bwMode="auto">
            <a:xfrm>
              <a:off x="3897" y="1376"/>
              <a:ext cx="328" cy="282"/>
              <a:chOff x="4104" y="2584"/>
              <a:chExt cx="328" cy="282"/>
            </a:xfrm>
          </p:grpSpPr>
          <p:grpSp>
            <p:nvGrpSpPr>
              <p:cNvPr id="388121" name="Group 2073"/>
              <p:cNvGrpSpPr>
                <a:grpSpLocks/>
              </p:cNvGrpSpPr>
              <p:nvPr/>
            </p:nvGrpSpPr>
            <p:grpSpPr bwMode="auto">
              <a:xfrm>
                <a:off x="4143" y="2584"/>
                <a:ext cx="219" cy="282"/>
                <a:chOff x="3815" y="3168"/>
                <a:chExt cx="195" cy="226"/>
              </a:xfrm>
            </p:grpSpPr>
            <p:sp>
              <p:nvSpPr>
                <p:cNvPr id="388122" name="Oval 2074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123" name="Rectangle 207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124" name="Rectangle 2076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125" name="Oval 2077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8126" name="Text Box 2078"/>
              <p:cNvSpPr txBox="1">
                <a:spLocks noChangeArrowheads="1"/>
              </p:cNvSpPr>
              <p:nvPr/>
            </p:nvSpPr>
            <p:spPr bwMode="auto">
              <a:xfrm>
                <a:off x="4104" y="26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BE</a:t>
                </a:r>
              </a:p>
            </p:txBody>
          </p:sp>
        </p:grpSp>
        <p:grpSp>
          <p:nvGrpSpPr>
            <p:cNvPr id="388282" name="Group 2234"/>
            <p:cNvGrpSpPr>
              <a:grpSpLocks/>
            </p:cNvGrpSpPr>
            <p:nvPr/>
          </p:nvGrpSpPr>
          <p:grpSpPr bwMode="auto">
            <a:xfrm>
              <a:off x="2953" y="1072"/>
              <a:ext cx="328" cy="282"/>
              <a:chOff x="4104" y="2584"/>
              <a:chExt cx="328" cy="282"/>
            </a:xfrm>
          </p:grpSpPr>
          <p:grpSp>
            <p:nvGrpSpPr>
              <p:cNvPr id="388283" name="Group 2235"/>
              <p:cNvGrpSpPr>
                <a:grpSpLocks/>
              </p:cNvGrpSpPr>
              <p:nvPr/>
            </p:nvGrpSpPr>
            <p:grpSpPr bwMode="auto">
              <a:xfrm>
                <a:off x="4143" y="2584"/>
                <a:ext cx="219" cy="282"/>
                <a:chOff x="3815" y="3168"/>
                <a:chExt cx="195" cy="226"/>
              </a:xfrm>
            </p:grpSpPr>
            <p:sp>
              <p:nvSpPr>
                <p:cNvPr id="388284" name="Oval 2236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85" name="Rectangle 2237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86" name="Rectangle 223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87" name="Oval 2239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8288" name="Text Box 2240"/>
              <p:cNvSpPr txBox="1">
                <a:spLocks noChangeArrowheads="1"/>
              </p:cNvSpPr>
              <p:nvPr/>
            </p:nvSpPr>
            <p:spPr bwMode="auto">
              <a:xfrm>
                <a:off x="4104" y="26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388289" name="Group 2241"/>
            <p:cNvGrpSpPr>
              <a:grpSpLocks/>
            </p:cNvGrpSpPr>
            <p:nvPr/>
          </p:nvGrpSpPr>
          <p:grpSpPr bwMode="auto">
            <a:xfrm>
              <a:off x="4393" y="864"/>
              <a:ext cx="328" cy="282"/>
              <a:chOff x="4104" y="2584"/>
              <a:chExt cx="328" cy="282"/>
            </a:xfrm>
          </p:grpSpPr>
          <p:grpSp>
            <p:nvGrpSpPr>
              <p:cNvPr id="388290" name="Group 2242"/>
              <p:cNvGrpSpPr>
                <a:grpSpLocks/>
              </p:cNvGrpSpPr>
              <p:nvPr/>
            </p:nvGrpSpPr>
            <p:grpSpPr bwMode="auto">
              <a:xfrm>
                <a:off x="4143" y="2584"/>
                <a:ext cx="219" cy="282"/>
                <a:chOff x="3815" y="3168"/>
                <a:chExt cx="195" cy="226"/>
              </a:xfrm>
            </p:grpSpPr>
            <p:sp>
              <p:nvSpPr>
                <p:cNvPr id="388291" name="Oval 2243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92" name="Rectangle 2244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93" name="Rectangle 224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94" name="Oval 2246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8295" name="Text Box 2247"/>
              <p:cNvSpPr txBox="1">
                <a:spLocks noChangeArrowheads="1"/>
              </p:cNvSpPr>
              <p:nvPr/>
            </p:nvSpPr>
            <p:spPr bwMode="auto">
              <a:xfrm>
                <a:off x="4104" y="26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388296" name="Group 2248"/>
            <p:cNvGrpSpPr>
              <a:grpSpLocks/>
            </p:cNvGrpSpPr>
            <p:nvPr/>
          </p:nvGrpSpPr>
          <p:grpSpPr bwMode="auto">
            <a:xfrm>
              <a:off x="4209" y="1624"/>
              <a:ext cx="328" cy="282"/>
              <a:chOff x="4104" y="2584"/>
              <a:chExt cx="328" cy="282"/>
            </a:xfrm>
          </p:grpSpPr>
          <p:grpSp>
            <p:nvGrpSpPr>
              <p:cNvPr id="388297" name="Group 2249"/>
              <p:cNvGrpSpPr>
                <a:grpSpLocks/>
              </p:cNvGrpSpPr>
              <p:nvPr/>
            </p:nvGrpSpPr>
            <p:grpSpPr bwMode="auto">
              <a:xfrm>
                <a:off x="4143" y="2584"/>
                <a:ext cx="219" cy="282"/>
                <a:chOff x="3815" y="3168"/>
                <a:chExt cx="195" cy="226"/>
              </a:xfrm>
            </p:grpSpPr>
            <p:sp>
              <p:nvSpPr>
                <p:cNvPr id="388298" name="Oval 2250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99" name="Rectangle 225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300" name="Rectangle 225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301" name="Oval 2253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8302" name="Text Box 2254"/>
              <p:cNvSpPr txBox="1">
                <a:spLocks noChangeArrowheads="1"/>
              </p:cNvSpPr>
              <p:nvPr/>
            </p:nvSpPr>
            <p:spPr bwMode="auto">
              <a:xfrm>
                <a:off x="4104" y="26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sp>
          <p:nvSpPr>
            <p:cNvPr id="388304" name="Text Box 2256"/>
            <p:cNvSpPr txBox="1">
              <a:spLocks noChangeArrowheads="1"/>
            </p:cNvSpPr>
            <p:nvPr/>
          </p:nvSpPr>
          <p:spPr bwMode="auto">
            <a:xfrm>
              <a:off x="128" y="984"/>
              <a:ext cx="15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6699"/>
                  </a:solidFill>
                </a:rPr>
                <a:t>802.1D or 802.1Q interface</a:t>
              </a:r>
            </a:p>
          </p:txBody>
        </p:sp>
        <p:sp>
          <p:nvSpPr>
            <p:cNvPr id="388305" name="Line 2257"/>
            <p:cNvSpPr>
              <a:spLocks noChangeShapeType="1"/>
            </p:cNvSpPr>
            <p:nvPr/>
          </p:nvSpPr>
          <p:spPr bwMode="auto">
            <a:xfrm>
              <a:off x="1632" y="1104"/>
              <a:ext cx="504" cy="0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306" name="Text Box 2258"/>
            <p:cNvSpPr txBox="1">
              <a:spLocks noChangeArrowheads="1"/>
            </p:cNvSpPr>
            <p:nvPr/>
          </p:nvSpPr>
          <p:spPr bwMode="auto">
            <a:xfrm>
              <a:off x="2704" y="648"/>
              <a:ext cx="10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802.1ad interface</a:t>
              </a:r>
            </a:p>
          </p:txBody>
        </p:sp>
        <p:sp>
          <p:nvSpPr>
            <p:cNvPr id="388307" name="Line 2259"/>
            <p:cNvSpPr>
              <a:spLocks noChangeShapeType="1"/>
            </p:cNvSpPr>
            <p:nvPr/>
          </p:nvSpPr>
          <p:spPr bwMode="auto">
            <a:xfrm>
              <a:off x="3256" y="848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323" name="Line 2275"/>
            <p:cNvSpPr>
              <a:spLocks noChangeShapeType="1"/>
            </p:cNvSpPr>
            <p:nvPr/>
          </p:nvSpPr>
          <p:spPr bwMode="auto">
            <a:xfrm>
              <a:off x="3528" y="1464"/>
              <a:ext cx="22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8315" name="Group 2267"/>
            <p:cNvGrpSpPr>
              <a:grpSpLocks/>
            </p:cNvGrpSpPr>
            <p:nvPr/>
          </p:nvGrpSpPr>
          <p:grpSpPr bwMode="auto">
            <a:xfrm>
              <a:off x="3673" y="1360"/>
              <a:ext cx="216" cy="239"/>
              <a:chOff x="3641" y="2728"/>
              <a:chExt cx="216" cy="239"/>
            </a:xfrm>
          </p:grpSpPr>
          <p:grpSp>
            <p:nvGrpSpPr>
              <p:cNvPr id="388309" name="Group 2261"/>
              <p:cNvGrpSpPr>
                <a:grpSpLocks/>
              </p:cNvGrpSpPr>
              <p:nvPr/>
            </p:nvGrpSpPr>
            <p:grpSpPr bwMode="auto">
              <a:xfrm>
                <a:off x="3667" y="2728"/>
                <a:ext cx="144" cy="206"/>
                <a:chOff x="3815" y="3168"/>
                <a:chExt cx="195" cy="226"/>
              </a:xfrm>
            </p:grpSpPr>
            <p:sp>
              <p:nvSpPr>
                <p:cNvPr id="388310" name="Oval 2262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311" name="Rectangle 2263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312" name="Rectangle 2264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313" name="Oval 2265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8314" name="Text Box 2266"/>
              <p:cNvSpPr txBox="1">
                <a:spLocks noChangeArrowheads="1"/>
              </p:cNvSpPr>
              <p:nvPr/>
            </p:nvSpPr>
            <p:spPr bwMode="auto">
              <a:xfrm>
                <a:off x="3641" y="2736"/>
                <a:ext cx="2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B</a:t>
                </a:r>
              </a:p>
            </p:txBody>
          </p:sp>
        </p:grpSp>
        <p:grpSp>
          <p:nvGrpSpPr>
            <p:cNvPr id="388316" name="Group 2268"/>
            <p:cNvGrpSpPr>
              <a:grpSpLocks/>
            </p:cNvGrpSpPr>
            <p:nvPr/>
          </p:nvGrpSpPr>
          <p:grpSpPr bwMode="auto">
            <a:xfrm>
              <a:off x="3385" y="1320"/>
              <a:ext cx="216" cy="239"/>
              <a:chOff x="3641" y="2728"/>
              <a:chExt cx="216" cy="239"/>
            </a:xfrm>
          </p:grpSpPr>
          <p:grpSp>
            <p:nvGrpSpPr>
              <p:cNvPr id="388317" name="Group 2269"/>
              <p:cNvGrpSpPr>
                <a:grpSpLocks/>
              </p:cNvGrpSpPr>
              <p:nvPr/>
            </p:nvGrpSpPr>
            <p:grpSpPr bwMode="auto">
              <a:xfrm>
                <a:off x="3667" y="2728"/>
                <a:ext cx="144" cy="206"/>
                <a:chOff x="3815" y="3168"/>
                <a:chExt cx="195" cy="226"/>
              </a:xfrm>
            </p:grpSpPr>
            <p:sp>
              <p:nvSpPr>
                <p:cNvPr id="388318" name="Oval 2270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319" name="Rectangle 227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320" name="Rectangle 227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321" name="Oval 2273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8322" name="Text Box 2274"/>
              <p:cNvSpPr txBox="1">
                <a:spLocks noChangeArrowheads="1"/>
              </p:cNvSpPr>
              <p:nvPr/>
            </p:nvSpPr>
            <p:spPr bwMode="auto">
              <a:xfrm>
                <a:off x="3641" y="2736"/>
                <a:ext cx="2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B</a:t>
                </a:r>
              </a:p>
            </p:txBody>
          </p:sp>
        </p:grpSp>
        <p:sp>
          <p:nvSpPr>
            <p:cNvPr id="388324" name="Text Box 2276"/>
            <p:cNvSpPr txBox="1">
              <a:spLocks noChangeArrowheads="1"/>
            </p:cNvSpPr>
            <p:nvPr/>
          </p:nvSpPr>
          <p:spPr bwMode="auto">
            <a:xfrm>
              <a:off x="3096" y="1688"/>
              <a:ext cx="10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3300"/>
                  </a:solidFill>
                </a:rPr>
                <a:t>802.1ah interface</a:t>
              </a:r>
            </a:p>
          </p:txBody>
        </p:sp>
        <p:sp>
          <p:nvSpPr>
            <p:cNvPr id="388325" name="Line 2277"/>
            <p:cNvSpPr>
              <a:spLocks noChangeShapeType="1"/>
            </p:cNvSpPr>
            <p:nvPr/>
          </p:nvSpPr>
          <p:spPr bwMode="auto">
            <a:xfrm flipV="1">
              <a:off x="3624" y="1488"/>
              <a:ext cx="0" cy="2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8337" name="Group 2289"/>
          <p:cNvGrpSpPr>
            <a:grpSpLocks/>
          </p:cNvGrpSpPr>
          <p:nvPr/>
        </p:nvGrpSpPr>
        <p:grpSpPr bwMode="auto">
          <a:xfrm>
            <a:off x="190500" y="5384800"/>
            <a:ext cx="8801100" cy="1130300"/>
            <a:chOff x="120" y="3392"/>
            <a:chExt cx="5544" cy="712"/>
          </a:xfrm>
        </p:grpSpPr>
        <p:sp>
          <p:nvSpPr>
            <p:cNvPr id="388329" name="Text Box 2281"/>
            <p:cNvSpPr txBox="1">
              <a:spLocks noChangeArrowheads="1"/>
            </p:cNvSpPr>
            <p:nvPr/>
          </p:nvSpPr>
          <p:spPr bwMode="auto">
            <a:xfrm>
              <a:off x="120" y="3712"/>
              <a:ext cx="5536" cy="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I-P</a:t>
              </a:r>
              <a:r>
                <a:rPr lang="en-US" sz="2000"/>
                <a:t>(3b) </a:t>
              </a:r>
              <a:r>
                <a:rPr lang="en-US"/>
                <a:t>I-DEI</a:t>
              </a:r>
              <a:r>
                <a:rPr lang="en-US" sz="2000"/>
                <a:t>(1b)</a:t>
              </a:r>
              <a:r>
                <a:rPr lang="en-US"/>
                <a:t> RES</a:t>
              </a:r>
              <a:r>
                <a:rPr lang="en-US" sz="2000"/>
                <a:t>(4b)</a:t>
              </a:r>
              <a:r>
                <a:rPr lang="en-US"/>
                <a:t>              ISID </a:t>
              </a:r>
              <a:r>
                <a:rPr lang="en-US" sz="2000"/>
                <a:t>(24b)</a:t>
              </a:r>
            </a:p>
          </p:txBody>
        </p:sp>
        <p:sp>
          <p:nvSpPr>
            <p:cNvPr id="388330" name="Line 2282"/>
            <p:cNvSpPr>
              <a:spLocks noChangeShapeType="1"/>
            </p:cNvSpPr>
            <p:nvPr/>
          </p:nvSpPr>
          <p:spPr bwMode="auto">
            <a:xfrm>
              <a:off x="792" y="3712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331" name="Line 2283"/>
            <p:cNvSpPr>
              <a:spLocks noChangeShapeType="1"/>
            </p:cNvSpPr>
            <p:nvPr/>
          </p:nvSpPr>
          <p:spPr bwMode="auto">
            <a:xfrm>
              <a:off x="1704" y="3712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332" name="Line 2284"/>
            <p:cNvSpPr>
              <a:spLocks noChangeShapeType="1"/>
            </p:cNvSpPr>
            <p:nvPr/>
          </p:nvSpPr>
          <p:spPr bwMode="auto">
            <a:xfrm>
              <a:off x="128" y="3520"/>
              <a:ext cx="5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333" name="Text Box 2285"/>
            <p:cNvSpPr txBox="1">
              <a:spLocks noChangeArrowheads="1"/>
            </p:cNvSpPr>
            <p:nvPr/>
          </p:nvSpPr>
          <p:spPr bwMode="auto">
            <a:xfrm>
              <a:off x="2144" y="3392"/>
              <a:ext cx="13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4B I-TAG</a:t>
              </a:r>
            </a:p>
          </p:txBody>
        </p:sp>
        <p:sp>
          <p:nvSpPr>
            <p:cNvPr id="388334" name="Line 2286"/>
            <p:cNvSpPr>
              <a:spLocks noChangeShapeType="1"/>
            </p:cNvSpPr>
            <p:nvPr/>
          </p:nvSpPr>
          <p:spPr bwMode="auto">
            <a:xfrm>
              <a:off x="128" y="3520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335" name="Line 2287"/>
            <p:cNvSpPr>
              <a:spLocks noChangeShapeType="1"/>
            </p:cNvSpPr>
            <p:nvPr/>
          </p:nvSpPr>
          <p:spPr bwMode="auto">
            <a:xfrm>
              <a:off x="5656" y="3528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336" name="Line 2288"/>
            <p:cNvSpPr>
              <a:spLocks noChangeShapeType="1"/>
            </p:cNvSpPr>
            <p:nvPr/>
          </p:nvSpPr>
          <p:spPr bwMode="auto">
            <a:xfrm>
              <a:off x="2496" y="3712"/>
              <a:ext cx="0" cy="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8338" name="Text Box 2290"/>
          <p:cNvSpPr txBox="1">
            <a:spLocks noChangeArrowheads="1"/>
          </p:cNvSpPr>
          <p:nvPr/>
        </p:nvSpPr>
        <p:spPr bwMode="auto">
          <a:xfrm>
            <a:off x="63500" y="685800"/>
            <a:ext cx="27813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1"/>
                </a:solidFill>
              </a:rPr>
              <a:t>802.1ah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approved – June 2008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38273144-17B0-44F7-84CD-AD3B7646FCFA}" type="slidenum">
              <a:rPr lang="en-US"/>
              <a:pPr/>
              <a:t>6</a:t>
            </a:fld>
            <a:endParaRPr lang="en-US"/>
          </a:p>
        </p:txBody>
      </p:sp>
      <p:sp>
        <p:nvSpPr>
          <p:cNvPr id="349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views</a:t>
            </a:r>
          </a:p>
        </p:txBody>
      </p:sp>
      <p:sp>
        <p:nvSpPr>
          <p:cNvPr id="349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4000" y="1408113"/>
            <a:ext cx="86868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b="1"/>
              <a:t>IEEE 802 LAN/MAN standards committee </a:t>
            </a:r>
            <a:r>
              <a:rPr lang="en-US" sz="1800"/>
              <a:t>(since 1980)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Ethernet is a set of </a:t>
            </a:r>
            <a:r>
              <a:rPr lang="en-US" sz="2400" i="1"/>
              <a:t>LAN/MAN standards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600">
                <a:solidFill>
                  <a:srgbClr val="FF33CC"/>
                </a:solidFill>
              </a:rPr>
              <a:t>ITU-T               </a:t>
            </a:r>
            <a:r>
              <a:rPr lang="en-US" sz="1800">
                <a:solidFill>
                  <a:srgbClr val="FF33CC"/>
                </a:solidFill>
              </a:rPr>
              <a:t>(since 1865 / 1956)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FF33CC"/>
                </a:solidFill>
              </a:rPr>
              <a:t>Ethernet is several </a:t>
            </a:r>
            <a:r>
              <a:rPr lang="en-US" sz="2600" i="1">
                <a:solidFill>
                  <a:srgbClr val="FF33CC"/>
                </a:solidFill>
              </a:rPr>
              <a:t>packet-based layer networks</a:t>
            </a:r>
          </a:p>
          <a:p>
            <a:pPr>
              <a:lnSpc>
                <a:spcPct val="2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600">
                <a:solidFill>
                  <a:schemeClr val="accent2"/>
                </a:solidFill>
              </a:rPr>
              <a:t>Metro Ethernet Forum </a:t>
            </a:r>
            <a:r>
              <a:rPr lang="en-US" sz="1800">
                <a:solidFill>
                  <a:schemeClr val="accent2"/>
                </a:solidFill>
              </a:rPr>
              <a:t>(since 2001)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600">
                <a:solidFill>
                  <a:schemeClr val="accent2"/>
                </a:solidFill>
              </a:rPr>
              <a:t>Ethernet is a </a:t>
            </a:r>
            <a:r>
              <a:rPr lang="en-US" sz="2600" i="1">
                <a:solidFill>
                  <a:schemeClr val="accent2"/>
                </a:solidFill>
              </a:rPr>
              <a:t>service </a:t>
            </a:r>
            <a:r>
              <a:rPr lang="en-US" sz="2600">
                <a:solidFill>
                  <a:schemeClr val="accent2"/>
                </a:solidFill>
              </a:rPr>
              <a:t>provided to a customer</a:t>
            </a:r>
          </a:p>
          <a:p>
            <a:pPr>
              <a:lnSpc>
                <a:spcPct val="2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663300"/>
                </a:solidFill>
              </a:rPr>
              <a:t>Internet Engineering Task Force </a:t>
            </a:r>
            <a:r>
              <a:rPr lang="en-US" sz="1800">
                <a:solidFill>
                  <a:srgbClr val="663300"/>
                </a:solidFill>
              </a:rPr>
              <a:t>(since 1986)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600">
                <a:solidFill>
                  <a:srgbClr val="663300"/>
                </a:solidFill>
              </a:rPr>
              <a:t>Ethernet is an </a:t>
            </a:r>
            <a:r>
              <a:rPr lang="en-US" sz="2600" i="1">
                <a:solidFill>
                  <a:srgbClr val="663300"/>
                </a:solidFill>
              </a:rPr>
              <a:t>IP-helper</a:t>
            </a:r>
          </a:p>
        </p:txBody>
      </p:sp>
      <p:grpSp>
        <p:nvGrpSpPr>
          <p:cNvPr id="349188" name="Group 1028"/>
          <p:cNvGrpSpPr>
            <a:grpSpLocks/>
          </p:cNvGrpSpPr>
          <p:nvPr/>
        </p:nvGrpSpPr>
        <p:grpSpPr bwMode="auto">
          <a:xfrm>
            <a:off x="6094413" y="1909763"/>
            <a:ext cx="2549525" cy="777875"/>
            <a:chOff x="4103" y="1019"/>
            <a:chExt cx="1606" cy="490"/>
          </a:xfrm>
        </p:grpSpPr>
        <p:pic>
          <p:nvPicPr>
            <p:cNvPr id="349189" name="Picture 1029" descr="C:\Documents and Settings\Yaakov_s\My Documents\lectures\Ethernet\ieee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3" y="1071"/>
              <a:ext cx="1130" cy="363"/>
            </a:xfrm>
            <a:prstGeom prst="rect">
              <a:avLst/>
            </a:prstGeom>
            <a:noFill/>
          </p:spPr>
        </p:pic>
        <p:pic>
          <p:nvPicPr>
            <p:cNvPr id="349190" name="Picture 1030" descr="C:\Documents and Settings\Yaakov_s\My Documents\lectures\Ethernet\80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4" y="1019"/>
              <a:ext cx="475" cy="490"/>
            </a:xfrm>
            <a:prstGeom prst="rect">
              <a:avLst/>
            </a:prstGeom>
            <a:noFill/>
          </p:spPr>
        </p:pic>
      </p:grpSp>
      <p:pic>
        <p:nvPicPr>
          <p:cNvPr id="349191" name="Picture 1031" descr="ítu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1425" y="2501900"/>
            <a:ext cx="704850" cy="771525"/>
          </a:xfrm>
          <a:prstGeom prst="rect">
            <a:avLst/>
          </a:prstGeom>
          <a:noFill/>
        </p:spPr>
      </p:pic>
      <p:pic>
        <p:nvPicPr>
          <p:cNvPr id="349192" name="Picture 1032" descr="D:\std\MEF\MEF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2538" y="4078288"/>
            <a:ext cx="2997200" cy="414337"/>
          </a:xfrm>
          <a:prstGeom prst="rect">
            <a:avLst/>
          </a:prstGeom>
          <a:noFill/>
        </p:spPr>
      </p:pic>
      <p:pic>
        <p:nvPicPr>
          <p:cNvPr id="349193" name="Picture 1033" descr="D:\gifs\ietflogo2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4925" y="5241925"/>
            <a:ext cx="2089150" cy="1193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668047F1-52AA-4122-9A12-BF59E0F6217A}" type="slidenum">
              <a:rPr lang="en-US"/>
              <a:pPr/>
              <a:t>60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PBT (PBB-TE)  </a:t>
            </a:r>
            <a:r>
              <a:rPr lang="en-US" sz="2800" dirty="0" smtClean="0"/>
              <a:t>802.1Qay</a:t>
            </a:r>
            <a:endParaRPr lang="en-US" sz="2800" dirty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1413"/>
            <a:ext cx="8496300" cy="52847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/>
              <a:t>P</a:t>
            </a:r>
            <a:r>
              <a:rPr lang="en-US" sz="2000" dirty="0">
                <a:solidFill>
                  <a:schemeClr val="accent2"/>
                </a:solidFill>
              </a:rPr>
              <a:t>rovider </a:t>
            </a:r>
            <a:r>
              <a:rPr lang="en-US" sz="2000" dirty="0"/>
              <a:t>B</a:t>
            </a:r>
            <a:r>
              <a:rPr lang="en-US" sz="2000" dirty="0">
                <a:solidFill>
                  <a:schemeClr val="accent2"/>
                </a:solidFill>
              </a:rPr>
              <a:t>ackbone </a:t>
            </a:r>
            <a:r>
              <a:rPr lang="en-US" sz="2000" dirty="0"/>
              <a:t>T</a:t>
            </a:r>
            <a:r>
              <a:rPr lang="en-US" sz="2000" dirty="0">
                <a:solidFill>
                  <a:schemeClr val="accent2"/>
                </a:solidFill>
              </a:rPr>
              <a:t>ransport </a:t>
            </a:r>
            <a:r>
              <a:rPr lang="en-US" sz="2000" dirty="0" smtClean="0">
                <a:solidFill>
                  <a:schemeClr val="accent2"/>
                </a:solidFill>
              </a:rPr>
              <a:t>builds </a:t>
            </a:r>
            <a:r>
              <a:rPr lang="en-US" sz="2000" dirty="0">
                <a:solidFill>
                  <a:schemeClr val="accent2"/>
                </a:solidFill>
              </a:rPr>
              <a:t>on 802.1ah PBBNs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to achieves reliable, deterministic, carrier-class behavior</a:t>
            </a:r>
          </a:p>
          <a:p>
            <a:pPr>
              <a:lnSpc>
                <a:spcPct val="175000"/>
              </a:lnSpc>
              <a:buFont typeface="Wingdings" pitchFamily="2" charset="2"/>
              <a:buNone/>
            </a:pPr>
            <a:r>
              <a:rPr lang="en-US" sz="1800" dirty="0"/>
              <a:t>802.1ah gives backbone provider its own addressing space </a:t>
            </a:r>
            <a:r>
              <a:rPr lang="en-US" sz="1600" dirty="0"/>
              <a:t>(MAC + VLAN)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addresses not shared with customer </a:t>
            </a:r>
            <a:r>
              <a:rPr lang="en-US" sz="1600" dirty="0"/>
              <a:t>(no need to learn customer MACs)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and so provider is free to use address space as it sees fit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FF33CC"/>
                </a:solidFill>
              </a:rPr>
              <a:t>we saw before that IVL switches forward based on 60-bit addresses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1800" dirty="0">
                <a:solidFill>
                  <a:srgbClr val="FF33CC"/>
                </a:solidFill>
              </a:rPr>
              <a:t>but their capabilities limited due to limitations of STP, flooding, etc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chemeClr val="accent2"/>
                </a:solidFill>
              </a:rPr>
              <a:t>but most IVL switches allow static FID </a:t>
            </a:r>
            <a:r>
              <a:rPr lang="en-US" sz="1600" dirty="0">
                <a:solidFill>
                  <a:schemeClr val="accent2"/>
                </a:solidFill>
              </a:rPr>
              <a:t>(preconfigured forwarding behavior)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and support turning off learning/STP/flooding/aging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1800" dirty="0"/>
              <a:t>we can thus set up pure connection-oriented topology</a:t>
            </a:r>
          </a:p>
          <a:p>
            <a:pPr>
              <a:lnSpc>
                <a:spcPct val="1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rgbClr val="FF33CC"/>
                </a:solidFill>
              </a:rPr>
              <a:t>we </a:t>
            </a:r>
            <a:r>
              <a:rPr lang="en-US" sz="1800" dirty="0">
                <a:solidFill>
                  <a:srgbClr val="FF33CC"/>
                </a:solidFill>
              </a:rPr>
              <a:t>can use management (OSS)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1800" dirty="0">
                <a:solidFill>
                  <a:srgbClr val="FF33CC"/>
                </a:solidFill>
              </a:rPr>
              <a:t>or control plane protocols (e.g. RSVP-TE) to populate FID tables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FF33CC"/>
                </a:solidFill>
              </a:rPr>
              <a:t>(IETF GELS/CCAMP, ITU G.pbt)</a:t>
            </a:r>
          </a:p>
        </p:txBody>
      </p:sp>
      <p:grpSp>
        <p:nvGrpSpPr>
          <p:cNvPr id="389178" name="Group 58"/>
          <p:cNvGrpSpPr>
            <a:grpSpLocks/>
          </p:cNvGrpSpPr>
          <p:nvPr/>
        </p:nvGrpSpPr>
        <p:grpSpPr bwMode="auto">
          <a:xfrm>
            <a:off x="6107113" y="4457700"/>
            <a:ext cx="2697162" cy="1268413"/>
            <a:chOff x="3847" y="2808"/>
            <a:chExt cx="1699" cy="799"/>
          </a:xfrm>
        </p:grpSpPr>
        <p:sp>
          <p:nvSpPr>
            <p:cNvPr id="389174" name="Line 54"/>
            <p:cNvSpPr>
              <a:spLocks noChangeShapeType="1"/>
            </p:cNvSpPr>
            <p:nvPr/>
          </p:nvSpPr>
          <p:spPr bwMode="auto">
            <a:xfrm flipH="1">
              <a:off x="4736" y="3272"/>
              <a:ext cx="320" cy="1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73" name="Line 53"/>
            <p:cNvSpPr>
              <a:spLocks noChangeShapeType="1"/>
            </p:cNvSpPr>
            <p:nvPr/>
          </p:nvSpPr>
          <p:spPr bwMode="auto">
            <a:xfrm>
              <a:off x="4328" y="3272"/>
              <a:ext cx="320" cy="1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71" name="Line 51"/>
            <p:cNvSpPr>
              <a:spLocks noChangeShapeType="1"/>
            </p:cNvSpPr>
            <p:nvPr/>
          </p:nvSpPr>
          <p:spPr bwMode="auto">
            <a:xfrm flipV="1">
              <a:off x="4336" y="3072"/>
              <a:ext cx="320" cy="12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72" name="Line 52"/>
            <p:cNvSpPr>
              <a:spLocks noChangeShapeType="1"/>
            </p:cNvSpPr>
            <p:nvPr/>
          </p:nvSpPr>
          <p:spPr bwMode="auto">
            <a:xfrm flipH="1" flipV="1">
              <a:off x="4744" y="3064"/>
              <a:ext cx="320" cy="12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58" name="Line 38"/>
            <p:cNvSpPr>
              <a:spLocks noChangeShapeType="1"/>
            </p:cNvSpPr>
            <p:nvPr/>
          </p:nvSpPr>
          <p:spPr bwMode="auto">
            <a:xfrm>
              <a:off x="5088" y="3272"/>
              <a:ext cx="4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59" name="Line 39"/>
            <p:cNvSpPr>
              <a:spLocks noChangeShapeType="1"/>
            </p:cNvSpPr>
            <p:nvPr/>
          </p:nvSpPr>
          <p:spPr bwMode="auto">
            <a:xfrm>
              <a:off x="5088" y="3192"/>
              <a:ext cx="40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57" name="Line 37"/>
            <p:cNvSpPr>
              <a:spLocks noChangeShapeType="1"/>
            </p:cNvSpPr>
            <p:nvPr/>
          </p:nvSpPr>
          <p:spPr bwMode="auto">
            <a:xfrm>
              <a:off x="3904" y="3272"/>
              <a:ext cx="4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56" name="Line 36"/>
            <p:cNvSpPr>
              <a:spLocks noChangeShapeType="1"/>
            </p:cNvSpPr>
            <p:nvPr/>
          </p:nvSpPr>
          <p:spPr bwMode="auto">
            <a:xfrm>
              <a:off x="3904" y="3192"/>
              <a:ext cx="40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126" name="Group 6"/>
            <p:cNvGrpSpPr>
              <a:grpSpLocks/>
            </p:cNvGrpSpPr>
            <p:nvPr/>
          </p:nvGrpSpPr>
          <p:grpSpPr bwMode="auto">
            <a:xfrm>
              <a:off x="3847" y="3072"/>
              <a:ext cx="195" cy="266"/>
              <a:chOff x="3815" y="3168"/>
              <a:chExt cx="195" cy="226"/>
            </a:xfrm>
          </p:grpSpPr>
          <p:sp>
            <p:nvSpPr>
              <p:cNvPr id="389127" name="Oval 7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28" name="Rectangle 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29" name="Rectangle 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0" name="Oval 10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131" name="Group 11"/>
            <p:cNvGrpSpPr>
              <a:grpSpLocks/>
            </p:cNvGrpSpPr>
            <p:nvPr/>
          </p:nvGrpSpPr>
          <p:grpSpPr bwMode="auto">
            <a:xfrm>
              <a:off x="4175" y="3072"/>
              <a:ext cx="195" cy="266"/>
              <a:chOff x="3815" y="3168"/>
              <a:chExt cx="195" cy="226"/>
            </a:xfrm>
          </p:grpSpPr>
          <p:sp>
            <p:nvSpPr>
              <p:cNvPr id="389132" name="Oval 12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3" name="Rectangle 1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4" name="Rectangle 1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5" name="Oval 15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136" name="Group 16"/>
            <p:cNvGrpSpPr>
              <a:grpSpLocks/>
            </p:cNvGrpSpPr>
            <p:nvPr/>
          </p:nvGrpSpPr>
          <p:grpSpPr bwMode="auto">
            <a:xfrm>
              <a:off x="4607" y="2952"/>
              <a:ext cx="195" cy="266"/>
              <a:chOff x="3815" y="3168"/>
              <a:chExt cx="195" cy="226"/>
            </a:xfrm>
          </p:grpSpPr>
          <p:sp>
            <p:nvSpPr>
              <p:cNvPr id="389137" name="Oval 17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8" name="Rectangle 1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9" name="Rectangle 1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0" name="Oval 20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141" name="Group 21"/>
            <p:cNvGrpSpPr>
              <a:grpSpLocks/>
            </p:cNvGrpSpPr>
            <p:nvPr/>
          </p:nvGrpSpPr>
          <p:grpSpPr bwMode="auto">
            <a:xfrm>
              <a:off x="4615" y="3240"/>
              <a:ext cx="195" cy="266"/>
              <a:chOff x="3815" y="3168"/>
              <a:chExt cx="195" cy="226"/>
            </a:xfrm>
          </p:grpSpPr>
          <p:sp>
            <p:nvSpPr>
              <p:cNvPr id="389142" name="Oval 22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3" name="Rectangle 2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4" name="Rectangle 2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5" name="Oval 25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146" name="Group 26"/>
            <p:cNvGrpSpPr>
              <a:grpSpLocks/>
            </p:cNvGrpSpPr>
            <p:nvPr/>
          </p:nvGrpSpPr>
          <p:grpSpPr bwMode="auto">
            <a:xfrm>
              <a:off x="5031" y="3072"/>
              <a:ext cx="195" cy="266"/>
              <a:chOff x="3815" y="3168"/>
              <a:chExt cx="195" cy="226"/>
            </a:xfrm>
          </p:grpSpPr>
          <p:sp>
            <p:nvSpPr>
              <p:cNvPr id="389147" name="Oval 27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8" name="Rectangle 2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9" name="Rectangle 2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0" name="Oval 30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151" name="Group 31"/>
            <p:cNvGrpSpPr>
              <a:grpSpLocks/>
            </p:cNvGrpSpPr>
            <p:nvPr/>
          </p:nvGrpSpPr>
          <p:grpSpPr bwMode="auto">
            <a:xfrm>
              <a:off x="5351" y="3072"/>
              <a:ext cx="195" cy="266"/>
              <a:chOff x="3815" y="3168"/>
              <a:chExt cx="195" cy="226"/>
            </a:xfrm>
          </p:grpSpPr>
          <p:sp>
            <p:nvSpPr>
              <p:cNvPr id="389152" name="Oval 32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3" name="Rectangle 3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4" name="Rectangle 3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5" name="Oval 35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175" name="Text Box 55"/>
            <p:cNvSpPr txBox="1">
              <a:spLocks noChangeArrowheads="1"/>
            </p:cNvSpPr>
            <p:nvPr/>
          </p:nvSpPr>
          <p:spPr bwMode="auto">
            <a:xfrm>
              <a:off x="4776" y="2808"/>
              <a:ext cx="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3300"/>
                  </a:solidFill>
                </a:rPr>
                <a:t>BVID=1</a:t>
              </a:r>
            </a:p>
          </p:txBody>
        </p:sp>
        <p:sp>
          <p:nvSpPr>
            <p:cNvPr id="389176" name="Text Box 56"/>
            <p:cNvSpPr txBox="1">
              <a:spLocks noChangeArrowheads="1"/>
            </p:cNvSpPr>
            <p:nvPr/>
          </p:nvSpPr>
          <p:spPr bwMode="auto">
            <a:xfrm>
              <a:off x="4776" y="3376"/>
              <a:ext cx="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</a:rPr>
                <a:t>BVID=2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8A7814AF-3DB1-425E-ADD7-EAD17A396724}" type="slidenum">
              <a:rPr lang="en-US"/>
              <a:pPr/>
              <a:t>61</a:t>
            </a:fld>
            <a:endParaRPr lang="en-US"/>
          </a:p>
        </p:txBody>
      </p:sp>
      <p:sp>
        <p:nvSpPr>
          <p:cNvPr id="404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MPLS ?</a:t>
            </a:r>
          </a:p>
        </p:txBody>
      </p:sp>
      <p:sp>
        <p:nvSpPr>
          <p:cNvPr id="404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0500" y="1535113"/>
            <a:ext cx="8737600" cy="302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another way of carrying customer Ethernet frames over a provider network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is to use MPLS (Ethernet PW, VPWS, VPLS)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/>
              <a:t>						(</a:t>
            </a:r>
            <a:r>
              <a:rPr lang="en-US" sz="1800">
                <a:solidFill>
                  <a:schemeClr val="accent1"/>
                </a:solidFill>
              </a:rPr>
              <a:t>see MPLS, PWE and VPLS courses</a:t>
            </a:r>
            <a:r>
              <a:rPr lang="en-US" sz="180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also complete decouples customer and provider networks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furthermore, MPLS is carrier-class </a:t>
            </a:r>
            <a:r>
              <a:rPr lang="en-US" sz="1800">
                <a:solidFill>
                  <a:schemeClr val="accent2"/>
                </a:solidFill>
              </a:rPr>
              <a:t>(deterministic, CO, OAM, etc.)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	and widely deployed </a:t>
            </a:r>
            <a:r>
              <a:rPr lang="en-US" sz="1800">
                <a:solidFill>
                  <a:schemeClr val="accent2"/>
                </a:solidFill>
              </a:rPr>
              <a:t>(for IP and L3VPN applications)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MPLS can be carried over carrier SONET/SDH networks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8620" y="5067300"/>
            <a:ext cx="8409940" cy="313932"/>
            <a:chOff x="388620" y="5067300"/>
            <a:chExt cx="8409940" cy="313932"/>
          </a:xfrm>
        </p:grpSpPr>
        <p:sp>
          <p:nvSpPr>
            <p:cNvPr id="404484" name="Text Box 1028"/>
            <p:cNvSpPr txBox="1">
              <a:spLocks noChangeArrowheads="1"/>
            </p:cNvSpPr>
            <p:nvPr/>
          </p:nvSpPr>
          <p:spPr bwMode="auto">
            <a:xfrm>
              <a:off x="388620" y="5067300"/>
              <a:ext cx="1328420" cy="313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 dirty="0"/>
                <a:t>MPLS label</a:t>
              </a:r>
            </a:p>
          </p:txBody>
        </p:sp>
        <p:sp>
          <p:nvSpPr>
            <p:cNvPr id="404486" name="Text Box 1030"/>
            <p:cNvSpPr txBox="1">
              <a:spLocks noChangeArrowheads="1"/>
            </p:cNvSpPr>
            <p:nvPr/>
          </p:nvSpPr>
          <p:spPr bwMode="auto">
            <a:xfrm>
              <a:off x="1722120" y="5067300"/>
              <a:ext cx="1092200" cy="313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PW label</a:t>
              </a:r>
            </a:p>
          </p:txBody>
        </p:sp>
        <p:sp>
          <p:nvSpPr>
            <p:cNvPr id="404487" name="Text Box 1031"/>
            <p:cNvSpPr txBox="1">
              <a:spLocks noChangeArrowheads="1"/>
            </p:cNvSpPr>
            <p:nvPr/>
          </p:nvSpPr>
          <p:spPr bwMode="auto">
            <a:xfrm>
              <a:off x="2814320" y="5067300"/>
              <a:ext cx="589280" cy="313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 dirty="0" smtClean="0"/>
                <a:t>CW</a:t>
              </a:r>
              <a:endParaRPr lang="en-US" sz="1800" dirty="0"/>
            </a:p>
          </p:txBody>
        </p:sp>
        <p:sp>
          <p:nvSpPr>
            <p:cNvPr id="404492" name="Text Box 1036"/>
            <p:cNvSpPr txBox="1">
              <a:spLocks noChangeArrowheads="1"/>
            </p:cNvSpPr>
            <p:nvPr/>
          </p:nvSpPr>
          <p:spPr bwMode="auto">
            <a:xfrm>
              <a:off x="5107940" y="5067300"/>
              <a:ext cx="906780" cy="313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C-TAG</a:t>
              </a:r>
            </a:p>
          </p:txBody>
        </p:sp>
        <p:sp>
          <p:nvSpPr>
            <p:cNvPr id="404493" name="Text Box 1037"/>
            <p:cNvSpPr txBox="1">
              <a:spLocks noChangeArrowheads="1"/>
            </p:cNvSpPr>
            <p:nvPr/>
          </p:nvSpPr>
          <p:spPr bwMode="auto">
            <a:xfrm>
              <a:off x="4460240" y="5067300"/>
              <a:ext cx="650240" cy="313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8100</a:t>
              </a:r>
            </a:p>
          </p:txBody>
        </p:sp>
        <p:sp>
          <p:nvSpPr>
            <p:cNvPr id="404494" name="Text Box 1038"/>
            <p:cNvSpPr txBox="1">
              <a:spLocks noChangeArrowheads="1"/>
            </p:cNvSpPr>
            <p:nvPr/>
          </p:nvSpPr>
          <p:spPr bwMode="auto">
            <a:xfrm>
              <a:off x="6339840" y="5067300"/>
              <a:ext cx="1714500" cy="313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payload</a:t>
              </a:r>
            </a:p>
          </p:txBody>
        </p:sp>
        <p:sp>
          <p:nvSpPr>
            <p:cNvPr id="404495" name="Text Box 1039"/>
            <p:cNvSpPr txBox="1">
              <a:spLocks noChangeArrowheads="1"/>
            </p:cNvSpPr>
            <p:nvPr/>
          </p:nvSpPr>
          <p:spPr bwMode="auto">
            <a:xfrm>
              <a:off x="8054340" y="5067300"/>
              <a:ext cx="744220" cy="313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FCS</a:t>
              </a:r>
            </a:p>
          </p:txBody>
        </p:sp>
        <p:sp>
          <p:nvSpPr>
            <p:cNvPr id="404500" name="Text Box 1044"/>
            <p:cNvSpPr txBox="1">
              <a:spLocks noChangeArrowheads="1"/>
            </p:cNvSpPr>
            <p:nvPr/>
          </p:nvSpPr>
          <p:spPr bwMode="auto">
            <a:xfrm>
              <a:off x="6012180" y="5067300"/>
              <a:ext cx="327660" cy="313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T </a:t>
              </a:r>
            </a:p>
          </p:txBody>
        </p:sp>
        <p:sp>
          <p:nvSpPr>
            <p:cNvPr id="14" name="Text Box 1037"/>
            <p:cNvSpPr txBox="1">
              <a:spLocks noChangeArrowheads="1"/>
            </p:cNvSpPr>
            <p:nvPr/>
          </p:nvSpPr>
          <p:spPr bwMode="auto">
            <a:xfrm>
              <a:off x="3931920" y="5067300"/>
              <a:ext cx="528320" cy="313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 dirty="0" smtClean="0"/>
                <a:t>SA</a:t>
              </a:r>
              <a:endParaRPr lang="en-US" sz="1800" dirty="0"/>
            </a:p>
          </p:txBody>
        </p:sp>
        <p:sp>
          <p:nvSpPr>
            <p:cNvPr id="15" name="Text Box 1037"/>
            <p:cNvSpPr txBox="1">
              <a:spLocks noChangeArrowheads="1"/>
            </p:cNvSpPr>
            <p:nvPr/>
          </p:nvSpPr>
          <p:spPr bwMode="auto">
            <a:xfrm>
              <a:off x="3393440" y="5067300"/>
              <a:ext cx="528320" cy="313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 dirty="0" smtClean="0"/>
                <a:t>DA</a:t>
              </a:r>
              <a:endParaRPr lang="en-US" sz="18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D46FE302-9229-47B8-9A51-270F66423FAE}" type="slidenum">
              <a:rPr lang="en-US"/>
              <a:pPr/>
              <a:t>62</a:t>
            </a:fld>
            <a:endParaRPr lang="en-US"/>
          </a:p>
        </p:txBody>
      </p:sp>
      <p:sp>
        <p:nvSpPr>
          <p:cNvPr id="403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PBT vs. MPLS</a:t>
            </a:r>
          </a:p>
        </p:txBody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8300" y="1585913"/>
            <a:ext cx="8089900" cy="45212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both achieve complete client/server decoupling </a:t>
            </a:r>
          </a:p>
          <a:p>
            <a:r>
              <a:rPr lang="en-US" sz="2000"/>
              <a:t>PBT exploits existing IVL switches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but many switches today can do MPLS forwarding</a:t>
            </a:r>
          </a:p>
          <a:p>
            <a:r>
              <a:rPr lang="en-US" sz="2000">
                <a:solidFill>
                  <a:srgbClr val="FF33CC"/>
                </a:solidFill>
              </a:rPr>
              <a:t>Ethernet frame has SA, so OAM traceback easy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33CC"/>
                </a:solidFill>
              </a:rPr>
              <a:t>MPLS swaps labels and contains only destination semantics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CC"/>
                </a:solidFill>
              </a:rPr>
              <a:t>    so need OAM for CV and mismerge detection</a:t>
            </a:r>
          </a:p>
          <a:p>
            <a:r>
              <a:rPr lang="en-US" sz="2000">
                <a:solidFill>
                  <a:schemeClr val="accent2"/>
                </a:solidFill>
              </a:rPr>
              <a:t>PBT can co-exist with bridged Ethernet</a:t>
            </a:r>
          </a:p>
          <a:p>
            <a:r>
              <a:rPr lang="en-US" sz="2000"/>
              <a:t>MPLS has highly developed control plane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Ethernet presently requires manual configuration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use OSS, but not standardized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may be able to use GMPLS control plane (GELS)</a:t>
            </a:r>
          </a:p>
          <a:p>
            <a:r>
              <a:rPr lang="en-US" sz="2000">
                <a:solidFill>
                  <a:srgbClr val="FF33CC"/>
                </a:solidFill>
              </a:rPr>
              <a:t>MPLS can transport non-Ethernet clients (IP, PWs)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839192D9-7F16-4587-8EFF-1604839C12FB}" type="slidenum">
              <a:rPr lang="en-US"/>
              <a:pPr/>
              <a:t>63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090613"/>
            <a:ext cx="8509000" cy="558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FF33CC"/>
                </a:solidFill>
              </a:rPr>
              <a:t>there are other ways to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33CC"/>
                </a:solidFill>
              </a:rPr>
              <a:t>set up CO connections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33CC"/>
                </a:solidFill>
              </a:rPr>
              <a:t>avoid use of </a:t>
            </a:r>
            <a:r>
              <a:rPr lang="en-US" sz="2000" dirty="0">
                <a:solidFill>
                  <a:srgbClr val="FF33CC"/>
                </a:solidFill>
              </a:rPr>
              <a:t>customer MAC addresses</a:t>
            </a:r>
            <a:r>
              <a:rPr lang="en-US" sz="2000" dirty="0"/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 dirty="0" smtClean="0"/>
              <a:t>MPLS-TP (Transport Profile)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rgbClr val="FF3300"/>
                </a:solidFill>
              </a:rPr>
              <a:t>add an MPLS label to the ETH overhead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rgbClr val="FF3300"/>
                </a:solidFill>
              </a:rPr>
              <a:t>in provider network switch solely based on label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FF3300"/>
                </a:solidFill>
              </a:rPr>
              <a:t>similar to regular MPLS, but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3300"/>
                </a:solidFill>
              </a:rPr>
              <a:t>performed by </a:t>
            </a:r>
            <a:r>
              <a:rPr lang="en-US" sz="2000" i="1" dirty="0">
                <a:solidFill>
                  <a:srgbClr val="FF3300"/>
                </a:solidFill>
              </a:rPr>
              <a:t>switch</a:t>
            </a:r>
            <a:r>
              <a:rPr lang="en-US" sz="2000" dirty="0">
                <a:solidFill>
                  <a:srgbClr val="FF3300"/>
                </a:solidFill>
              </a:rPr>
              <a:t> instead of </a:t>
            </a:r>
            <a:r>
              <a:rPr lang="en-US" sz="2000" i="1" dirty="0">
                <a:solidFill>
                  <a:srgbClr val="FF3300"/>
                </a:solidFill>
              </a:rPr>
              <a:t>LSR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3300"/>
                </a:solidFill>
              </a:rPr>
              <a:t>various transport extensions such as linear/ring protection, OAM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TRILL (Transparent Interconnection of Lots of Links )  - </a:t>
            </a:r>
            <a:r>
              <a:rPr lang="en-US" sz="2000" dirty="0" smtClean="0">
                <a:solidFill>
                  <a:srgbClr val="0070C0"/>
                </a:solidFill>
              </a:rPr>
              <a:t>see later 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invented by </a:t>
            </a:r>
            <a:r>
              <a:rPr lang="en-US" sz="2000" dirty="0" err="1" smtClean="0">
                <a:solidFill>
                  <a:srgbClr val="0070C0"/>
                </a:solidFill>
              </a:rPr>
              <a:t>Radia</a:t>
            </a:r>
            <a:r>
              <a:rPr lang="en-US" sz="2000" dirty="0" smtClean="0">
                <a:solidFill>
                  <a:srgbClr val="0070C0"/>
                </a:solidFill>
              </a:rPr>
              <a:t> Perlman (inventor of STP and IS-IS)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uses IS-IS directly on MAC addresses </a:t>
            </a:r>
            <a:r>
              <a:rPr lang="en-US" sz="1800" dirty="0" smtClean="0">
                <a:solidFill>
                  <a:srgbClr val="0070C0"/>
                </a:solidFill>
              </a:rPr>
              <a:t>(no need to configure IP addresses)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adds outer MAC header + shim header (with TTL)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is completely "no-touch" (plug-and-play).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finds optimal paths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F31325E-E1D0-4491-BC7F-F4F99268E8B8}" type="slidenum">
              <a:rPr lang="en-US"/>
              <a:pPr/>
              <a:t>64</a:t>
            </a:fld>
            <a:endParaRPr lang="en-US"/>
          </a:p>
        </p:txBody>
      </p:sp>
      <p:sp>
        <p:nvSpPr>
          <p:cNvPr id="320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services</a:t>
            </a:r>
          </a:p>
        </p:txBody>
      </p:sp>
      <p:sp>
        <p:nvSpPr>
          <p:cNvPr id="3205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27400" y="2246313"/>
            <a:ext cx="5613400" cy="322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EVCs and bundling</a:t>
            </a:r>
          </a:p>
          <a:p>
            <a:pPr>
              <a:buFont typeface="Wingdings" pitchFamily="2" charset="2"/>
              <a:buNone/>
            </a:pPr>
            <a:r>
              <a:rPr lang="en-US"/>
              <a:t>Ethernet Private Line (EPL)</a:t>
            </a:r>
          </a:p>
          <a:p>
            <a:pPr>
              <a:buFont typeface="Wingdings" pitchFamily="2" charset="2"/>
              <a:buNone/>
            </a:pPr>
            <a:r>
              <a:rPr lang="en-US"/>
              <a:t>Ethernet Virtual Private Line (EVPL)</a:t>
            </a:r>
          </a:p>
          <a:p>
            <a:pPr>
              <a:buFont typeface="Wingdings" pitchFamily="2" charset="2"/>
              <a:buNone/>
            </a:pPr>
            <a:r>
              <a:rPr lang="en-US"/>
              <a:t>Ethernet Private LAN (EPLAN)</a:t>
            </a:r>
          </a:p>
          <a:p>
            <a:pPr>
              <a:buFont typeface="Wingdings" pitchFamily="2" charset="2"/>
              <a:buNone/>
            </a:pPr>
            <a:r>
              <a:rPr lang="en-US"/>
              <a:t>Ethernet Virtual Private LAN (EVPLAN)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935F210-0E26-4898-B1DB-A75901736EE3}" type="slidenum">
              <a:rPr lang="en-US"/>
              <a:pPr/>
              <a:t>65</a:t>
            </a:fld>
            <a:endParaRPr lang="en-US"/>
          </a:p>
        </p:txBody>
      </p:sp>
      <p:sp>
        <p:nvSpPr>
          <p:cNvPr id="407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 services</a:t>
            </a:r>
          </a:p>
        </p:txBody>
      </p:sp>
      <p:sp>
        <p:nvSpPr>
          <p:cNvPr id="407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3200" y="1090613"/>
            <a:ext cx="87630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we previously defined 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E-LINE point-to-point layer 2 service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E-LAN multipoint-to-multipoint Ethernet service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but MEF and ITU have gone a step further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FF33CC"/>
                </a:solidFill>
              </a:rPr>
              <a:t>MEF 6 splits E-LINE into EPL and EVPL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400">
                <a:solidFill>
                  <a:srgbClr val="FF33CC"/>
                </a:solidFill>
              </a:rPr>
              <a:t>ITU followed - Recommendations: G.8011.1 and G.8011.2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FF33CC"/>
                </a:solidFill>
              </a:rPr>
              <a:t>and E-LAN can be split into EPLAN and EVPLAN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solidFill>
                <a:srgbClr val="FF33CC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these distinctions are made in order to live up to SLAs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i.e. provide defined service attributes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74E518A-CAA0-439B-BED8-11A0204CFAA4}" type="slidenum">
              <a:rPr lang="en-US"/>
              <a:pPr/>
              <a:t>66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EVCs revisited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1413"/>
            <a:ext cx="8458200" cy="530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in our previous discussion of EVCs we didn’t mention VLANs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we now realize customer EVCs can be distinguished by VLAN IDs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if the transport infrastructure is ETH, there may be an SVID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if the customer wants to have several EVCs, there will be a CVID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CC"/>
                </a:solidFill>
              </a:rPr>
              <a:t>(here we simply mean the customer’s 802.1Q VLAN ID)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/>
              <a:t>the provider may promise “VLAN preservation”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i.e. not change CVIDs (untagged remain untagged)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at the UNI-N there will be a </a:t>
            </a:r>
            <a:r>
              <a:rPr lang="en-US" sz="2000" b="1" i="1">
                <a:solidFill>
                  <a:schemeClr val="accent2"/>
                </a:solidFill>
              </a:rPr>
              <a:t>CVID to EVC map </a:t>
            </a:r>
            <a:r>
              <a:rPr lang="en-US" sz="1800">
                <a:solidFill>
                  <a:schemeClr val="accent2"/>
                </a:solidFill>
              </a:rPr>
              <a:t>(see MEF 10.1)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there can be three types of maps: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all to one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one to one </a:t>
            </a:r>
            <a:r>
              <a:rPr lang="en-US" sz="1600">
                <a:solidFill>
                  <a:schemeClr val="accent2"/>
                </a:solidFill>
              </a:rPr>
              <a:t>(not MEF 10 term)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arbitrary </a:t>
            </a:r>
            <a:r>
              <a:rPr lang="en-US" sz="1600">
                <a:solidFill>
                  <a:schemeClr val="accent2"/>
                </a:solidFill>
              </a:rPr>
              <a:t>(not MEF 10 term)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B078B3BE-0673-4965-9FED-AB317551D59D}" type="slidenum">
              <a:rPr lang="en-US"/>
              <a:pPr/>
              <a:t>67</a:t>
            </a:fld>
            <a:endParaRPr lang="en-US"/>
          </a:p>
        </p:txBody>
      </p:sp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to one bundling map</a:t>
            </a:r>
          </a:p>
        </p:txBody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9900" y="1497013"/>
            <a:ext cx="8420100" cy="4940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all frames (independent of CVID) are mapped to the same EVC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VLAN preservation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no need for customer-provider coordination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when p2p: similar to leased line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when mp2mp: similar to TLS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support multiple customer EVCs by different switch ports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can’t mix all to one switch with other map types in single EVC</a:t>
            </a:r>
          </a:p>
        </p:txBody>
      </p:sp>
      <p:grpSp>
        <p:nvGrpSpPr>
          <p:cNvPr id="422037" name="Group 1173"/>
          <p:cNvGrpSpPr>
            <a:grpSpLocks/>
          </p:cNvGrpSpPr>
          <p:nvPr/>
        </p:nvGrpSpPr>
        <p:grpSpPr bwMode="auto">
          <a:xfrm>
            <a:off x="696913" y="4559300"/>
            <a:ext cx="3151187" cy="1814513"/>
            <a:chOff x="439" y="2872"/>
            <a:chExt cx="1985" cy="1143"/>
          </a:xfrm>
        </p:grpSpPr>
        <p:grpSp>
          <p:nvGrpSpPr>
            <p:cNvPr id="421967" name="Group 1103"/>
            <p:cNvGrpSpPr>
              <a:grpSpLocks/>
            </p:cNvGrpSpPr>
            <p:nvPr/>
          </p:nvGrpSpPr>
          <p:grpSpPr bwMode="auto">
            <a:xfrm>
              <a:off x="697" y="3447"/>
              <a:ext cx="1161" cy="381"/>
              <a:chOff x="2689" y="1175"/>
              <a:chExt cx="1161" cy="381"/>
            </a:xfrm>
          </p:grpSpPr>
          <p:sp>
            <p:nvSpPr>
              <p:cNvPr id="421968" name="Rectangle 1104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69" name="Rectangle 1105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70" name="Rectangle 1106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71" name="Rectangle 1107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72" name="Rectangle 1108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73" name="Rectangle 1109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74" name="Rectangle 1110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75" name="Rectangle 1111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1976" name="Group 1112"/>
            <p:cNvGrpSpPr>
              <a:grpSpLocks/>
            </p:cNvGrpSpPr>
            <p:nvPr/>
          </p:nvGrpSpPr>
          <p:grpSpPr bwMode="auto">
            <a:xfrm>
              <a:off x="697" y="3055"/>
              <a:ext cx="1161" cy="381"/>
              <a:chOff x="2689" y="1175"/>
              <a:chExt cx="1161" cy="381"/>
            </a:xfrm>
          </p:grpSpPr>
          <p:sp>
            <p:nvSpPr>
              <p:cNvPr id="421977" name="Rectangle 1113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78" name="Rectangle 1114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79" name="Rectangle 1115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80" name="Rectangle 1116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81" name="Rectangle 1117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82" name="Rectangle 1118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83" name="Rectangle 1119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84" name="Rectangle 1120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2017" name="Group 1153"/>
            <p:cNvGrpSpPr>
              <a:grpSpLocks/>
            </p:cNvGrpSpPr>
            <p:nvPr/>
          </p:nvGrpSpPr>
          <p:grpSpPr bwMode="auto">
            <a:xfrm>
              <a:off x="439" y="3072"/>
              <a:ext cx="299" cy="714"/>
              <a:chOff x="3815" y="3168"/>
              <a:chExt cx="195" cy="226"/>
            </a:xfrm>
          </p:grpSpPr>
          <p:sp>
            <p:nvSpPr>
              <p:cNvPr id="422018" name="Oval 1154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19" name="Rectangle 115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20" name="Rectangle 115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21" name="Oval 1157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2023" name="Text Box 1159"/>
            <p:cNvSpPr txBox="1">
              <a:spLocks noChangeArrowheads="1"/>
            </p:cNvSpPr>
            <p:nvPr/>
          </p:nvSpPr>
          <p:spPr bwMode="auto">
            <a:xfrm>
              <a:off x="616" y="3176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  <p:sp>
          <p:nvSpPr>
            <p:cNvPr id="422024" name="Text Box 1160"/>
            <p:cNvSpPr txBox="1">
              <a:spLocks noChangeArrowheads="1"/>
            </p:cNvSpPr>
            <p:nvPr/>
          </p:nvSpPr>
          <p:spPr bwMode="auto">
            <a:xfrm>
              <a:off x="608" y="3552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422033" name="Text Box 1169"/>
            <p:cNvSpPr txBox="1">
              <a:spLocks noChangeArrowheads="1"/>
            </p:cNvSpPr>
            <p:nvPr/>
          </p:nvSpPr>
          <p:spPr bwMode="auto">
            <a:xfrm>
              <a:off x="1808" y="3120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3300"/>
                  </a:solidFill>
                </a:rPr>
                <a:t>EVC 1</a:t>
              </a:r>
            </a:p>
          </p:txBody>
        </p:sp>
        <p:sp>
          <p:nvSpPr>
            <p:cNvPr id="422034" name="Text Box 1170"/>
            <p:cNvSpPr txBox="1">
              <a:spLocks noChangeArrowheads="1"/>
            </p:cNvSpPr>
            <p:nvPr/>
          </p:nvSpPr>
          <p:spPr bwMode="auto">
            <a:xfrm>
              <a:off x="1800" y="3512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</a:rPr>
                <a:t>EVC 2</a:t>
              </a:r>
            </a:p>
          </p:txBody>
        </p:sp>
        <p:sp>
          <p:nvSpPr>
            <p:cNvPr id="422035" name="Text Box 1171"/>
            <p:cNvSpPr txBox="1">
              <a:spLocks noChangeArrowheads="1"/>
            </p:cNvSpPr>
            <p:nvPr/>
          </p:nvSpPr>
          <p:spPr bwMode="auto">
            <a:xfrm>
              <a:off x="688" y="28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3300"/>
                  </a:solidFill>
                </a:rPr>
                <a:t>all CVIDs</a:t>
              </a:r>
            </a:p>
          </p:txBody>
        </p:sp>
        <p:sp>
          <p:nvSpPr>
            <p:cNvPr id="422036" name="Text Box 1172"/>
            <p:cNvSpPr txBox="1">
              <a:spLocks noChangeArrowheads="1"/>
            </p:cNvSpPr>
            <p:nvPr/>
          </p:nvSpPr>
          <p:spPr bwMode="auto">
            <a:xfrm>
              <a:off x="680" y="378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</a:rPr>
                <a:t>all CVIDs</a:t>
              </a:r>
            </a:p>
          </p:txBody>
        </p:sp>
      </p:grpSp>
      <p:grpSp>
        <p:nvGrpSpPr>
          <p:cNvPr id="422086" name="Group 1222"/>
          <p:cNvGrpSpPr>
            <a:grpSpLocks/>
          </p:cNvGrpSpPr>
          <p:nvPr/>
        </p:nvGrpSpPr>
        <p:grpSpPr bwMode="auto">
          <a:xfrm>
            <a:off x="4648200" y="4559300"/>
            <a:ext cx="4495800" cy="1941513"/>
            <a:chOff x="2928" y="2872"/>
            <a:chExt cx="2832" cy="1223"/>
          </a:xfrm>
        </p:grpSpPr>
        <p:sp>
          <p:nvSpPr>
            <p:cNvPr id="422079" name="Line 1215"/>
            <p:cNvSpPr>
              <a:spLocks noChangeShapeType="1"/>
            </p:cNvSpPr>
            <p:nvPr/>
          </p:nvSpPr>
          <p:spPr bwMode="auto">
            <a:xfrm flipV="1">
              <a:off x="3736" y="3504"/>
              <a:ext cx="904" cy="3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2057" name="Group 1193"/>
            <p:cNvGrpSpPr>
              <a:grpSpLocks/>
            </p:cNvGrpSpPr>
            <p:nvPr/>
          </p:nvGrpSpPr>
          <p:grpSpPr bwMode="auto">
            <a:xfrm>
              <a:off x="3703" y="3600"/>
              <a:ext cx="219" cy="338"/>
              <a:chOff x="3815" y="3168"/>
              <a:chExt cx="195" cy="226"/>
            </a:xfrm>
          </p:grpSpPr>
          <p:sp>
            <p:nvSpPr>
              <p:cNvPr id="422058" name="Oval 1194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59" name="Rectangle 119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60" name="Rectangle 119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61" name="Oval 1197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2067" name="Text Box 1203"/>
            <p:cNvSpPr txBox="1">
              <a:spLocks noChangeArrowheads="1"/>
            </p:cNvSpPr>
            <p:nvPr/>
          </p:nvSpPr>
          <p:spPr bwMode="auto">
            <a:xfrm>
              <a:off x="4816" y="3360"/>
              <a:ext cx="94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/>
                <a:t>arbitrary</a:t>
              </a:r>
            </a:p>
            <a:p>
              <a:pPr>
                <a:lnSpc>
                  <a:spcPct val="120000"/>
                </a:lnSpc>
                <a:spcBef>
                  <a:spcPct val="10000"/>
                </a:spcBef>
              </a:pPr>
              <a:r>
                <a:rPr lang="en-US" sz="1800">
                  <a:solidFill>
                    <a:srgbClr val="006699"/>
                  </a:solidFill>
                </a:rPr>
                <a:t>1 .. 100</a:t>
              </a:r>
            </a:p>
            <a:p>
              <a:pPr>
                <a:lnSpc>
                  <a:spcPct val="80000"/>
                </a:lnSpc>
                <a:spcBef>
                  <a:spcPct val="10000"/>
                </a:spcBef>
              </a:pPr>
              <a:r>
                <a:rPr lang="en-US" sz="1800">
                  <a:solidFill>
                    <a:srgbClr val="FF3300"/>
                  </a:solidFill>
                </a:rPr>
                <a:t>101 .. 200</a:t>
              </a:r>
            </a:p>
          </p:txBody>
        </p:sp>
        <p:sp>
          <p:nvSpPr>
            <p:cNvPr id="422068" name="Line 1204"/>
            <p:cNvSpPr>
              <a:spLocks noChangeShapeType="1"/>
            </p:cNvSpPr>
            <p:nvPr/>
          </p:nvSpPr>
          <p:spPr bwMode="auto">
            <a:xfrm>
              <a:off x="3776" y="3192"/>
              <a:ext cx="904" cy="328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2069" name="Group 1205"/>
            <p:cNvGrpSpPr>
              <a:grpSpLocks/>
            </p:cNvGrpSpPr>
            <p:nvPr/>
          </p:nvGrpSpPr>
          <p:grpSpPr bwMode="auto">
            <a:xfrm>
              <a:off x="3703" y="3064"/>
              <a:ext cx="219" cy="338"/>
              <a:chOff x="3815" y="3168"/>
              <a:chExt cx="195" cy="226"/>
            </a:xfrm>
          </p:grpSpPr>
          <p:sp>
            <p:nvSpPr>
              <p:cNvPr id="422070" name="Oval 1206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71" name="Rectangle 120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72" name="Rectangle 120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73" name="Oval 1209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2074" name="Group 1210"/>
            <p:cNvGrpSpPr>
              <a:grpSpLocks/>
            </p:cNvGrpSpPr>
            <p:nvPr/>
          </p:nvGrpSpPr>
          <p:grpSpPr bwMode="auto">
            <a:xfrm>
              <a:off x="4615" y="3312"/>
              <a:ext cx="219" cy="338"/>
              <a:chOff x="3815" y="3168"/>
              <a:chExt cx="195" cy="226"/>
            </a:xfrm>
          </p:grpSpPr>
          <p:sp>
            <p:nvSpPr>
              <p:cNvPr id="422075" name="Oval 1211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76" name="Rectangle 121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77" name="Rectangle 121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78" name="Oval 1214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2080" name="Text Box 1216"/>
            <p:cNvSpPr txBox="1">
              <a:spLocks noChangeArrowheads="1"/>
            </p:cNvSpPr>
            <p:nvPr/>
          </p:nvSpPr>
          <p:spPr bwMode="auto">
            <a:xfrm>
              <a:off x="3456" y="28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6699"/>
                  </a:solidFill>
                </a:rPr>
                <a:t>all to one</a:t>
              </a:r>
            </a:p>
          </p:txBody>
        </p:sp>
        <p:sp>
          <p:nvSpPr>
            <p:cNvPr id="422081" name="Text Box 1217"/>
            <p:cNvSpPr txBox="1">
              <a:spLocks noChangeArrowheads="1"/>
            </p:cNvSpPr>
            <p:nvPr/>
          </p:nvSpPr>
          <p:spPr bwMode="auto">
            <a:xfrm>
              <a:off x="4048" y="3128"/>
              <a:ext cx="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6699"/>
                  </a:solidFill>
                </a:rPr>
                <a:t>150</a:t>
              </a:r>
            </a:p>
          </p:txBody>
        </p:sp>
        <p:sp>
          <p:nvSpPr>
            <p:cNvPr id="422082" name="Line 1218"/>
            <p:cNvSpPr>
              <a:spLocks noChangeShapeType="1"/>
            </p:cNvSpPr>
            <p:nvPr/>
          </p:nvSpPr>
          <p:spPr bwMode="auto">
            <a:xfrm>
              <a:off x="4352" y="3296"/>
              <a:ext cx="144" cy="56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083" name="Text Box 1219"/>
            <p:cNvSpPr txBox="1">
              <a:spLocks noChangeArrowheads="1"/>
            </p:cNvSpPr>
            <p:nvPr/>
          </p:nvSpPr>
          <p:spPr bwMode="auto">
            <a:xfrm>
              <a:off x="4144" y="3624"/>
              <a:ext cx="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</a:rPr>
                <a:t>150</a:t>
              </a:r>
            </a:p>
          </p:txBody>
        </p:sp>
        <p:sp>
          <p:nvSpPr>
            <p:cNvPr id="422084" name="Line 1220"/>
            <p:cNvSpPr>
              <a:spLocks noChangeShapeType="1"/>
            </p:cNvSpPr>
            <p:nvPr/>
          </p:nvSpPr>
          <p:spPr bwMode="auto">
            <a:xfrm flipH="1">
              <a:off x="4400" y="3624"/>
              <a:ext cx="176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085" name="Text Box 1221"/>
            <p:cNvSpPr txBox="1">
              <a:spLocks noChangeArrowheads="1"/>
            </p:cNvSpPr>
            <p:nvPr/>
          </p:nvSpPr>
          <p:spPr bwMode="auto">
            <a:xfrm>
              <a:off x="2928" y="3864"/>
              <a:ext cx="1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</a:rPr>
                <a:t>wrong switch gets response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7705EE84-25C5-4866-BBF0-F247436A48CD}" type="slidenum">
              <a:rPr lang="en-US"/>
              <a:pPr/>
              <a:t>68</a:t>
            </a:fld>
            <a:endParaRPr lang="en-US"/>
          </a:p>
        </p:txBody>
      </p:sp>
      <p:sp>
        <p:nvSpPr>
          <p:cNvPr id="422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to one bundling map</a:t>
            </a:r>
          </a:p>
        </p:txBody>
      </p:sp>
      <p:sp>
        <p:nvSpPr>
          <p:cNvPr id="422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5100" y="1560513"/>
            <a:ext cx="8724900" cy="487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each CVID mapped to a different EVC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untagged (and priority tagged) mapped to default EVC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support multiple EVCs from a single switch port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no VLAN preservation can makes customer configuration easier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similar to frame relay (DLCI identifies PVC)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pSp>
        <p:nvGrpSpPr>
          <p:cNvPr id="422962" name="Group 1074"/>
          <p:cNvGrpSpPr>
            <a:grpSpLocks/>
          </p:cNvGrpSpPr>
          <p:nvPr/>
        </p:nvGrpSpPr>
        <p:grpSpPr bwMode="auto">
          <a:xfrm>
            <a:off x="366713" y="4305300"/>
            <a:ext cx="4306887" cy="1992313"/>
            <a:chOff x="231" y="2712"/>
            <a:chExt cx="2713" cy="1255"/>
          </a:xfrm>
        </p:grpSpPr>
        <p:grpSp>
          <p:nvGrpSpPr>
            <p:cNvPr id="422917" name="Group 1029"/>
            <p:cNvGrpSpPr>
              <a:grpSpLocks/>
            </p:cNvGrpSpPr>
            <p:nvPr/>
          </p:nvGrpSpPr>
          <p:grpSpPr bwMode="auto">
            <a:xfrm>
              <a:off x="1225" y="3111"/>
              <a:ext cx="1161" cy="381"/>
              <a:chOff x="2689" y="1175"/>
              <a:chExt cx="1161" cy="381"/>
            </a:xfrm>
          </p:grpSpPr>
          <p:sp>
            <p:nvSpPr>
              <p:cNvPr id="422918" name="Rectangle 1030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19" name="Rectangle 1031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20" name="Rectangle 1032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21" name="Rectangle 1033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22" name="Rectangle 1034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23" name="Rectangle 1035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24" name="Rectangle 1036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25" name="Rectangle 1037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2926" name="Group 1038"/>
            <p:cNvGrpSpPr>
              <a:grpSpLocks/>
            </p:cNvGrpSpPr>
            <p:nvPr/>
          </p:nvGrpSpPr>
          <p:grpSpPr bwMode="auto">
            <a:xfrm>
              <a:off x="809" y="2719"/>
              <a:ext cx="1161" cy="381"/>
              <a:chOff x="2689" y="1175"/>
              <a:chExt cx="1161" cy="381"/>
            </a:xfrm>
          </p:grpSpPr>
          <p:sp>
            <p:nvSpPr>
              <p:cNvPr id="422927" name="Rectangle 1039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28" name="Rectangle 1040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29" name="Rectangle 1041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30" name="Rectangle 1042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31" name="Rectangle 1043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32" name="Rectangle 1044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33" name="Rectangle 1045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34" name="Rectangle 1046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2942" name="Text Box 1054"/>
            <p:cNvSpPr txBox="1">
              <a:spLocks noChangeArrowheads="1"/>
            </p:cNvSpPr>
            <p:nvPr/>
          </p:nvSpPr>
          <p:spPr bwMode="auto">
            <a:xfrm>
              <a:off x="1920" y="2784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3300"/>
                  </a:solidFill>
                </a:rPr>
                <a:t>EVC 1</a:t>
              </a:r>
            </a:p>
          </p:txBody>
        </p:sp>
        <p:sp>
          <p:nvSpPr>
            <p:cNvPr id="422943" name="Text Box 1055"/>
            <p:cNvSpPr txBox="1">
              <a:spLocks noChangeArrowheads="1"/>
            </p:cNvSpPr>
            <p:nvPr/>
          </p:nvSpPr>
          <p:spPr bwMode="auto">
            <a:xfrm>
              <a:off x="2328" y="3176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</a:rPr>
                <a:t>EVC 2</a:t>
              </a:r>
            </a:p>
          </p:txBody>
        </p:sp>
        <p:sp>
          <p:nvSpPr>
            <p:cNvPr id="422946" name="Line 1058"/>
            <p:cNvSpPr>
              <a:spLocks noChangeShapeType="1"/>
            </p:cNvSpPr>
            <p:nvPr/>
          </p:nvSpPr>
          <p:spPr bwMode="auto">
            <a:xfrm flipH="1">
              <a:off x="520" y="2912"/>
              <a:ext cx="312" cy="384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947" name="Line 1059"/>
            <p:cNvSpPr>
              <a:spLocks noChangeShapeType="1"/>
            </p:cNvSpPr>
            <p:nvPr/>
          </p:nvSpPr>
          <p:spPr bwMode="auto">
            <a:xfrm flipH="1" flipV="1">
              <a:off x="512" y="3312"/>
              <a:ext cx="72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948" name="Text Box 1060"/>
            <p:cNvSpPr txBox="1">
              <a:spLocks noChangeArrowheads="1"/>
            </p:cNvSpPr>
            <p:nvPr/>
          </p:nvSpPr>
          <p:spPr bwMode="auto">
            <a:xfrm>
              <a:off x="328" y="2712"/>
              <a:ext cx="6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8000"/>
                  </a:solidFill>
                </a:rPr>
                <a:t>CVID=1</a:t>
              </a:r>
            </a:p>
          </p:txBody>
        </p:sp>
        <p:grpSp>
          <p:nvGrpSpPr>
            <p:cNvPr id="422949" name="Group 1061"/>
            <p:cNvGrpSpPr>
              <a:grpSpLocks/>
            </p:cNvGrpSpPr>
            <p:nvPr/>
          </p:nvGrpSpPr>
          <p:grpSpPr bwMode="auto">
            <a:xfrm>
              <a:off x="809" y="3543"/>
              <a:ext cx="1161" cy="381"/>
              <a:chOff x="2689" y="1175"/>
              <a:chExt cx="1161" cy="381"/>
            </a:xfrm>
          </p:grpSpPr>
          <p:sp>
            <p:nvSpPr>
              <p:cNvPr id="422950" name="Rectangle 1062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51" name="Rectangle 1063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52" name="Rectangle 1064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53" name="Rectangle 1065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54" name="Rectangle 1066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55" name="Rectangle 1067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56" name="Rectangle 1068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57" name="Rectangle 1069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2958" name="Text Box 1070"/>
            <p:cNvSpPr txBox="1">
              <a:spLocks noChangeArrowheads="1"/>
            </p:cNvSpPr>
            <p:nvPr/>
          </p:nvSpPr>
          <p:spPr bwMode="auto">
            <a:xfrm>
              <a:off x="1912" y="3608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default EVC</a:t>
              </a:r>
            </a:p>
          </p:txBody>
        </p:sp>
        <p:sp>
          <p:nvSpPr>
            <p:cNvPr id="422959" name="Line 1071"/>
            <p:cNvSpPr>
              <a:spLocks noChangeShapeType="1"/>
            </p:cNvSpPr>
            <p:nvPr/>
          </p:nvSpPr>
          <p:spPr bwMode="auto">
            <a:xfrm flipH="1" flipV="1">
              <a:off x="520" y="3312"/>
              <a:ext cx="296" cy="43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2935" name="Group 1047"/>
            <p:cNvGrpSpPr>
              <a:grpSpLocks/>
            </p:cNvGrpSpPr>
            <p:nvPr/>
          </p:nvGrpSpPr>
          <p:grpSpPr bwMode="auto">
            <a:xfrm>
              <a:off x="231" y="2952"/>
              <a:ext cx="299" cy="714"/>
              <a:chOff x="3815" y="3168"/>
              <a:chExt cx="195" cy="226"/>
            </a:xfrm>
          </p:grpSpPr>
          <p:sp>
            <p:nvSpPr>
              <p:cNvPr id="422936" name="Oval 104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37" name="Rectangle 104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38" name="Rectangle 105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39" name="Oval 105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2960" name="Text Box 1072"/>
            <p:cNvSpPr txBox="1">
              <a:spLocks noChangeArrowheads="1"/>
            </p:cNvSpPr>
            <p:nvPr/>
          </p:nvSpPr>
          <p:spPr bwMode="auto">
            <a:xfrm>
              <a:off x="232" y="3736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untagged</a:t>
              </a:r>
            </a:p>
          </p:txBody>
        </p:sp>
        <p:sp>
          <p:nvSpPr>
            <p:cNvPr id="422961" name="Text Box 1073"/>
            <p:cNvSpPr txBox="1">
              <a:spLocks noChangeArrowheads="1"/>
            </p:cNvSpPr>
            <p:nvPr/>
          </p:nvSpPr>
          <p:spPr bwMode="auto">
            <a:xfrm>
              <a:off x="600" y="3096"/>
              <a:ext cx="6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</a:rPr>
                <a:t>CVID=2</a:t>
              </a:r>
            </a:p>
          </p:txBody>
        </p:sp>
      </p:grpSp>
      <p:grpSp>
        <p:nvGrpSpPr>
          <p:cNvPr id="423036" name="Group 1148"/>
          <p:cNvGrpSpPr>
            <a:grpSpLocks/>
          </p:cNvGrpSpPr>
          <p:nvPr/>
        </p:nvGrpSpPr>
        <p:grpSpPr bwMode="auto">
          <a:xfrm>
            <a:off x="5410200" y="3543300"/>
            <a:ext cx="3187700" cy="3127375"/>
            <a:chOff x="3408" y="2232"/>
            <a:chExt cx="2008" cy="1970"/>
          </a:xfrm>
        </p:grpSpPr>
        <p:sp>
          <p:nvSpPr>
            <p:cNvPr id="422984" name="Line 1096"/>
            <p:cNvSpPr>
              <a:spLocks noChangeShapeType="1"/>
            </p:cNvSpPr>
            <p:nvPr/>
          </p:nvSpPr>
          <p:spPr bwMode="auto">
            <a:xfrm flipH="1">
              <a:off x="3760" y="2448"/>
              <a:ext cx="576" cy="696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985" name="Line 1097"/>
            <p:cNvSpPr>
              <a:spLocks noChangeShapeType="1"/>
            </p:cNvSpPr>
            <p:nvPr/>
          </p:nvSpPr>
          <p:spPr bwMode="auto">
            <a:xfrm flipH="1" flipV="1">
              <a:off x="3752" y="3160"/>
              <a:ext cx="150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986" name="Text Box 1098"/>
            <p:cNvSpPr txBox="1">
              <a:spLocks noChangeArrowheads="1"/>
            </p:cNvSpPr>
            <p:nvPr/>
          </p:nvSpPr>
          <p:spPr bwMode="auto">
            <a:xfrm>
              <a:off x="3424" y="2440"/>
              <a:ext cx="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8000"/>
                  </a:solidFill>
                </a:rPr>
                <a:t>CVID=1001</a:t>
              </a:r>
            </a:p>
          </p:txBody>
        </p:sp>
        <p:sp>
          <p:nvSpPr>
            <p:cNvPr id="422997" name="Line 1109"/>
            <p:cNvSpPr>
              <a:spLocks noChangeShapeType="1"/>
            </p:cNvSpPr>
            <p:nvPr/>
          </p:nvSpPr>
          <p:spPr bwMode="auto">
            <a:xfrm flipH="1" flipV="1">
              <a:off x="3760" y="3160"/>
              <a:ext cx="696" cy="86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2998" name="Group 1110"/>
            <p:cNvGrpSpPr>
              <a:grpSpLocks/>
            </p:cNvGrpSpPr>
            <p:nvPr/>
          </p:nvGrpSpPr>
          <p:grpSpPr bwMode="auto">
            <a:xfrm>
              <a:off x="3471" y="2800"/>
              <a:ext cx="299" cy="714"/>
              <a:chOff x="3815" y="3168"/>
              <a:chExt cx="195" cy="226"/>
            </a:xfrm>
          </p:grpSpPr>
          <p:sp>
            <p:nvSpPr>
              <p:cNvPr id="422999" name="Oval 1111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00" name="Rectangle 111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01" name="Rectangle 111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02" name="Oval 1114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3003" name="Text Box 1115"/>
            <p:cNvSpPr txBox="1">
              <a:spLocks noChangeArrowheads="1"/>
            </p:cNvSpPr>
            <p:nvPr/>
          </p:nvSpPr>
          <p:spPr bwMode="auto">
            <a:xfrm>
              <a:off x="3408" y="3616"/>
              <a:ext cx="8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CVID=1003</a:t>
              </a:r>
            </a:p>
          </p:txBody>
        </p:sp>
        <p:sp>
          <p:nvSpPr>
            <p:cNvPr id="423004" name="Text Box 1116"/>
            <p:cNvSpPr txBox="1">
              <a:spLocks noChangeArrowheads="1"/>
            </p:cNvSpPr>
            <p:nvPr/>
          </p:nvSpPr>
          <p:spPr bwMode="auto">
            <a:xfrm>
              <a:off x="3888" y="2952"/>
              <a:ext cx="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</a:rPr>
                <a:t>CVID=1002</a:t>
              </a:r>
            </a:p>
          </p:txBody>
        </p:sp>
        <p:sp>
          <p:nvSpPr>
            <p:cNvPr id="423005" name="Line 1117"/>
            <p:cNvSpPr>
              <a:spLocks noChangeShapeType="1"/>
            </p:cNvSpPr>
            <p:nvPr/>
          </p:nvSpPr>
          <p:spPr bwMode="auto">
            <a:xfrm>
              <a:off x="4688" y="3072"/>
              <a:ext cx="2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006" name="Line 1118"/>
            <p:cNvSpPr>
              <a:spLocks noChangeShapeType="1"/>
            </p:cNvSpPr>
            <p:nvPr/>
          </p:nvSpPr>
          <p:spPr bwMode="auto">
            <a:xfrm flipV="1">
              <a:off x="3792" y="2624"/>
              <a:ext cx="200" cy="2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007" name="Line 1119"/>
            <p:cNvSpPr>
              <a:spLocks noChangeShapeType="1"/>
            </p:cNvSpPr>
            <p:nvPr/>
          </p:nvSpPr>
          <p:spPr bwMode="auto">
            <a:xfrm>
              <a:off x="3792" y="3448"/>
              <a:ext cx="200" cy="2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013" name="Text Box 1125"/>
            <p:cNvSpPr txBox="1">
              <a:spLocks noChangeArrowheads="1"/>
            </p:cNvSpPr>
            <p:nvPr/>
          </p:nvSpPr>
          <p:spPr bwMode="auto">
            <a:xfrm>
              <a:off x="3456" y="3064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SP</a:t>
              </a:r>
            </a:p>
          </p:txBody>
        </p:sp>
        <p:grpSp>
          <p:nvGrpSpPr>
            <p:cNvPr id="423015" name="Group 1127"/>
            <p:cNvGrpSpPr>
              <a:grpSpLocks/>
            </p:cNvGrpSpPr>
            <p:nvPr/>
          </p:nvGrpSpPr>
          <p:grpSpPr bwMode="auto">
            <a:xfrm>
              <a:off x="4232" y="2232"/>
              <a:ext cx="256" cy="386"/>
              <a:chOff x="4928" y="2504"/>
              <a:chExt cx="256" cy="386"/>
            </a:xfrm>
          </p:grpSpPr>
          <p:grpSp>
            <p:nvGrpSpPr>
              <p:cNvPr id="423008" name="Group 1120"/>
              <p:cNvGrpSpPr>
                <a:grpSpLocks/>
              </p:cNvGrpSpPr>
              <p:nvPr/>
            </p:nvGrpSpPr>
            <p:grpSpPr bwMode="auto">
              <a:xfrm>
                <a:off x="4935" y="2504"/>
                <a:ext cx="203" cy="386"/>
                <a:chOff x="3815" y="3168"/>
                <a:chExt cx="195" cy="226"/>
              </a:xfrm>
            </p:grpSpPr>
            <p:sp>
              <p:nvSpPr>
                <p:cNvPr id="423009" name="Oval 1121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10" name="Rectangle 112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11" name="Rectangle 1123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12" name="Oval 1124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3014" name="Text Box 1126"/>
              <p:cNvSpPr txBox="1">
                <a:spLocks noChangeArrowheads="1"/>
              </p:cNvSpPr>
              <p:nvPr/>
            </p:nvSpPr>
            <p:spPr bwMode="auto">
              <a:xfrm>
                <a:off x="4928" y="2600"/>
                <a:ext cx="2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C</a:t>
                </a:r>
              </a:p>
            </p:txBody>
          </p:sp>
        </p:grpSp>
        <p:grpSp>
          <p:nvGrpSpPr>
            <p:cNvPr id="423016" name="Group 1128"/>
            <p:cNvGrpSpPr>
              <a:grpSpLocks/>
            </p:cNvGrpSpPr>
            <p:nvPr/>
          </p:nvGrpSpPr>
          <p:grpSpPr bwMode="auto">
            <a:xfrm>
              <a:off x="5160" y="2976"/>
              <a:ext cx="256" cy="386"/>
              <a:chOff x="4928" y="2504"/>
              <a:chExt cx="256" cy="386"/>
            </a:xfrm>
          </p:grpSpPr>
          <p:grpSp>
            <p:nvGrpSpPr>
              <p:cNvPr id="423017" name="Group 1129"/>
              <p:cNvGrpSpPr>
                <a:grpSpLocks/>
              </p:cNvGrpSpPr>
              <p:nvPr/>
            </p:nvGrpSpPr>
            <p:grpSpPr bwMode="auto">
              <a:xfrm>
                <a:off x="4935" y="2504"/>
                <a:ext cx="203" cy="386"/>
                <a:chOff x="3815" y="3168"/>
                <a:chExt cx="195" cy="226"/>
              </a:xfrm>
            </p:grpSpPr>
            <p:sp>
              <p:nvSpPr>
                <p:cNvPr id="423018" name="Oval 1130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19" name="Rectangle 113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20" name="Rectangle 113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21" name="Oval 1133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3022" name="Text Box 1134"/>
              <p:cNvSpPr txBox="1">
                <a:spLocks noChangeArrowheads="1"/>
              </p:cNvSpPr>
              <p:nvPr/>
            </p:nvSpPr>
            <p:spPr bwMode="auto">
              <a:xfrm>
                <a:off x="4928" y="2600"/>
                <a:ext cx="2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C</a:t>
                </a:r>
              </a:p>
            </p:txBody>
          </p:sp>
        </p:grpSp>
        <p:grpSp>
          <p:nvGrpSpPr>
            <p:cNvPr id="423023" name="Group 1135"/>
            <p:cNvGrpSpPr>
              <a:grpSpLocks/>
            </p:cNvGrpSpPr>
            <p:nvPr/>
          </p:nvGrpSpPr>
          <p:grpSpPr bwMode="auto">
            <a:xfrm>
              <a:off x="4360" y="3816"/>
              <a:ext cx="256" cy="386"/>
              <a:chOff x="4928" y="2504"/>
              <a:chExt cx="256" cy="386"/>
            </a:xfrm>
          </p:grpSpPr>
          <p:grpSp>
            <p:nvGrpSpPr>
              <p:cNvPr id="423024" name="Group 1136"/>
              <p:cNvGrpSpPr>
                <a:grpSpLocks/>
              </p:cNvGrpSpPr>
              <p:nvPr/>
            </p:nvGrpSpPr>
            <p:grpSpPr bwMode="auto">
              <a:xfrm>
                <a:off x="4935" y="2504"/>
                <a:ext cx="203" cy="386"/>
                <a:chOff x="3815" y="3168"/>
                <a:chExt cx="195" cy="226"/>
              </a:xfrm>
            </p:grpSpPr>
            <p:sp>
              <p:nvSpPr>
                <p:cNvPr id="423025" name="Oval 1137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26" name="Rectangle 113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27" name="Rectangle 1139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28" name="Oval 1140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3029" name="Text Box 1141"/>
              <p:cNvSpPr txBox="1">
                <a:spLocks noChangeArrowheads="1"/>
              </p:cNvSpPr>
              <p:nvPr/>
            </p:nvSpPr>
            <p:spPr bwMode="auto">
              <a:xfrm>
                <a:off x="4928" y="2600"/>
                <a:ext cx="2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C</a:t>
                </a:r>
              </a:p>
            </p:txBody>
          </p:sp>
        </p:grpSp>
        <p:sp>
          <p:nvSpPr>
            <p:cNvPr id="423030" name="Text Box 1142"/>
            <p:cNvSpPr txBox="1">
              <a:spLocks noChangeArrowheads="1"/>
            </p:cNvSpPr>
            <p:nvPr/>
          </p:nvSpPr>
          <p:spPr bwMode="auto">
            <a:xfrm>
              <a:off x="4504" y="3160"/>
              <a:ext cx="6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</a:rPr>
                <a:t>CVID=1</a:t>
              </a:r>
            </a:p>
          </p:txBody>
        </p:sp>
        <p:sp>
          <p:nvSpPr>
            <p:cNvPr id="423031" name="Line 1143"/>
            <p:cNvSpPr>
              <a:spLocks noChangeShapeType="1"/>
            </p:cNvSpPr>
            <p:nvPr/>
          </p:nvSpPr>
          <p:spPr bwMode="auto">
            <a:xfrm flipH="1">
              <a:off x="4320" y="3272"/>
              <a:ext cx="2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032" name="Text Box 1144"/>
            <p:cNvSpPr txBox="1">
              <a:spLocks noChangeArrowheads="1"/>
            </p:cNvSpPr>
            <p:nvPr/>
          </p:nvSpPr>
          <p:spPr bwMode="auto">
            <a:xfrm>
              <a:off x="4208" y="2608"/>
              <a:ext cx="6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8000"/>
                  </a:solidFill>
                </a:rPr>
                <a:t>CVID=1</a:t>
              </a:r>
            </a:p>
          </p:txBody>
        </p:sp>
        <p:sp>
          <p:nvSpPr>
            <p:cNvPr id="423033" name="Line 1145"/>
            <p:cNvSpPr>
              <a:spLocks noChangeShapeType="1"/>
            </p:cNvSpPr>
            <p:nvPr/>
          </p:nvSpPr>
          <p:spPr bwMode="auto">
            <a:xfrm rot="5400000">
              <a:off x="4056" y="2752"/>
              <a:ext cx="200" cy="2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034" name="Text Box 1146"/>
            <p:cNvSpPr txBox="1">
              <a:spLocks noChangeArrowheads="1"/>
            </p:cNvSpPr>
            <p:nvPr/>
          </p:nvSpPr>
          <p:spPr bwMode="auto">
            <a:xfrm>
              <a:off x="4216" y="3568"/>
              <a:ext cx="6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CVID=1</a:t>
              </a:r>
            </a:p>
          </p:txBody>
        </p:sp>
        <p:sp>
          <p:nvSpPr>
            <p:cNvPr id="423035" name="Line 1147"/>
            <p:cNvSpPr>
              <a:spLocks noChangeShapeType="1"/>
            </p:cNvSpPr>
            <p:nvPr/>
          </p:nvSpPr>
          <p:spPr bwMode="auto">
            <a:xfrm rot="16200000" flipV="1">
              <a:off x="4076" y="3404"/>
              <a:ext cx="216" cy="2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BC165A6C-3BF8-446F-AE1C-979FF96AB9D0}" type="slidenum">
              <a:rPr lang="en-US"/>
              <a:pPr/>
              <a:t>69</a:t>
            </a:fld>
            <a:endParaRPr lang="en-US"/>
          </a:p>
        </p:txBody>
      </p:sp>
      <p:sp>
        <p:nvSpPr>
          <p:cNvPr id="423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Arbitrary bundling map</a:t>
            </a:r>
          </a:p>
        </p:txBody>
      </p:sp>
      <p:sp>
        <p:nvSpPr>
          <p:cNvPr id="423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5100" y="1255713"/>
            <a:ext cx="8724900" cy="518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multiple CVIDs per EVC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but multiple EVCs per port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VLAN preservation 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can ensure customer traffic only goes to sites where VLAN is needed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more efficient BW use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2"/>
                </a:solidFill>
              </a:rPr>
              <a:t>need customer and SP coordination as to CVID – EVC map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accent2"/>
                </a:solidFill>
              </a:rPr>
              <a:t>can coexist with one to one switches on same EVC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pSp>
        <p:nvGrpSpPr>
          <p:cNvPr id="423982" name="Group 1070"/>
          <p:cNvGrpSpPr>
            <a:grpSpLocks/>
          </p:cNvGrpSpPr>
          <p:nvPr/>
        </p:nvGrpSpPr>
        <p:grpSpPr bwMode="auto">
          <a:xfrm>
            <a:off x="633413" y="4240213"/>
            <a:ext cx="6148387" cy="1912937"/>
            <a:chOff x="399" y="2671"/>
            <a:chExt cx="3873" cy="1205"/>
          </a:xfrm>
        </p:grpSpPr>
        <p:grpSp>
          <p:nvGrpSpPr>
            <p:cNvPr id="423941" name="Group 1029"/>
            <p:cNvGrpSpPr>
              <a:grpSpLocks/>
            </p:cNvGrpSpPr>
            <p:nvPr/>
          </p:nvGrpSpPr>
          <p:grpSpPr bwMode="auto">
            <a:xfrm>
              <a:off x="2553" y="3063"/>
              <a:ext cx="1161" cy="381"/>
              <a:chOff x="2689" y="1175"/>
              <a:chExt cx="1161" cy="381"/>
            </a:xfrm>
          </p:grpSpPr>
          <p:sp>
            <p:nvSpPr>
              <p:cNvPr id="423942" name="Rectangle 1030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43" name="Rectangle 1031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44" name="Rectangle 1032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45" name="Rectangle 1033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46" name="Rectangle 1034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47" name="Rectangle 1035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48" name="Rectangle 1036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49" name="Rectangle 1037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4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3950" name="Group 1038"/>
            <p:cNvGrpSpPr>
              <a:grpSpLocks/>
            </p:cNvGrpSpPr>
            <p:nvPr/>
          </p:nvGrpSpPr>
          <p:grpSpPr bwMode="auto">
            <a:xfrm>
              <a:off x="2137" y="2671"/>
              <a:ext cx="1161" cy="381"/>
              <a:chOff x="2689" y="1175"/>
              <a:chExt cx="1161" cy="381"/>
            </a:xfrm>
          </p:grpSpPr>
          <p:sp>
            <p:nvSpPr>
              <p:cNvPr id="423951" name="Rectangle 1039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52" name="Rectangle 1040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53" name="Rectangle 1041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54" name="Rectangle 1042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55" name="Rectangle 1043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56" name="Rectangle 1044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57" name="Rectangle 1045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58" name="Rectangle 1046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3959" name="Text Box 1047"/>
            <p:cNvSpPr txBox="1">
              <a:spLocks noChangeArrowheads="1"/>
            </p:cNvSpPr>
            <p:nvPr/>
          </p:nvSpPr>
          <p:spPr bwMode="auto">
            <a:xfrm>
              <a:off x="3248" y="2736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3300"/>
                  </a:solidFill>
                </a:rPr>
                <a:t>EVC 1</a:t>
              </a:r>
            </a:p>
          </p:txBody>
        </p:sp>
        <p:sp>
          <p:nvSpPr>
            <p:cNvPr id="423960" name="Text Box 1048"/>
            <p:cNvSpPr txBox="1">
              <a:spLocks noChangeArrowheads="1"/>
            </p:cNvSpPr>
            <p:nvPr/>
          </p:nvSpPr>
          <p:spPr bwMode="auto">
            <a:xfrm>
              <a:off x="3656" y="3128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</a:rPr>
                <a:t>EVC 2</a:t>
              </a:r>
            </a:p>
          </p:txBody>
        </p:sp>
        <p:sp>
          <p:nvSpPr>
            <p:cNvPr id="423961" name="Line 1049"/>
            <p:cNvSpPr>
              <a:spLocks noChangeShapeType="1"/>
            </p:cNvSpPr>
            <p:nvPr/>
          </p:nvSpPr>
          <p:spPr bwMode="auto">
            <a:xfrm flipH="1">
              <a:off x="688" y="2864"/>
              <a:ext cx="1472" cy="376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962" name="Line 1050"/>
            <p:cNvSpPr>
              <a:spLocks noChangeShapeType="1"/>
            </p:cNvSpPr>
            <p:nvPr/>
          </p:nvSpPr>
          <p:spPr bwMode="auto">
            <a:xfrm flipH="1" flipV="1">
              <a:off x="704" y="3264"/>
              <a:ext cx="186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963" name="Text Box 1051"/>
            <p:cNvSpPr txBox="1">
              <a:spLocks noChangeArrowheads="1"/>
            </p:cNvSpPr>
            <p:nvPr/>
          </p:nvSpPr>
          <p:spPr bwMode="auto">
            <a:xfrm>
              <a:off x="1064" y="2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8000"/>
                  </a:solidFill>
                </a:rPr>
                <a:t>CVID=1 … 100</a:t>
              </a:r>
            </a:p>
          </p:txBody>
        </p:sp>
        <p:grpSp>
          <p:nvGrpSpPr>
            <p:cNvPr id="423964" name="Group 1052"/>
            <p:cNvGrpSpPr>
              <a:grpSpLocks/>
            </p:cNvGrpSpPr>
            <p:nvPr/>
          </p:nvGrpSpPr>
          <p:grpSpPr bwMode="auto">
            <a:xfrm>
              <a:off x="2137" y="3495"/>
              <a:ext cx="1161" cy="381"/>
              <a:chOff x="2689" y="1175"/>
              <a:chExt cx="1161" cy="381"/>
            </a:xfrm>
          </p:grpSpPr>
          <p:sp>
            <p:nvSpPr>
              <p:cNvPr id="423965" name="Rectangle 1053"/>
              <p:cNvSpPr>
                <a:spLocks noChangeArrowheads="1"/>
              </p:cNvSpPr>
              <p:nvPr/>
            </p:nvSpPr>
            <p:spPr bwMode="auto">
              <a:xfrm rot="16200000" flipH="1">
                <a:off x="3486" y="1452"/>
                <a:ext cx="177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66" name="Rectangle 1054"/>
              <p:cNvSpPr>
                <a:spLocks noChangeArrowheads="1"/>
              </p:cNvSpPr>
              <p:nvPr/>
            </p:nvSpPr>
            <p:spPr bwMode="auto">
              <a:xfrm rot="16200000" flipH="1">
                <a:off x="3176" y="1455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67" name="Rectangle 1055"/>
              <p:cNvSpPr>
                <a:spLocks noChangeArrowheads="1"/>
              </p:cNvSpPr>
              <p:nvPr/>
            </p:nvSpPr>
            <p:spPr bwMode="auto">
              <a:xfrm rot="16200000" flipH="1">
                <a:off x="2860" y="1461"/>
                <a:ext cx="178" cy="12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68" name="Rectangle 1056"/>
              <p:cNvSpPr>
                <a:spLocks noChangeArrowheads="1"/>
              </p:cNvSpPr>
              <p:nvPr/>
            </p:nvSpPr>
            <p:spPr bwMode="auto">
              <a:xfrm rot="16200000" flipH="1">
                <a:off x="3647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69" name="Rectangle 1057"/>
              <p:cNvSpPr>
                <a:spLocks noChangeArrowheads="1"/>
              </p:cNvSpPr>
              <p:nvPr/>
            </p:nvSpPr>
            <p:spPr bwMode="auto">
              <a:xfrm rot="16200000" flipH="1">
                <a:off x="3325" y="1258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70" name="Rectangle 1058"/>
              <p:cNvSpPr>
                <a:spLocks noChangeArrowheads="1"/>
              </p:cNvSpPr>
              <p:nvPr/>
            </p:nvSpPr>
            <p:spPr bwMode="auto">
              <a:xfrm rot="16200000" flipH="1">
                <a:off x="3016" y="1266"/>
                <a:ext cx="178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71" name="Rectangle 1059"/>
              <p:cNvSpPr>
                <a:spLocks noChangeArrowheads="1"/>
              </p:cNvSpPr>
              <p:nvPr/>
            </p:nvSpPr>
            <p:spPr bwMode="auto">
              <a:xfrm rot="16200000" flipH="1">
                <a:off x="2706" y="1261"/>
                <a:ext cx="179" cy="13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72" name="Rectangle 1060"/>
              <p:cNvSpPr>
                <a:spLocks noChangeArrowheads="1"/>
              </p:cNvSpPr>
              <p:nvPr/>
            </p:nvSpPr>
            <p:spPr bwMode="auto">
              <a:xfrm flipH="1">
                <a:off x="2689" y="1349"/>
                <a:ext cx="1161" cy="41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3973" name="Text Box 1061"/>
            <p:cNvSpPr txBox="1">
              <a:spLocks noChangeArrowheads="1"/>
            </p:cNvSpPr>
            <p:nvPr/>
          </p:nvSpPr>
          <p:spPr bwMode="auto">
            <a:xfrm>
              <a:off x="3240" y="3560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default EVC</a:t>
              </a:r>
            </a:p>
          </p:txBody>
        </p:sp>
        <p:sp>
          <p:nvSpPr>
            <p:cNvPr id="423974" name="Line 1062"/>
            <p:cNvSpPr>
              <a:spLocks noChangeShapeType="1"/>
            </p:cNvSpPr>
            <p:nvPr/>
          </p:nvSpPr>
          <p:spPr bwMode="auto">
            <a:xfrm flipH="1" flipV="1">
              <a:off x="680" y="3248"/>
              <a:ext cx="1464" cy="44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3975" name="Group 1063"/>
            <p:cNvGrpSpPr>
              <a:grpSpLocks/>
            </p:cNvGrpSpPr>
            <p:nvPr/>
          </p:nvGrpSpPr>
          <p:grpSpPr bwMode="auto">
            <a:xfrm>
              <a:off x="399" y="2904"/>
              <a:ext cx="299" cy="714"/>
              <a:chOff x="3815" y="3168"/>
              <a:chExt cx="195" cy="226"/>
            </a:xfrm>
          </p:grpSpPr>
          <p:sp>
            <p:nvSpPr>
              <p:cNvPr id="423976" name="Oval 1064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77" name="Rectangle 106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78" name="Rectangle 106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79" name="Oval 1067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3980" name="Text Box 1068"/>
            <p:cNvSpPr txBox="1">
              <a:spLocks noChangeArrowheads="1"/>
            </p:cNvSpPr>
            <p:nvPr/>
          </p:nvSpPr>
          <p:spPr bwMode="auto">
            <a:xfrm>
              <a:off x="1128" y="3528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untagged</a:t>
              </a:r>
            </a:p>
          </p:txBody>
        </p:sp>
        <p:sp>
          <p:nvSpPr>
            <p:cNvPr id="423981" name="Text Box 1069"/>
            <p:cNvSpPr txBox="1">
              <a:spLocks noChangeArrowheads="1"/>
            </p:cNvSpPr>
            <p:nvPr/>
          </p:nvSpPr>
          <p:spPr bwMode="auto">
            <a:xfrm>
              <a:off x="1072" y="3048"/>
              <a:ext cx="1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</a:rPr>
                <a:t>CVID=101 … 200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17C1D9F-86CE-4402-A342-E7DFE257110D}" type="slidenum">
              <a:rPr lang="en-US"/>
              <a:pPr/>
              <a:t>7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165100"/>
            <a:ext cx="8132762" cy="1143000"/>
          </a:xfrm>
        </p:spPr>
        <p:txBody>
          <a:bodyPr/>
          <a:lstStyle/>
          <a:p>
            <a:r>
              <a:rPr lang="en-US"/>
              <a:t>IEEE 802, misc WGs, documents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27113"/>
            <a:ext cx="6451600" cy="55118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800">
                <a:cs typeface="Times New Roman" pitchFamily="18" charset="0"/>
              </a:rPr>
              <a:t>802 LAN/MAN Standards Committee</a:t>
            </a:r>
          </a:p>
          <a:p>
            <a:pPr>
              <a:lnSpc>
                <a:spcPct val="110000"/>
              </a:lnSpc>
            </a:pPr>
            <a:r>
              <a:rPr lang="en-US" sz="1800">
                <a:cs typeface="Times New Roman" pitchFamily="18" charset="0"/>
              </a:rPr>
              <a:t>802-2001</a:t>
            </a:r>
          </a:p>
          <a:p>
            <a:pPr>
              <a:lnSpc>
                <a:spcPct val="110000"/>
              </a:lnSpc>
            </a:pPr>
            <a:r>
              <a:rPr lang="en-US" sz="1800">
                <a:cs typeface="Times New Roman" pitchFamily="18" charset="0"/>
              </a:rPr>
              <a:t>802.1 LAN protocols WG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 b="1">
                <a:cs typeface="Times New Roman" pitchFamily="18" charset="0"/>
              </a:rPr>
              <a:t>802.1D-2004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 b="1">
                <a:cs typeface="Times New Roman" pitchFamily="18" charset="0"/>
              </a:rPr>
              <a:t>802.1Q-2005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>
                <a:cs typeface="Times New Roman" pitchFamily="18" charset="0"/>
              </a:rPr>
              <a:t>802.1ad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>
                <a:cs typeface="Times New Roman" pitchFamily="18" charset="0"/>
              </a:rPr>
              <a:t>802.1ah</a:t>
            </a:r>
          </a:p>
          <a:p>
            <a:pPr>
              <a:lnSpc>
                <a:spcPct val="110000"/>
              </a:lnSpc>
            </a:pPr>
            <a:r>
              <a:rPr lang="en-US" sz="1800">
                <a:cs typeface="Times New Roman" pitchFamily="18" charset="0"/>
              </a:rPr>
              <a:t>802.2 LLC</a:t>
            </a:r>
          </a:p>
          <a:p>
            <a:pPr>
              <a:lnSpc>
                <a:spcPct val="110000"/>
              </a:lnSpc>
            </a:pPr>
            <a:r>
              <a:rPr lang="en-US" sz="1800">
                <a:cs typeface="Times New Roman" pitchFamily="18" charset="0"/>
              </a:rPr>
              <a:t>802.3 </a:t>
            </a:r>
            <a:r>
              <a:rPr lang="en-US" sz="1800">
                <a:solidFill>
                  <a:srgbClr val="FF3300"/>
                </a:solidFill>
                <a:cs typeface="Times New Roman" pitchFamily="18" charset="0"/>
              </a:rPr>
              <a:t>Ethernet</a:t>
            </a:r>
            <a:r>
              <a:rPr lang="en-US" sz="1800">
                <a:cs typeface="Times New Roman" pitchFamily="18" charset="0"/>
              </a:rPr>
              <a:t> WG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 b="1">
                <a:cs typeface="Times New Roman" pitchFamily="18" charset="0"/>
              </a:rPr>
              <a:t>802.3-2005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>
                <a:cs typeface="Times New Roman" pitchFamily="18" charset="0"/>
              </a:rPr>
              <a:t>802.3z	GbE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>
                <a:cs typeface="Times New Roman" pitchFamily="18" charset="0"/>
              </a:rPr>
              <a:t>802.3ad	link aggregation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>
                <a:cs typeface="Times New Roman" pitchFamily="18" charset="0"/>
              </a:rPr>
              <a:t>802.3ah	EFM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>
                <a:cs typeface="Times New Roman" pitchFamily="18" charset="0"/>
              </a:rPr>
              <a:t>802.3as	2000 byte frames</a:t>
            </a:r>
          </a:p>
          <a:p>
            <a:pPr>
              <a:lnSpc>
                <a:spcPct val="110000"/>
              </a:lnSpc>
            </a:pPr>
            <a:r>
              <a:rPr lang="en-US" sz="1800">
                <a:cs typeface="Times New Roman" pitchFamily="18" charset="0"/>
              </a:rPr>
              <a:t>802.11 Wireless LAN WG (WiFi)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 b="1">
                <a:cs typeface="Times New Roman" pitchFamily="18" charset="0"/>
              </a:rPr>
              <a:t>802.11-2005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>
                <a:cs typeface="Times New Roman" pitchFamily="18" charset="0"/>
              </a:rPr>
              <a:t>802.11a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>
                <a:cs typeface="Times New Roman" pitchFamily="18" charset="0"/>
              </a:rPr>
              <a:t>802.11b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1600">
                <a:cs typeface="Times New Roman" pitchFamily="18" charset="0"/>
              </a:rPr>
              <a:t>802.11g</a:t>
            </a:r>
          </a:p>
          <a:p>
            <a:pPr>
              <a:lnSpc>
                <a:spcPct val="110000"/>
              </a:lnSpc>
            </a:pPr>
            <a:r>
              <a:rPr lang="en-US" sz="1800">
                <a:cs typeface="Times New Roman" pitchFamily="18" charset="0"/>
              </a:rPr>
              <a:t>802.16 Broadband Wireless Access WG (WiMax)</a:t>
            </a:r>
          </a:p>
          <a:p>
            <a:pPr>
              <a:lnSpc>
                <a:spcPct val="110000"/>
              </a:lnSpc>
            </a:pPr>
            <a:r>
              <a:rPr lang="en-US" sz="1800">
                <a:cs typeface="Times New Roman" pitchFamily="18" charset="0"/>
              </a:rPr>
              <a:t>802.17 RPR WG</a:t>
            </a: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4673600" y="1905000"/>
            <a:ext cx="42291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Note: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working groups and study groups      (e.g 802.1, 802.3)  are semi-permanent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projects and task forces</a:t>
            </a:r>
          </a:p>
          <a:p>
            <a:pPr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(e.g. 802.3z, EFM) are temporary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project outputs are usually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absorbed into main WG document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540F53A2-A194-4D0B-86FC-F0C91C6EE67C}" type="slidenum">
              <a:rPr lang="en-US"/>
              <a:pPr/>
              <a:t>70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EPL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306513"/>
            <a:ext cx="86995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E</a:t>
            </a:r>
            <a:r>
              <a:rPr lang="en-US" sz="2000">
                <a:solidFill>
                  <a:schemeClr val="accent2"/>
                </a:solidFill>
              </a:rPr>
              <a:t>thernet </a:t>
            </a:r>
            <a:r>
              <a:rPr lang="en-US" sz="2000"/>
              <a:t>P</a:t>
            </a:r>
            <a:r>
              <a:rPr lang="en-US" sz="2000">
                <a:solidFill>
                  <a:schemeClr val="accent2"/>
                </a:solidFill>
              </a:rPr>
              <a:t>rivate </a:t>
            </a:r>
            <a:r>
              <a:rPr lang="en-US" sz="2000"/>
              <a:t>L</a:t>
            </a:r>
            <a:r>
              <a:rPr lang="en-US" sz="2000">
                <a:solidFill>
                  <a:schemeClr val="accent2"/>
                </a:solidFill>
              </a:rPr>
              <a:t>ine is a dedicated-BW E-LINE (p2p) service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transport network seems to be a transparent cable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no frame loss unless FCS errors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transport layer may be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33CC"/>
                </a:solidFill>
              </a:rPr>
              <a:t>native Ethernet – dedicated to single EVC (e.g. 100 Mb/s)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33CC"/>
                </a:solidFill>
              </a:rPr>
              <a:t>TDM or SONET/SDH timeslot</a:t>
            </a:r>
            <a:r>
              <a:rPr lang="en-US">
                <a:solidFill>
                  <a:srgbClr val="FF33CC"/>
                </a:solidFill>
              </a:rPr>
              <a:t> </a:t>
            </a:r>
            <a:r>
              <a:rPr lang="en-US" sz="1800">
                <a:solidFill>
                  <a:srgbClr val="FF33CC"/>
                </a:solidFill>
              </a:rPr>
              <a:t>(e.g. X.86, GFP)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33CC"/>
                </a:solidFill>
              </a:rPr>
              <a:t>VPWS service in TE tunnel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ITU further divides EPL into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type 1 – terminate ETY, transport MAC frame over server (SDH/GFP-F, MPLS)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type 2 – transparent transport (e.g. GFP-T)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native (special case for 10GBASE-W)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solidFill>
                <a:schemeClr val="accent2"/>
              </a:solidFill>
            </a:endParaRPr>
          </a:p>
        </p:txBody>
      </p:sp>
      <p:grpSp>
        <p:nvGrpSpPr>
          <p:cNvPr id="415838" name="Group 94"/>
          <p:cNvGrpSpPr>
            <a:grpSpLocks/>
          </p:cNvGrpSpPr>
          <p:nvPr/>
        </p:nvGrpSpPr>
        <p:grpSpPr bwMode="auto">
          <a:xfrm>
            <a:off x="4838700" y="2139950"/>
            <a:ext cx="4038600" cy="995363"/>
            <a:chOff x="1304" y="3444"/>
            <a:chExt cx="2544" cy="627"/>
          </a:xfrm>
        </p:grpSpPr>
        <p:sp>
          <p:nvSpPr>
            <p:cNvPr id="415811" name="Rectangle 67"/>
            <p:cNvSpPr>
              <a:spLocks noChangeArrowheads="1"/>
            </p:cNvSpPr>
            <p:nvPr/>
          </p:nvSpPr>
          <p:spPr bwMode="auto">
            <a:xfrm flipH="1">
              <a:off x="1521" y="3733"/>
              <a:ext cx="2113" cy="3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12" name="Freeform 68"/>
            <p:cNvSpPr>
              <a:spLocks/>
            </p:cNvSpPr>
            <p:nvPr/>
          </p:nvSpPr>
          <p:spPr bwMode="auto">
            <a:xfrm rot="64793">
              <a:off x="2046" y="3444"/>
              <a:ext cx="921" cy="627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415813" name="Group 69"/>
            <p:cNvGrpSpPr>
              <a:grpSpLocks/>
            </p:cNvGrpSpPr>
            <p:nvPr/>
          </p:nvGrpSpPr>
          <p:grpSpPr bwMode="auto">
            <a:xfrm>
              <a:off x="3575" y="3640"/>
              <a:ext cx="195" cy="226"/>
              <a:chOff x="3815" y="3168"/>
              <a:chExt cx="195" cy="226"/>
            </a:xfrm>
          </p:grpSpPr>
          <p:sp>
            <p:nvSpPr>
              <p:cNvPr id="415814" name="Oval 70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15" name="Rectangle 71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16" name="Rectangle 7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17" name="Oval 73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818" name="Group 74"/>
            <p:cNvGrpSpPr>
              <a:grpSpLocks/>
            </p:cNvGrpSpPr>
            <p:nvPr/>
          </p:nvGrpSpPr>
          <p:grpSpPr bwMode="auto">
            <a:xfrm>
              <a:off x="1359" y="3640"/>
              <a:ext cx="195" cy="226"/>
              <a:chOff x="3815" y="3168"/>
              <a:chExt cx="195" cy="226"/>
            </a:xfrm>
          </p:grpSpPr>
          <p:sp>
            <p:nvSpPr>
              <p:cNvPr id="415819" name="Oval 75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20" name="Rectangle 7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21" name="Rectangle 7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22" name="Oval 78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5823" name="Text Box 79"/>
            <p:cNvSpPr txBox="1">
              <a:spLocks noChangeArrowheads="1"/>
            </p:cNvSpPr>
            <p:nvPr/>
          </p:nvSpPr>
          <p:spPr bwMode="auto">
            <a:xfrm>
              <a:off x="1304" y="3656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415824" name="Text Box 80"/>
            <p:cNvSpPr txBox="1">
              <a:spLocks noChangeArrowheads="1"/>
            </p:cNvSpPr>
            <p:nvPr/>
          </p:nvSpPr>
          <p:spPr bwMode="auto">
            <a:xfrm>
              <a:off x="3520" y="3656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grpSp>
          <p:nvGrpSpPr>
            <p:cNvPr id="415825" name="Group 81"/>
            <p:cNvGrpSpPr>
              <a:grpSpLocks/>
            </p:cNvGrpSpPr>
            <p:nvPr/>
          </p:nvGrpSpPr>
          <p:grpSpPr bwMode="auto">
            <a:xfrm>
              <a:off x="2015" y="3608"/>
              <a:ext cx="219" cy="282"/>
              <a:chOff x="3815" y="3168"/>
              <a:chExt cx="195" cy="226"/>
            </a:xfrm>
          </p:grpSpPr>
          <p:sp>
            <p:nvSpPr>
              <p:cNvPr id="415826" name="Oval 82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27" name="Rectangle 8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28" name="Rectangle 8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29" name="Oval 85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5830" name="Text Box 86"/>
            <p:cNvSpPr txBox="1">
              <a:spLocks noChangeArrowheads="1"/>
            </p:cNvSpPr>
            <p:nvPr/>
          </p:nvSpPr>
          <p:spPr bwMode="auto">
            <a:xfrm>
              <a:off x="1976" y="3648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PE</a:t>
              </a:r>
            </a:p>
          </p:txBody>
        </p:sp>
        <p:grpSp>
          <p:nvGrpSpPr>
            <p:cNvPr id="415831" name="Group 87"/>
            <p:cNvGrpSpPr>
              <a:grpSpLocks/>
            </p:cNvGrpSpPr>
            <p:nvPr/>
          </p:nvGrpSpPr>
          <p:grpSpPr bwMode="auto">
            <a:xfrm>
              <a:off x="2887" y="3608"/>
              <a:ext cx="219" cy="282"/>
              <a:chOff x="3815" y="3168"/>
              <a:chExt cx="195" cy="226"/>
            </a:xfrm>
          </p:grpSpPr>
          <p:sp>
            <p:nvSpPr>
              <p:cNvPr id="415832" name="Oval 8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33" name="Rectangle 8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34" name="Rectangle 9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35" name="Oval 9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5836" name="Text Box 92"/>
            <p:cNvSpPr txBox="1">
              <a:spLocks noChangeArrowheads="1"/>
            </p:cNvSpPr>
            <p:nvPr/>
          </p:nvSpPr>
          <p:spPr bwMode="auto">
            <a:xfrm>
              <a:off x="2848" y="3648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PE</a:t>
              </a:r>
            </a:p>
          </p:txBody>
        </p:sp>
        <p:sp>
          <p:nvSpPr>
            <p:cNvPr id="415837" name="Text Box 93"/>
            <p:cNvSpPr txBox="1">
              <a:spLocks noChangeArrowheads="1"/>
            </p:cNvSpPr>
            <p:nvPr/>
          </p:nvSpPr>
          <p:spPr bwMode="auto">
            <a:xfrm>
              <a:off x="2424" y="3640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SP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63D2531F-B733-411F-A0EF-61F1B9793D5D}" type="slidenum">
              <a:rPr lang="en-US"/>
              <a:pPr/>
              <a:t>71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EVPL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319213"/>
            <a:ext cx="8661400" cy="513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E</a:t>
            </a:r>
            <a:r>
              <a:rPr lang="en-US" sz="2000">
                <a:solidFill>
                  <a:schemeClr val="accent2"/>
                </a:solidFill>
              </a:rPr>
              <a:t>thernet </a:t>
            </a:r>
            <a:r>
              <a:rPr lang="en-US" sz="2000"/>
              <a:t>V</a:t>
            </a:r>
            <a:r>
              <a:rPr lang="en-US" sz="2000">
                <a:solidFill>
                  <a:schemeClr val="accent2"/>
                </a:solidFill>
              </a:rPr>
              <a:t>irtual </a:t>
            </a:r>
            <a:r>
              <a:rPr lang="en-US" sz="2000"/>
              <a:t>P</a:t>
            </a:r>
            <a:r>
              <a:rPr lang="en-US" sz="2000">
                <a:solidFill>
                  <a:schemeClr val="accent2"/>
                </a:solidFill>
              </a:rPr>
              <a:t>rivate </a:t>
            </a:r>
            <a:r>
              <a:rPr lang="en-US" sz="2000"/>
              <a:t>L</a:t>
            </a:r>
            <a:r>
              <a:rPr lang="en-US" sz="2000">
                <a:solidFill>
                  <a:schemeClr val="accent2"/>
                </a:solidFill>
              </a:rPr>
              <a:t>ine is a shared-BW E-LINE (p2p) service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statistical multiplexing of user traffic, marked by VLAN IDs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(actually, all resources are shared – constraint may be switch fabric computation)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there may be frame loss due to congestion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normally a policing function is required at SP network ingress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416928" name="Group 160"/>
          <p:cNvGrpSpPr>
            <a:grpSpLocks/>
          </p:cNvGrpSpPr>
          <p:nvPr/>
        </p:nvGrpSpPr>
        <p:grpSpPr bwMode="auto">
          <a:xfrm>
            <a:off x="2832100" y="4005263"/>
            <a:ext cx="4051300" cy="1108075"/>
            <a:chOff x="1384" y="1955"/>
            <a:chExt cx="2552" cy="698"/>
          </a:xfrm>
        </p:grpSpPr>
        <p:sp>
          <p:nvSpPr>
            <p:cNvPr id="416774" name="Freeform 6"/>
            <p:cNvSpPr>
              <a:spLocks/>
            </p:cNvSpPr>
            <p:nvPr/>
          </p:nvSpPr>
          <p:spPr bwMode="auto">
            <a:xfrm rot="64793">
              <a:off x="2133" y="1955"/>
              <a:ext cx="921" cy="69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33CC">
                    <a:gamma/>
                    <a:shade val="46275"/>
                    <a:invGamma/>
                  </a:srgbClr>
                </a:gs>
                <a:gs pos="5000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CC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16862" name="Rectangle 94"/>
            <p:cNvSpPr>
              <a:spLocks noChangeArrowheads="1"/>
            </p:cNvSpPr>
            <p:nvPr/>
          </p:nvSpPr>
          <p:spPr bwMode="auto">
            <a:xfrm flipH="1">
              <a:off x="1601" y="2397"/>
              <a:ext cx="2113" cy="3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863" name="Group 95"/>
            <p:cNvGrpSpPr>
              <a:grpSpLocks/>
            </p:cNvGrpSpPr>
            <p:nvPr/>
          </p:nvGrpSpPr>
          <p:grpSpPr bwMode="auto">
            <a:xfrm>
              <a:off x="3655" y="2304"/>
              <a:ext cx="195" cy="226"/>
              <a:chOff x="3815" y="3168"/>
              <a:chExt cx="195" cy="226"/>
            </a:xfrm>
          </p:grpSpPr>
          <p:sp>
            <p:nvSpPr>
              <p:cNvPr id="416864" name="Oval 96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65" name="Rectangle 9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66" name="Rectangle 98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67" name="Oval 99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868" name="Group 100"/>
            <p:cNvGrpSpPr>
              <a:grpSpLocks/>
            </p:cNvGrpSpPr>
            <p:nvPr/>
          </p:nvGrpSpPr>
          <p:grpSpPr bwMode="auto">
            <a:xfrm>
              <a:off x="1439" y="2304"/>
              <a:ext cx="195" cy="226"/>
              <a:chOff x="3815" y="3168"/>
              <a:chExt cx="195" cy="226"/>
            </a:xfrm>
          </p:grpSpPr>
          <p:sp>
            <p:nvSpPr>
              <p:cNvPr id="416869" name="Oval 101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70" name="Rectangle 10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71" name="Rectangle 103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72" name="Oval 104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6873" name="Text Box 105"/>
            <p:cNvSpPr txBox="1">
              <a:spLocks noChangeArrowheads="1"/>
            </p:cNvSpPr>
            <p:nvPr/>
          </p:nvSpPr>
          <p:spPr bwMode="auto">
            <a:xfrm>
              <a:off x="1384" y="2320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416874" name="Text Box 106"/>
            <p:cNvSpPr txBox="1">
              <a:spLocks noChangeArrowheads="1"/>
            </p:cNvSpPr>
            <p:nvPr/>
          </p:nvSpPr>
          <p:spPr bwMode="auto">
            <a:xfrm>
              <a:off x="3600" y="2320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416877" name="Rectangle 109"/>
            <p:cNvSpPr>
              <a:spLocks noChangeArrowheads="1"/>
            </p:cNvSpPr>
            <p:nvPr/>
          </p:nvSpPr>
          <p:spPr bwMode="auto">
            <a:xfrm flipH="1">
              <a:off x="1585" y="2141"/>
              <a:ext cx="2113" cy="3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876" name="Group 108"/>
            <p:cNvGrpSpPr>
              <a:grpSpLocks/>
            </p:cNvGrpSpPr>
            <p:nvPr/>
          </p:nvGrpSpPr>
          <p:grpSpPr bwMode="auto">
            <a:xfrm>
              <a:off x="2008" y="1968"/>
              <a:ext cx="328" cy="546"/>
              <a:chOff x="2008" y="1968"/>
              <a:chExt cx="328" cy="546"/>
            </a:xfrm>
          </p:grpSpPr>
          <p:grpSp>
            <p:nvGrpSpPr>
              <p:cNvPr id="416856" name="Group 88"/>
              <p:cNvGrpSpPr>
                <a:grpSpLocks/>
              </p:cNvGrpSpPr>
              <p:nvPr/>
            </p:nvGrpSpPr>
            <p:grpSpPr bwMode="auto">
              <a:xfrm>
                <a:off x="2047" y="1968"/>
                <a:ext cx="219" cy="546"/>
                <a:chOff x="3815" y="3168"/>
                <a:chExt cx="195" cy="226"/>
              </a:xfrm>
            </p:grpSpPr>
            <p:sp>
              <p:nvSpPr>
                <p:cNvPr id="416857" name="Oval 89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58" name="Rectangle 90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59" name="Rectangle 9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60" name="Oval 92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6861" name="Text Box 93"/>
              <p:cNvSpPr txBox="1">
                <a:spLocks noChangeArrowheads="1"/>
              </p:cNvSpPr>
              <p:nvPr/>
            </p:nvSpPr>
            <p:spPr bwMode="auto">
              <a:xfrm>
                <a:off x="2008" y="2160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6875" name="Group 107"/>
            <p:cNvGrpSpPr>
              <a:grpSpLocks/>
            </p:cNvGrpSpPr>
            <p:nvPr/>
          </p:nvGrpSpPr>
          <p:grpSpPr bwMode="auto">
            <a:xfrm>
              <a:off x="2936" y="1976"/>
              <a:ext cx="328" cy="546"/>
              <a:chOff x="2936" y="1976"/>
              <a:chExt cx="328" cy="546"/>
            </a:xfrm>
          </p:grpSpPr>
          <p:grpSp>
            <p:nvGrpSpPr>
              <p:cNvPr id="416793" name="Group 25"/>
              <p:cNvGrpSpPr>
                <a:grpSpLocks/>
              </p:cNvGrpSpPr>
              <p:nvPr/>
            </p:nvGrpSpPr>
            <p:grpSpPr bwMode="auto">
              <a:xfrm>
                <a:off x="2975" y="1976"/>
                <a:ext cx="219" cy="546"/>
                <a:chOff x="3815" y="3168"/>
                <a:chExt cx="195" cy="226"/>
              </a:xfrm>
            </p:grpSpPr>
            <p:sp>
              <p:nvSpPr>
                <p:cNvPr id="416794" name="Oval 26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96" name="Rectangle 2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97" name="Oval 29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6798" name="Text Box 30"/>
              <p:cNvSpPr txBox="1">
                <a:spLocks noChangeArrowheads="1"/>
              </p:cNvSpPr>
              <p:nvPr/>
            </p:nvSpPr>
            <p:spPr bwMode="auto">
              <a:xfrm>
                <a:off x="2936" y="216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6878" name="Group 110"/>
            <p:cNvGrpSpPr>
              <a:grpSpLocks/>
            </p:cNvGrpSpPr>
            <p:nvPr/>
          </p:nvGrpSpPr>
          <p:grpSpPr bwMode="auto">
            <a:xfrm>
              <a:off x="1392" y="2040"/>
              <a:ext cx="328" cy="239"/>
              <a:chOff x="1392" y="2040"/>
              <a:chExt cx="328" cy="239"/>
            </a:xfrm>
          </p:grpSpPr>
          <p:grpSp>
            <p:nvGrpSpPr>
              <p:cNvPr id="416780" name="Group 12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6781" name="Oval 13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82" name="Rectangle 14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83" name="Rectangle 1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84" name="Oval 16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6785" name="Text Box 17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6879" name="Group 111"/>
            <p:cNvGrpSpPr>
              <a:grpSpLocks/>
            </p:cNvGrpSpPr>
            <p:nvPr/>
          </p:nvGrpSpPr>
          <p:grpSpPr bwMode="auto">
            <a:xfrm>
              <a:off x="3608" y="2040"/>
              <a:ext cx="328" cy="247"/>
              <a:chOff x="3608" y="2040"/>
              <a:chExt cx="328" cy="247"/>
            </a:xfrm>
          </p:grpSpPr>
          <p:grpSp>
            <p:nvGrpSpPr>
              <p:cNvPr id="416775" name="Group 7"/>
              <p:cNvGrpSpPr>
                <a:grpSpLocks/>
              </p:cNvGrpSpPr>
              <p:nvPr/>
            </p:nvGrpSpPr>
            <p:grpSpPr bwMode="auto">
              <a:xfrm>
                <a:off x="3663" y="2040"/>
                <a:ext cx="195" cy="226"/>
                <a:chOff x="3815" y="3168"/>
                <a:chExt cx="195" cy="226"/>
              </a:xfrm>
            </p:grpSpPr>
            <p:sp>
              <p:nvSpPr>
                <p:cNvPr id="416776" name="Oval 8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7" name="Rectangle 9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8" name="Rectangle 10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9" name="Oval 11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6786" name="Text Box 18"/>
              <p:cNvSpPr txBox="1">
                <a:spLocks noChangeArrowheads="1"/>
              </p:cNvSpPr>
              <p:nvPr/>
            </p:nvSpPr>
            <p:spPr bwMode="auto">
              <a:xfrm>
                <a:off x="3608" y="2056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</p:grpSp>
      <p:grpSp>
        <p:nvGrpSpPr>
          <p:cNvPr id="416927" name="Group 159"/>
          <p:cNvGrpSpPr>
            <a:grpSpLocks/>
          </p:cNvGrpSpPr>
          <p:nvPr/>
        </p:nvGrpSpPr>
        <p:grpSpPr bwMode="auto">
          <a:xfrm>
            <a:off x="2832100" y="5592763"/>
            <a:ext cx="4051300" cy="1108075"/>
            <a:chOff x="1384" y="3003"/>
            <a:chExt cx="2552" cy="698"/>
          </a:xfrm>
        </p:grpSpPr>
        <p:sp>
          <p:nvSpPr>
            <p:cNvPr id="416926" name="Line 158"/>
            <p:cNvSpPr>
              <a:spLocks noChangeShapeType="1"/>
            </p:cNvSpPr>
            <p:nvPr/>
          </p:nvSpPr>
          <p:spPr bwMode="auto">
            <a:xfrm flipH="1" flipV="1">
              <a:off x="3024" y="3352"/>
              <a:ext cx="688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23" name="Line 155"/>
            <p:cNvSpPr>
              <a:spLocks noChangeShapeType="1"/>
            </p:cNvSpPr>
            <p:nvPr/>
          </p:nvSpPr>
          <p:spPr bwMode="auto">
            <a:xfrm>
              <a:off x="1616" y="3216"/>
              <a:ext cx="640" cy="1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25" name="Line 157"/>
            <p:cNvSpPr>
              <a:spLocks noChangeShapeType="1"/>
            </p:cNvSpPr>
            <p:nvPr/>
          </p:nvSpPr>
          <p:spPr bwMode="auto">
            <a:xfrm flipV="1">
              <a:off x="1608" y="3336"/>
              <a:ext cx="688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24" name="Line 156"/>
            <p:cNvSpPr>
              <a:spLocks noChangeShapeType="1"/>
            </p:cNvSpPr>
            <p:nvPr/>
          </p:nvSpPr>
          <p:spPr bwMode="auto">
            <a:xfrm flipH="1">
              <a:off x="2976" y="3176"/>
              <a:ext cx="720" cy="1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80" name="Freeform 112"/>
            <p:cNvSpPr>
              <a:spLocks/>
            </p:cNvSpPr>
            <p:nvPr/>
          </p:nvSpPr>
          <p:spPr bwMode="auto">
            <a:xfrm rot="64793">
              <a:off x="2133" y="3003"/>
              <a:ext cx="921" cy="698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33CC">
                    <a:gamma/>
                    <a:shade val="46275"/>
                    <a:invGamma/>
                  </a:srgbClr>
                </a:gs>
                <a:gs pos="5000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CC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416882" name="Group 114"/>
            <p:cNvGrpSpPr>
              <a:grpSpLocks/>
            </p:cNvGrpSpPr>
            <p:nvPr/>
          </p:nvGrpSpPr>
          <p:grpSpPr bwMode="auto">
            <a:xfrm>
              <a:off x="3655" y="3352"/>
              <a:ext cx="195" cy="226"/>
              <a:chOff x="3815" y="3168"/>
              <a:chExt cx="195" cy="226"/>
            </a:xfrm>
          </p:grpSpPr>
          <p:sp>
            <p:nvSpPr>
              <p:cNvPr id="416883" name="Oval 115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84" name="Rectangle 116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85" name="Rectangle 117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86" name="Oval 118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887" name="Group 119"/>
            <p:cNvGrpSpPr>
              <a:grpSpLocks/>
            </p:cNvGrpSpPr>
            <p:nvPr/>
          </p:nvGrpSpPr>
          <p:grpSpPr bwMode="auto">
            <a:xfrm>
              <a:off x="1439" y="3352"/>
              <a:ext cx="195" cy="226"/>
              <a:chOff x="3815" y="3168"/>
              <a:chExt cx="195" cy="226"/>
            </a:xfrm>
          </p:grpSpPr>
          <p:sp>
            <p:nvSpPr>
              <p:cNvPr id="416888" name="Oval 120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89" name="Rectangle 121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90" name="Rectangle 122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91" name="Oval 123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6892" name="Text Box 124"/>
            <p:cNvSpPr txBox="1">
              <a:spLocks noChangeArrowheads="1"/>
            </p:cNvSpPr>
            <p:nvPr/>
          </p:nvSpPr>
          <p:spPr bwMode="auto">
            <a:xfrm>
              <a:off x="1384" y="3368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416893" name="Text Box 125"/>
            <p:cNvSpPr txBox="1">
              <a:spLocks noChangeArrowheads="1"/>
            </p:cNvSpPr>
            <p:nvPr/>
          </p:nvSpPr>
          <p:spPr bwMode="auto">
            <a:xfrm>
              <a:off x="3600" y="3368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CE</a:t>
              </a:r>
            </a:p>
          </p:txBody>
        </p:sp>
        <p:sp>
          <p:nvSpPr>
            <p:cNvPr id="416894" name="Rectangle 126"/>
            <p:cNvSpPr>
              <a:spLocks noChangeArrowheads="1"/>
            </p:cNvSpPr>
            <p:nvPr/>
          </p:nvSpPr>
          <p:spPr bwMode="auto">
            <a:xfrm flipH="1">
              <a:off x="2145" y="3309"/>
              <a:ext cx="969" cy="57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895" name="Group 127"/>
            <p:cNvGrpSpPr>
              <a:grpSpLocks/>
            </p:cNvGrpSpPr>
            <p:nvPr/>
          </p:nvGrpSpPr>
          <p:grpSpPr bwMode="auto">
            <a:xfrm>
              <a:off x="2008" y="3016"/>
              <a:ext cx="328" cy="546"/>
              <a:chOff x="2008" y="1968"/>
              <a:chExt cx="328" cy="546"/>
            </a:xfrm>
          </p:grpSpPr>
          <p:grpSp>
            <p:nvGrpSpPr>
              <p:cNvPr id="416896" name="Group 128"/>
              <p:cNvGrpSpPr>
                <a:grpSpLocks/>
              </p:cNvGrpSpPr>
              <p:nvPr/>
            </p:nvGrpSpPr>
            <p:grpSpPr bwMode="auto">
              <a:xfrm>
                <a:off x="2047" y="1968"/>
                <a:ext cx="219" cy="546"/>
                <a:chOff x="3815" y="3168"/>
                <a:chExt cx="195" cy="226"/>
              </a:xfrm>
            </p:grpSpPr>
            <p:sp>
              <p:nvSpPr>
                <p:cNvPr id="416897" name="Oval 129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98" name="Rectangle 130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99" name="Rectangle 13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00" name="Oval 132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6901" name="Text Box 133"/>
              <p:cNvSpPr txBox="1">
                <a:spLocks noChangeArrowheads="1"/>
              </p:cNvSpPr>
              <p:nvPr/>
            </p:nvSpPr>
            <p:spPr bwMode="auto">
              <a:xfrm>
                <a:off x="2008" y="2160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6902" name="Group 134"/>
            <p:cNvGrpSpPr>
              <a:grpSpLocks/>
            </p:cNvGrpSpPr>
            <p:nvPr/>
          </p:nvGrpSpPr>
          <p:grpSpPr bwMode="auto">
            <a:xfrm>
              <a:off x="2936" y="3024"/>
              <a:ext cx="328" cy="546"/>
              <a:chOff x="2936" y="1976"/>
              <a:chExt cx="328" cy="546"/>
            </a:xfrm>
          </p:grpSpPr>
          <p:grpSp>
            <p:nvGrpSpPr>
              <p:cNvPr id="416903" name="Group 135"/>
              <p:cNvGrpSpPr>
                <a:grpSpLocks/>
              </p:cNvGrpSpPr>
              <p:nvPr/>
            </p:nvGrpSpPr>
            <p:grpSpPr bwMode="auto">
              <a:xfrm>
                <a:off x="2975" y="1976"/>
                <a:ext cx="219" cy="546"/>
                <a:chOff x="3815" y="3168"/>
                <a:chExt cx="195" cy="226"/>
              </a:xfrm>
            </p:grpSpPr>
            <p:sp>
              <p:nvSpPr>
                <p:cNvPr id="416904" name="Oval 136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05" name="Rectangle 137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0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07" name="Oval 139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6908" name="Text Box 140"/>
              <p:cNvSpPr txBox="1">
                <a:spLocks noChangeArrowheads="1"/>
              </p:cNvSpPr>
              <p:nvPr/>
            </p:nvSpPr>
            <p:spPr bwMode="auto">
              <a:xfrm>
                <a:off x="2936" y="216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6909" name="Group 141"/>
            <p:cNvGrpSpPr>
              <a:grpSpLocks/>
            </p:cNvGrpSpPr>
            <p:nvPr/>
          </p:nvGrpSpPr>
          <p:grpSpPr bwMode="auto">
            <a:xfrm>
              <a:off x="1392" y="3088"/>
              <a:ext cx="328" cy="239"/>
              <a:chOff x="1392" y="2040"/>
              <a:chExt cx="328" cy="239"/>
            </a:xfrm>
          </p:grpSpPr>
          <p:grpSp>
            <p:nvGrpSpPr>
              <p:cNvPr id="416910" name="Group 142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6911" name="Oval 143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12" name="Rectangle 144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13" name="Rectangle 14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14" name="Oval 146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6915" name="Text Box 147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6916" name="Group 148"/>
            <p:cNvGrpSpPr>
              <a:grpSpLocks/>
            </p:cNvGrpSpPr>
            <p:nvPr/>
          </p:nvGrpSpPr>
          <p:grpSpPr bwMode="auto">
            <a:xfrm>
              <a:off x="3608" y="3088"/>
              <a:ext cx="328" cy="247"/>
              <a:chOff x="3608" y="2040"/>
              <a:chExt cx="328" cy="247"/>
            </a:xfrm>
          </p:grpSpPr>
          <p:grpSp>
            <p:nvGrpSpPr>
              <p:cNvPr id="416917" name="Group 149"/>
              <p:cNvGrpSpPr>
                <a:grpSpLocks/>
              </p:cNvGrpSpPr>
              <p:nvPr/>
            </p:nvGrpSpPr>
            <p:grpSpPr bwMode="auto">
              <a:xfrm>
                <a:off x="3663" y="2040"/>
                <a:ext cx="195" cy="226"/>
                <a:chOff x="3815" y="3168"/>
                <a:chExt cx="195" cy="226"/>
              </a:xfrm>
            </p:grpSpPr>
            <p:sp>
              <p:nvSpPr>
                <p:cNvPr id="416918" name="Oval 150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19" name="Rectangle 15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20" name="Rectangle 15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21" name="Oval 153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6922" name="Text Box 154"/>
              <p:cNvSpPr txBox="1">
                <a:spLocks noChangeArrowheads="1"/>
              </p:cNvSpPr>
              <p:nvPr/>
            </p:nvSpPr>
            <p:spPr bwMode="auto">
              <a:xfrm>
                <a:off x="3608" y="2056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</p:grpSp>
      <p:sp>
        <p:nvSpPr>
          <p:cNvPr id="416929" name="Text Box 161"/>
          <p:cNvSpPr txBox="1">
            <a:spLocks noChangeArrowheads="1"/>
          </p:cNvSpPr>
          <p:nvPr/>
        </p:nvSpPr>
        <p:spPr bwMode="auto">
          <a:xfrm>
            <a:off x="1600200" y="4229100"/>
            <a:ext cx="148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EPL</a:t>
            </a:r>
          </a:p>
        </p:txBody>
      </p:sp>
      <p:sp>
        <p:nvSpPr>
          <p:cNvPr id="416930" name="Text Box 162"/>
          <p:cNvSpPr txBox="1">
            <a:spLocks noChangeArrowheads="1"/>
          </p:cNvSpPr>
          <p:nvPr/>
        </p:nvSpPr>
        <p:spPr bwMode="auto">
          <a:xfrm>
            <a:off x="1600200" y="5778500"/>
            <a:ext cx="148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EVPL</a:t>
            </a:r>
          </a:p>
        </p:txBody>
      </p:sp>
      <p:sp>
        <p:nvSpPr>
          <p:cNvPr id="416931" name="Text Box 163"/>
          <p:cNvSpPr txBox="1">
            <a:spLocks noChangeArrowheads="1"/>
          </p:cNvSpPr>
          <p:nvPr/>
        </p:nvSpPr>
        <p:spPr bwMode="auto">
          <a:xfrm>
            <a:off x="6832600" y="4660900"/>
            <a:ext cx="214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ITU terms:</a:t>
            </a:r>
          </a:p>
          <a:p>
            <a:pPr>
              <a:spcBef>
                <a:spcPct val="10000"/>
              </a:spcBef>
            </a:pPr>
            <a:r>
              <a:rPr lang="en-US" sz="2000"/>
              <a:t>spatial vs. logical </a:t>
            </a:r>
          </a:p>
          <a:p>
            <a:pPr>
              <a:spcBef>
                <a:spcPct val="10000"/>
              </a:spcBef>
            </a:pPr>
            <a:r>
              <a:rPr lang="en-US" sz="2000"/>
              <a:t>traffic separation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8BBDB4E7-46F8-4200-9379-32B858085578}" type="slidenum">
              <a:rPr lang="en-US"/>
              <a:pPr/>
              <a:t>72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EPLAN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57313"/>
            <a:ext cx="8115300" cy="474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E</a:t>
            </a:r>
            <a:r>
              <a:rPr lang="en-US" sz="2000">
                <a:solidFill>
                  <a:schemeClr val="accent2"/>
                </a:solidFill>
              </a:rPr>
              <a:t>thernet </a:t>
            </a:r>
            <a:r>
              <a:rPr lang="en-US" sz="2000"/>
              <a:t>P</a:t>
            </a:r>
            <a:r>
              <a:rPr lang="en-US" sz="2000">
                <a:solidFill>
                  <a:schemeClr val="accent2"/>
                </a:solidFill>
              </a:rPr>
              <a:t>rivate </a:t>
            </a:r>
            <a:r>
              <a:rPr lang="en-US" sz="2000"/>
              <a:t>LAN</a:t>
            </a:r>
            <a:r>
              <a:rPr lang="en-US" sz="2000">
                <a:solidFill>
                  <a:schemeClr val="accent2"/>
                </a:solidFill>
              </a:rPr>
              <a:t> is a dedicated-BW E-LAN service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possible SP topologies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full mesh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star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main switch</a:t>
            </a:r>
          </a:p>
        </p:txBody>
      </p:sp>
      <p:grpSp>
        <p:nvGrpSpPr>
          <p:cNvPr id="418164" name="Group 372"/>
          <p:cNvGrpSpPr>
            <a:grpSpLocks/>
          </p:cNvGrpSpPr>
          <p:nvPr/>
        </p:nvGrpSpPr>
        <p:grpSpPr bwMode="auto">
          <a:xfrm>
            <a:off x="3167063" y="3240088"/>
            <a:ext cx="3284537" cy="1685925"/>
            <a:chOff x="1995" y="2041"/>
            <a:chExt cx="2069" cy="1062"/>
          </a:xfrm>
        </p:grpSpPr>
        <p:sp>
          <p:nvSpPr>
            <p:cNvPr id="418163" name="Line 371"/>
            <p:cNvSpPr>
              <a:spLocks noChangeShapeType="1"/>
            </p:cNvSpPr>
            <p:nvPr/>
          </p:nvSpPr>
          <p:spPr bwMode="auto">
            <a:xfrm flipH="1">
              <a:off x="3088" y="3016"/>
              <a:ext cx="12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62" name="Line 370"/>
            <p:cNvSpPr>
              <a:spLocks noChangeShapeType="1"/>
            </p:cNvSpPr>
            <p:nvPr/>
          </p:nvSpPr>
          <p:spPr bwMode="auto">
            <a:xfrm flipH="1">
              <a:off x="3896" y="2248"/>
              <a:ext cx="0" cy="1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46" name="Line 154"/>
            <p:cNvSpPr>
              <a:spLocks noChangeShapeType="1"/>
            </p:cNvSpPr>
            <p:nvPr/>
          </p:nvSpPr>
          <p:spPr bwMode="auto">
            <a:xfrm flipH="1">
              <a:off x="3080" y="2712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47" name="Line 155"/>
            <p:cNvSpPr>
              <a:spLocks noChangeShapeType="1"/>
            </p:cNvSpPr>
            <p:nvPr/>
          </p:nvSpPr>
          <p:spPr bwMode="auto">
            <a:xfrm flipH="1">
              <a:off x="3560" y="2232"/>
              <a:ext cx="2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48" name="Line 156"/>
            <p:cNvSpPr>
              <a:spLocks noChangeShapeType="1"/>
            </p:cNvSpPr>
            <p:nvPr/>
          </p:nvSpPr>
          <p:spPr bwMode="auto">
            <a:xfrm flipH="1">
              <a:off x="2184" y="2200"/>
              <a:ext cx="5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49" name="Freeform 157"/>
            <p:cNvSpPr>
              <a:spLocks/>
            </p:cNvSpPr>
            <p:nvPr/>
          </p:nvSpPr>
          <p:spPr bwMode="auto">
            <a:xfrm rot="64793">
              <a:off x="2686" y="2041"/>
              <a:ext cx="790" cy="564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33CC">
                    <a:gamma/>
                    <a:shade val="46275"/>
                    <a:invGamma/>
                  </a:srgbClr>
                </a:gs>
                <a:gs pos="5000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CC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417950" name="Group 158"/>
            <p:cNvGrpSpPr>
              <a:grpSpLocks/>
            </p:cNvGrpSpPr>
            <p:nvPr/>
          </p:nvGrpSpPr>
          <p:grpSpPr bwMode="auto">
            <a:xfrm>
              <a:off x="2208" y="2088"/>
              <a:ext cx="328" cy="239"/>
              <a:chOff x="1392" y="2040"/>
              <a:chExt cx="328" cy="239"/>
            </a:xfrm>
          </p:grpSpPr>
          <p:grpSp>
            <p:nvGrpSpPr>
              <p:cNvPr id="417951" name="Group 159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7952" name="Oval 160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53" name="Rectangle 16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54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55" name="Oval 163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56" name="Text Box 164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sp>
          <p:nvSpPr>
            <p:cNvPr id="417957" name="Line 165"/>
            <p:cNvSpPr>
              <a:spLocks noChangeShapeType="1"/>
            </p:cNvSpPr>
            <p:nvPr/>
          </p:nvSpPr>
          <p:spPr bwMode="auto">
            <a:xfrm>
              <a:off x="2808" y="2200"/>
              <a:ext cx="256" cy="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58" name="Line 166"/>
            <p:cNvSpPr>
              <a:spLocks noChangeShapeType="1"/>
            </p:cNvSpPr>
            <p:nvPr/>
          </p:nvSpPr>
          <p:spPr bwMode="auto">
            <a:xfrm flipV="1">
              <a:off x="3088" y="2224"/>
              <a:ext cx="384" cy="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59" name="Line 167"/>
            <p:cNvSpPr>
              <a:spLocks noChangeShapeType="1"/>
            </p:cNvSpPr>
            <p:nvPr/>
          </p:nvSpPr>
          <p:spPr bwMode="auto">
            <a:xfrm flipV="1">
              <a:off x="3056" y="2320"/>
              <a:ext cx="8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7960" name="Group 168"/>
            <p:cNvGrpSpPr>
              <a:grpSpLocks/>
            </p:cNvGrpSpPr>
            <p:nvPr/>
          </p:nvGrpSpPr>
          <p:grpSpPr bwMode="auto">
            <a:xfrm>
              <a:off x="2928" y="2512"/>
              <a:ext cx="328" cy="247"/>
              <a:chOff x="4744" y="3008"/>
              <a:chExt cx="328" cy="247"/>
            </a:xfrm>
          </p:grpSpPr>
          <p:grpSp>
            <p:nvGrpSpPr>
              <p:cNvPr id="417961" name="Group 169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7962" name="Oval 170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63" name="Rectangle 17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64" name="Rectangle 17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65" name="Oval 173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66" name="Text Box 174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7967" name="Group 175"/>
            <p:cNvGrpSpPr>
              <a:grpSpLocks/>
            </p:cNvGrpSpPr>
            <p:nvPr/>
          </p:nvGrpSpPr>
          <p:grpSpPr bwMode="auto">
            <a:xfrm>
              <a:off x="3352" y="2112"/>
              <a:ext cx="328" cy="247"/>
              <a:chOff x="4744" y="3008"/>
              <a:chExt cx="328" cy="247"/>
            </a:xfrm>
          </p:grpSpPr>
          <p:grpSp>
            <p:nvGrpSpPr>
              <p:cNvPr id="417968" name="Group 176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7969" name="Oval 177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70" name="Rectangle 17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71" name="Rectangle 179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72" name="Oval 180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73" name="Text Box 181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7974" name="Group 182"/>
            <p:cNvGrpSpPr>
              <a:grpSpLocks/>
            </p:cNvGrpSpPr>
            <p:nvPr/>
          </p:nvGrpSpPr>
          <p:grpSpPr bwMode="auto">
            <a:xfrm>
              <a:off x="2640" y="2080"/>
              <a:ext cx="328" cy="247"/>
              <a:chOff x="4744" y="3008"/>
              <a:chExt cx="328" cy="247"/>
            </a:xfrm>
          </p:grpSpPr>
          <p:grpSp>
            <p:nvGrpSpPr>
              <p:cNvPr id="417975" name="Group 183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7976" name="Oval 184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77" name="Rectangle 18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7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79" name="Oval 187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80" name="Text Box 188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7981" name="Group 189"/>
            <p:cNvGrpSpPr>
              <a:grpSpLocks/>
            </p:cNvGrpSpPr>
            <p:nvPr/>
          </p:nvGrpSpPr>
          <p:grpSpPr bwMode="auto">
            <a:xfrm>
              <a:off x="2920" y="2864"/>
              <a:ext cx="328" cy="239"/>
              <a:chOff x="1392" y="2040"/>
              <a:chExt cx="328" cy="239"/>
            </a:xfrm>
          </p:grpSpPr>
          <p:grpSp>
            <p:nvGrpSpPr>
              <p:cNvPr id="417982" name="Group 190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7983" name="Oval 191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8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8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86" name="Oval 194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87" name="Text Box 195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7988" name="Group 196"/>
            <p:cNvGrpSpPr>
              <a:grpSpLocks/>
            </p:cNvGrpSpPr>
            <p:nvPr/>
          </p:nvGrpSpPr>
          <p:grpSpPr bwMode="auto">
            <a:xfrm>
              <a:off x="3736" y="2112"/>
              <a:ext cx="328" cy="239"/>
              <a:chOff x="1392" y="2040"/>
              <a:chExt cx="328" cy="239"/>
            </a:xfrm>
          </p:grpSpPr>
          <p:grpSp>
            <p:nvGrpSpPr>
              <p:cNvPr id="417989" name="Group 197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7990" name="Oval 198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9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9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93" name="Oval 201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94" name="Text Box 202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7995" name="Group 203"/>
            <p:cNvGrpSpPr>
              <a:grpSpLocks/>
            </p:cNvGrpSpPr>
            <p:nvPr/>
          </p:nvGrpSpPr>
          <p:grpSpPr bwMode="auto">
            <a:xfrm>
              <a:off x="2936" y="2176"/>
              <a:ext cx="328" cy="247"/>
              <a:chOff x="4744" y="3008"/>
              <a:chExt cx="328" cy="247"/>
            </a:xfrm>
          </p:grpSpPr>
          <p:grpSp>
            <p:nvGrpSpPr>
              <p:cNvPr id="417996" name="Group 204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7997" name="Oval 205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9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99" name="Rectangle 207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00" name="Oval 208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001" name="Text Box 209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P</a:t>
                </a:r>
              </a:p>
            </p:txBody>
          </p:sp>
        </p:grpSp>
        <p:grpSp>
          <p:nvGrpSpPr>
            <p:cNvPr id="418068" name="Group 276"/>
            <p:cNvGrpSpPr>
              <a:grpSpLocks/>
            </p:cNvGrpSpPr>
            <p:nvPr/>
          </p:nvGrpSpPr>
          <p:grpSpPr bwMode="auto">
            <a:xfrm>
              <a:off x="1995" y="2128"/>
              <a:ext cx="207" cy="168"/>
              <a:chOff x="4891" y="2520"/>
              <a:chExt cx="335" cy="333"/>
            </a:xfrm>
          </p:grpSpPr>
          <p:sp>
            <p:nvSpPr>
              <p:cNvPr id="418069" name="Freeform 277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70" name="Line 278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71" name="Line 279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72" name="Freeform 280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73" name="Line 281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74" name="Line 282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75" name="Line 283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76" name="Rectangle 284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77" name="Freeform 285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78" name="Line 286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79" name="Line 287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80" name="Line 288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8081" name="Group 289"/>
            <p:cNvGrpSpPr>
              <a:grpSpLocks/>
            </p:cNvGrpSpPr>
            <p:nvPr/>
          </p:nvGrpSpPr>
          <p:grpSpPr bwMode="auto">
            <a:xfrm>
              <a:off x="3209" y="2896"/>
              <a:ext cx="207" cy="168"/>
              <a:chOff x="4891" y="2520"/>
              <a:chExt cx="335" cy="333"/>
            </a:xfrm>
          </p:grpSpPr>
          <p:sp>
            <p:nvSpPr>
              <p:cNvPr id="418082" name="Freeform 290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83" name="Line 291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84" name="Line 292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85" name="Freeform 293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86" name="Line 294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87" name="Line 295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88" name="Line 296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89" name="Rectangle 297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90" name="Freeform 298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91" name="Line 299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92" name="Line 300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93" name="Line 301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8094" name="Group 302"/>
            <p:cNvGrpSpPr>
              <a:grpSpLocks/>
            </p:cNvGrpSpPr>
            <p:nvPr/>
          </p:nvGrpSpPr>
          <p:grpSpPr bwMode="auto">
            <a:xfrm>
              <a:off x="3785" y="2392"/>
              <a:ext cx="207" cy="168"/>
              <a:chOff x="4891" y="2520"/>
              <a:chExt cx="335" cy="333"/>
            </a:xfrm>
          </p:grpSpPr>
          <p:sp>
            <p:nvSpPr>
              <p:cNvPr id="418095" name="Freeform 303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96" name="Line 304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97" name="Line 305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98" name="Freeform 306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99" name="Line 307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00" name="Line 308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01" name="Line 309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02" name="Rectangle 310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03" name="Freeform 311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04" name="Line 312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05" name="Line 313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06" name="Line 314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8167" name="Group 375"/>
          <p:cNvGrpSpPr>
            <a:grpSpLocks/>
          </p:cNvGrpSpPr>
          <p:nvPr/>
        </p:nvGrpSpPr>
        <p:grpSpPr bwMode="auto">
          <a:xfrm>
            <a:off x="5373688" y="2109788"/>
            <a:ext cx="3570287" cy="1609725"/>
            <a:chOff x="3385" y="1329"/>
            <a:chExt cx="2249" cy="1014"/>
          </a:xfrm>
        </p:grpSpPr>
        <p:sp>
          <p:nvSpPr>
            <p:cNvPr id="418166" name="Line 374"/>
            <p:cNvSpPr>
              <a:spLocks noChangeShapeType="1"/>
            </p:cNvSpPr>
            <p:nvPr/>
          </p:nvSpPr>
          <p:spPr bwMode="auto">
            <a:xfrm flipH="1">
              <a:off x="4480" y="2248"/>
              <a:ext cx="1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44" name="Line 152"/>
            <p:cNvSpPr>
              <a:spLocks noChangeShapeType="1"/>
            </p:cNvSpPr>
            <p:nvPr/>
          </p:nvSpPr>
          <p:spPr bwMode="auto">
            <a:xfrm flipH="1">
              <a:off x="4488" y="1952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45" name="Line 153"/>
            <p:cNvSpPr>
              <a:spLocks noChangeShapeType="1"/>
            </p:cNvSpPr>
            <p:nvPr/>
          </p:nvSpPr>
          <p:spPr bwMode="auto">
            <a:xfrm flipH="1">
              <a:off x="4968" y="1520"/>
              <a:ext cx="50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43" name="Line 151"/>
            <p:cNvSpPr>
              <a:spLocks noChangeShapeType="1"/>
            </p:cNvSpPr>
            <p:nvPr/>
          </p:nvSpPr>
          <p:spPr bwMode="auto">
            <a:xfrm flipH="1">
              <a:off x="3576" y="1488"/>
              <a:ext cx="52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69" name="Freeform 77"/>
            <p:cNvSpPr>
              <a:spLocks/>
            </p:cNvSpPr>
            <p:nvPr/>
          </p:nvSpPr>
          <p:spPr bwMode="auto">
            <a:xfrm rot="64793">
              <a:off x="4094" y="1329"/>
              <a:ext cx="790" cy="564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33CC">
                    <a:gamma/>
                    <a:shade val="46275"/>
                    <a:invGamma/>
                  </a:srgbClr>
                </a:gs>
                <a:gs pos="5000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CC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417897" name="Group 105"/>
            <p:cNvGrpSpPr>
              <a:grpSpLocks/>
            </p:cNvGrpSpPr>
            <p:nvPr/>
          </p:nvGrpSpPr>
          <p:grpSpPr bwMode="auto">
            <a:xfrm>
              <a:off x="3616" y="1376"/>
              <a:ext cx="328" cy="239"/>
              <a:chOff x="1392" y="2040"/>
              <a:chExt cx="328" cy="239"/>
            </a:xfrm>
          </p:grpSpPr>
          <p:grpSp>
            <p:nvGrpSpPr>
              <p:cNvPr id="417898" name="Group 106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7899" name="Oval 107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0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01" name="Rectangle 109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02" name="Oval 110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03" name="Text Box 111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sp>
          <p:nvSpPr>
            <p:cNvPr id="417926" name="Line 134"/>
            <p:cNvSpPr>
              <a:spLocks noChangeShapeType="1"/>
            </p:cNvSpPr>
            <p:nvPr/>
          </p:nvSpPr>
          <p:spPr bwMode="auto">
            <a:xfrm>
              <a:off x="4224" y="1560"/>
              <a:ext cx="24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27" name="Line 135"/>
            <p:cNvSpPr>
              <a:spLocks noChangeShapeType="1"/>
            </p:cNvSpPr>
            <p:nvPr/>
          </p:nvSpPr>
          <p:spPr bwMode="auto">
            <a:xfrm flipV="1">
              <a:off x="4512" y="1536"/>
              <a:ext cx="384" cy="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28" name="Line 136"/>
            <p:cNvSpPr>
              <a:spLocks noChangeShapeType="1"/>
            </p:cNvSpPr>
            <p:nvPr/>
          </p:nvSpPr>
          <p:spPr bwMode="auto">
            <a:xfrm>
              <a:off x="4264" y="1504"/>
              <a:ext cx="544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7912" name="Group 120"/>
            <p:cNvGrpSpPr>
              <a:grpSpLocks/>
            </p:cNvGrpSpPr>
            <p:nvPr/>
          </p:nvGrpSpPr>
          <p:grpSpPr bwMode="auto">
            <a:xfrm>
              <a:off x="4336" y="1752"/>
              <a:ext cx="328" cy="247"/>
              <a:chOff x="4744" y="3008"/>
              <a:chExt cx="328" cy="247"/>
            </a:xfrm>
          </p:grpSpPr>
          <p:grpSp>
            <p:nvGrpSpPr>
              <p:cNvPr id="417913" name="Group 121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7914" name="Oval 122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15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16" name="Rectangle 124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17" name="Oval 125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18" name="Text Box 126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7911" name="Group 119"/>
            <p:cNvGrpSpPr>
              <a:grpSpLocks/>
            </p:cNvGrpSpPr>
            <p:nvPr/>
          </p:nvGrpSpPr>
          <p:grpSpPr bwMode="auto">
            <a:xfrm>
              <a:off x="4760" y="1400"/>
              <a:ext cx="328" cy="247"/>
              <a:chOff x="4744" y="3008"/>
              <a:chExt cx="328" cy="247"/>
            </a:xfrm>
          </p:grpSpPr>
          <p:grpSp>
            <p:nvGrpSpPr>
              <p:cNvPr id="417905" name="Group 113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7906" name="Oval 114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07" name="Rectangle 11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0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09" name="Oval 117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10" name="Text Box 118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7919" name="Group 127"/>
            <p:cNvGrpSpPr>
              <a:grpSpLocks/>
            </p:cNvGrpSpPr>
            <p:nvPr/>
          </p:nvGrpSpPr>
          <p:grpSpPr bwMode="auto">
            <a:xfrm>
              <a:off x="4048" y="1368"/>
              <a:ext cx="328" cy="247"/>
              <a:chOff x="4744" y="3008"/>
              <a:chExt cx="328" cy="247"/>
            </a:xfrm>
          </p:grpSpPr>
          <p:grpSp>
            <p:nvGrpSpPr>
              <p:cNvPr id="417920" name="Group 128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7921" name="Oval 129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22" name="Rectangle 130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23" name="Rectangle 13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24" name="Oval 132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25" name="Text Box 133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7929" name="Group 137"/>
            <p:cNvGrpSpPr>
              <a:grpSpLocks/>
            </p:cNvGrpSpPr>
            <p:nvPr/>
          </p:nvGrpSpPr>
          <p:grpSpPr bwMode="auto">
            <a:xfrm>
              <a:off x="4328" y="2104"/>
              <a:ext cx="328" cy="239"/>
              <a:chOff x="1392" y="2040"/>
              <a:chExt cx="328" cy="239"/>
            </a:xfrm>
          </p:grpSpPr>
          <p:grpSp>
            <p:nvGrpSpPr>
              <p:cNvPr id="417930" name="Group 138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7931" name="Oval 139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32" name="Rectangle 140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33" name="Rectangle 14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34" name="Oval 142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35" name="Text Box 143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7936" name="Group 144"/>
            <p:cNvGrpSpPr>
              <a:grpSpLocks/>
            </p:cNvGrpSpPr>
            <p:nvPr/>
          </p:nvGrpSpPr>
          <p:grpSpPr bwMode="auto">
            <a:xfrm>
              <a:off x="5144" y="1400"/>
              <a:ext cx="328" cy="239"/>
              <a:chOff x="1392" y="2040"/>
              <a:chExt cx="328" cy="239"/>
            </a:xfrm>
          </p:grpSpPr>
          <p:grpSp>
            <p:nvGrpSpPr>
              <p:cNvPr id="417937" name="Group 145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7938" name="Oval 146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39" name="Rectangle 147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40" name="Rectangle 14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41" name="Oval 149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942" name="Text Box 150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8055" name="Group 263"/>
            <p:cNvGrpSpPr>
              <a:grpSpLocks/>
            </p:cNvGrpSpPr>
            <p:nvPr/>
          </p:nvGrpSpPr>
          <p:grpSpPr bwMode="auto">
            <a:xfrm>
              <a:off x="5427" y="1432"/>
              <a:ext cx="207" cy="168"/>
              <a:chOff x="4891" y="2520"/>
              <a:chExt cx="335" cy="333"/>
            </a:xfrm>
          </p:grpSpPr>
          <p:sp>
            <p:nvSpPr>
              <p:cNvPr id="418056" name="Freeform 264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57" name="Line 265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58" name="Line 266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59" name="Freeform 267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60" name="Line 268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61" name="Line 269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62" name="Line 270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63" name="Rectangle 271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64" name="Freeform 272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65" name="Line 273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66" name="Line 274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67" name="Line 275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8107" name="Group 315"/>
            <p:cNvGrpSpPr>
              <a:grpSpLocks/>
            </p:cNvGrpSpPr>
            <p:nvPr/>
          </p:nvGrpSpPr>
          <p:grpSpPr bwMode="auto">
            <a:xfrm>
              <a:off x="3385" y="1408"/>
              <a:ext cx="207" cy="168"/>
              <a:chOff x="4891" y="2520"/>
              <a:chExt cx="335" cy="333"/>
            </a:xfrm>
          </p:grpSpPr>
          <p:sp>
            <p:nvSpPr>
              <p:cNvPr id="418108" name="Freeform 316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09" name="Line 317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10" name="Line 318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11" name="Freeform 319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12" name="Line 320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13" name="Line 321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14" name="Line 322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15" name="Rectangle 323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16" name="Freeform 324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17" name="Line 325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18" name="Line 326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19" name="Line 327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8120" name="Group 328"/>
            <p:cNvGrpSpPr>
              <a:grpSpLocks/>
            </p:cNvGrpSpPr>
            <p:nvPr/>
          </p:nvGrpSpPr>
          <p:grpSpPr bwMode="auto">
            <a:xfrm>
              <a:off x="4641" y="2144"/>
              <a:ext cx="207" cy="168"/>
              <a:chOff x="4891" y="2520"/>
              <a:chExt cx="335" cy="333"/>
            </a:xfrm>
          </p:grpSpPr>
          <p:sp>
            <p:nvSpPr>
              <p:cNvPr id="418121" name="Freeform 329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22" name="Line 330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23" name="Line 331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24" name="Freeform 332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25" name="Line 333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26" name="Line 334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27" name="Line 335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28" name="Rectangle 336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29" name="Freeform 337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30" name="Line 338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31" name="Line 339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32" name="Line 340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8165" name="Group 373"/>
          <p:cNvGrpSpPr>
            <a:grpSpLocks/>
          </p:cNvGrpSpPr>
          <p:nvPr/>
        </p:nvGrpSpPr>
        <p:grpSpPr bwMode="auto">
          <a:xfrm>
            <a:off x="825500" y="4140200"/>
            <a:ext cx="2946400" cy="2416175"/>
            <a:chOff x="520" y="2608"/>
            <a:chExt cx="1856" cy="1522"/>
          </a:xfrm>
        </p:grpSpPr>
        <p:sp>
          <p:nvSpPr>
            <p:cNvPr id="418159" name="Line 367"/>
            <p:cNvSpPr>
              <a:spLocks noChangeShapeType="1"/>
            </p:cNvSpPr>
            <p:nvPr/>
          </p:nvSpPr>
          <p:spPr bwMode="auto">
            <a:xfrm flipH="1">
              <a:off x="2200" y="2888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60" name="Line 368"/>
            <p:cNvSpPr>
              <a:spLocks noChangeShapeType="1"/>
            </p:cNvSpPr>
            <p:nvPr/>
          </p:nvSpPr>
          <p:spPr bwMode="auto">
            <a:xfrm flipH="1">
              <a:off x="664" y="2768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51" name="Line 259"/>
            <p:cNvSpPr>
              <a:spLocks noChangeShapeType="1"/>
            </p:cNvSpPr>
            <p:nvPr/>
          </p:nvSpPr>
          <p:spPr bwMode="auto">
            <a:xfrm flipH="1">
              <a:off x="1112" y="3704"/>
              <a:ext cx="272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417853" name="Picture 6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CF7E5"/>
                </a:clrFrom>
                <a:clrTo>
                  <a:srgbClr val="FCF7E5">
                    <a:alpha val="0"/>
                  </a:srgbClr>
                </a:clrTo>
              </a:clrChange>
            </a:blip>
            <a:srcRect l="29601" t="55556" r="57755" b="18384"/>
            <a:stretch>
              <a:fillRect/>
            </a:stretch>
          </p:blipFill>
          <p:spPr bwMode="auto">
            <a:xfrm>
              <a:off x="941" y="3641"/>
              <a:ext cx="316" cy="4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18002" name="Line 210"/>
            <p:cNvSpPr>
              <a:spLocks noChangeShapeType="1"/>
            </p:cNvSpPr>
            <p:nvPr/>
          </p:nvSpPr>
          <p:spPr bwMode="auto">
            <a:xfrm flipH="1">
              <a:off x="1392" y="3408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03" name="Line 211"/>
            <p:cNvSpPr>
              <a:spLocks noChangeShapeType="1"/>
            </p:cNvSpPr>
            <p:nvPr/>
          </p:nvSpPr>
          <p:spPr bwMode="auto">
            <a:xfrm flipH="1">
              <a:off x="1872" y="2976"/>
              <a:ext cx="2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04" name="Line 212"/>
            <p:cNvSpPr>
              <a:spLocks noChangeShapeType="1"/>
            </p:cNvSpPr>
            <p:nvPr/>
          </p:nvSpPr>
          <p:spPr bwMode="auto">
            <a:xfrm flipH="1">
              <a:off x="752" y="2944"/>
              <a:ext cx="2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05" name="Freeform 213"/>
            <p:cNvSpPr>
              <a:spLocks/>
            </p:cNvSpPr>
            <p:nvPr/>
          </p:nvSpPr>
          <p:spPr bwMode="auto">
            <a:xfrm rot="64793">
              <a:off x="998" y="2785"/>
              <a:ext cx="790" cy="564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33CC">
                    <a:gamma/>
                    <a:shade val="46275"/>
                    <a:invGamma/>
                  </a:srgbClr>
                </a:gs>
                <a:gs pos="5000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CC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418006" name="Group 214"/>
            <p:cNvGrpSpPr>
              <a:grpSpLocks/>
            </p:cNvGrpSpPr>
            <p:nvPr/>
          </p:nvGrpSpPr>
          <p:grpSpPr bwMode="auto">
            <a:xfrm>
              <a:off x="520" y="2832"/>
              <a:ext cx="328" cy="239"/>
              <a:chOff x="1392" y="2040"/>
              <a:chExt cx="328" cy="239"/>
            </a:xfrm>
          </p:grpSpPr>
          <p:grpSp>
            <p:nvGrpSpPr>
              <p:cNvPr id="418007" name="Group 215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008" name="Oval 216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09" name="Rectangle 217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10" name="Rectangle 21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11" name="Oval 219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012" name="Text Box 220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sp>
          <p:nvSpPr>
            <p:cNvPr id="418013" name="Line 221"/>
            <p:cNvSpPr>
              <a:spLocks noChangeShapeType="1"/>
            </p:cNvSpPr>
            <p:nvPr/>
          </p:nvSpPr>
          <p:spPr bwMode="auto">
            <a:xfrm>
              <a:off x="1128" y="3016"/>
              <a:ext cx="24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14" name="Line 222"/>
            <p:cNvSpPr>
              <a:spLocks noChangeShapeType="1"/>
            </p:cNvSpPr>
            <p:nvPr/>
          </p:nvSpPr>
          <p:spPr bwMode="auto">
            <a:xfrm flipV="1">
              <a:off x="1416" y="2992"/>
              <a:ext cx="384" cy="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8016" name="Group 224"/>
            <p:cNvGrpSpPr>
              <a:grpSpLocks/>
            </p:cNvGrpSpPr>
            <p:nvPr/>
          </p:nvGrpSpPr>
          <p:grpSpPr bwMode="auto">
            <a:xfrm>
              <a:off x="1240" y="3208"/>
              <a:ext cx="328" cy="247"/>
              <a:chOff x="4744" y="3008"/>
              <a:chExt cx="328" cy="247"/>
            </a:xfrm>
          </p:grpSpPr>
          <p:grpSp>
            <p:nvGrpSpPr>
              <p:cNvPr id="418017" name="Group 225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8018" name="Oval 226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19" name="Rectangle 227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20" name="Rectangle 22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21" name="Oval 229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022" name="Text Box 230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8023" name="Group 231"/>
            <p:cNvGrpSpPr>
              <a:grpSpLocks/>
            </p:cNvGrpSpPr>
            <p:nvPr/>
          </p:nvGrpSpPr>
          <p:grpSpPr bwMode="auto">
            <a:xfrm>
              <a:off x="1664" y="2856"/>
              <a:ext cx="328" cy="247"/>
              <a:chOff x="4744" y="3008"/>
              <a:chExt cx="328" cy="247"/>
            </a:xfrm>
          </p:grpSpPr>
          <p:grpSp>
            <p:nvGrpSpPr>
              <p:cNvPr id="418024" name="Group 232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8025" name="Oval 233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26" name="Rectangle 234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27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28" name="Oval 236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029" name="Text Box 237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8030" name="Group 238"/>
            <p:cNvGrpSpPr>
              <a:grpSpLocks/>
            </p:cNvGrpSpPr>
            <p:nvPr/>
          </p:nvGrpSpPr>
          <p:grpSpPr bwMode="auto">
            <a:xfrm>
              <a:off x="952" y="2824"/>
              <a:ext cx="328" cy="247"/>
              <a:chOff x="4744" y="3008"/>
              <a:chExt cx="328" cy="247"/>
            </a:xfrm>
          </p:grpSpPr>
          <p:grpSp>
            <p:nvGrpSpPr>
              <p:cNvPr id="418031" name="Group 239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8032" name="Oval 240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33" name="Rectangle 24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34" name="Rectangle 24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35" name="Oval 243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036" name="Text Box 244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8037" name="Group 245"/>
            <p:cNvGrpSpPr>
              <a:grpSpLocks/>
            </p:cNvGrpSpPr>
            <p:nvPr/>
          </p:nvGrpSpPr>
          <p:grpSpPr bwMode="auto">
            <a:xfrm>
              <a:off x="1232" y="3560"/>
              <a:ext cx="328" cy="239"/>
              <a:chOff x="1392" y="2040"/>
              <a:chExt cx="328" cy="239"/>
            </a:xfrm>
          </p:grpSpPr>
          <p:grpSp>
            <p:nvGrpSpPr>
              <p:cNvPr id="418038" name="Group 246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039" name="Oval 247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40" name="Rectangle 24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41" name="Rectangle 249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42" name="Oval 250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043" name="Text Box 251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8044" name="Group 252"/>
            <p:cNvGrpSpPr>
              <a:grpSpLocks/>
            </p:cNvGrpSpPr>
            <p:nvPr/>
          </p:nvGrpSpPr>
          <p:grpSpPr bwMode="auto">
            <a:xfrm>
              <a:off x="2048" y="2856"/>
              <a:ext cx="328" cy="239"/>
              <a:chOff x="1392" y="2040"/>
              <a:chExt cx="328" cy="239"/>
            </a:xfrm>
          </p:grpSpPr>
          <p:grpSp>
            <p:nvGrpSpPr>
              <p:cNvPr id="418045" name="Group 253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046" name="Oval 254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47" name="Rectangle 25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48" name="Rectangle 256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49" name="Oval 257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050" name="Text Box 258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8133" name="Group 341"/>
            <p:cNvGrpSpPr>
              <a:grpSpLocks/>
            </p:cNvGrpSpPr>
            <p:nvPr/>
          </p:nvGrpSpPr>
          <p:grpSpPr bwMode="auto">
            <a:xfrm>
              <a:off x="579" y="2608"/>
              <a:ext cx="207" cy="168"/>
              <a:chOff x="4891" y="2520"/>
              <a:chExt cx="335" cy="333"/>
            </a:xfrm>
          </p:grpSpPr>
          <p:sp>
            <p:nvSpPr>
              <p:cNvPr id="418134" name="Freeform 342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35" name="Line 343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36" name="Line 344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37" name="Freeform 345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38" name="Line 346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39" name="Line 347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40" name="Line 348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41" name="Rectangle 349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42" name="Freeform 350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43" name="Line 351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44" name="Line 352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45" name="Line 353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8146" name="Group 354"/>
            <p:cNvGrpSpPr>
              <a:grpSpLocks/>
            </p:cNvGrpSpPr>
            <p:nvPr/>
          </p:nvGrpSpPr>
          <p:grpSpPr bwMode="auto">
            <a:xfrm>
              <a:off x="2073" y="3128"/>
              <a:ext cx="207" cy="168"/>
              <a:chOff x="4891" y="2520"/>
              <a:chExt cx="335" cy="333"/>
            </a:xfrm>
          </p:grpSpPr>
          <p:sp>
            <p:nvSpPr>
              <p:cNvPr id="418147" name="Freeform 355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48" name="Line 356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49" name="Line 357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50" name="Freeform 358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51" name="Line 359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52" name="Line 360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53" name="Line 361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54" name="Rectangle 362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55" name="Freeform 363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56" name="Line 364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57" name="Line 365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58" name="Line 366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3D6EAE1C-8DC6-4F2A-B36D-063D8D4F645C}" type="slidenum">
              <a:rPr lang="en-US"/>
              <a:pPr/>
              <a:t>73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EVPLAN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43013"/>
            <a:ext cx="8229600" cy="4864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E</a:t>
            </a:r>
            <a:r>
              <a:rPr lang="en-US" sz="2000">
                <a:solidFill>
                  <a:schemeClr val="accent2"/>
                </a:solidFill>
              </a:rPr>
              <a:t>thernet </a:t>
            </a:r>
            <a:r>
              <a:rPr lang="en-US" sz="2000"/>
              <a:t>V</a:t>
            </a:r>
            <a:r>
              <a:rPr lang="en-US" sz="2000">
                <a:solidFill>
                  <a:schemeClr val="accent2"/>
                </a:solidFill>
              </a:rPr>
              <a:t>irtual </a:t>
            </a:r>
            <a:r>
              <a:rPr lang="en-US" sz="2000"/>
              <a:t>P</a:t>
            </a:r>
            <a:r>
              <a:rPr lang="en-US" sz="2000">
                <a:solidFill>
                  <a:schemeClr val="accent2"/>
                </a:solidFill>
              </a:rPr>
              <a:t>rivate </a:t>
            </a:r>
            <a:r>
              <a:rPr lang="en-US" sz="2000"/>
              <a:t>LAN</a:t>
            </a:r>
            <a:r>
              <a:rPr lang="en-US" sz="2000">
                <a:solidFill>
                  <a:schemeClr val="accent2"/>
                </a:solidFill>
              </a:rPr>
              <a:t> is a shared-BW E-LAN service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statmuxed BW and switch fabric are shared among customers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useful service, but most difficult to manage </a:t>
            </a:r>
            <a:r>
              <a:rPr lang="en-US" sz="1800">
                <a:solidFill>
                  <a:schemeClr val="accent2"/>
                </a:solidFill>
              </a:rPr>
              <a:t>(not yet studied)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when server is MPLS, this is VPLS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best effort version is widely deployed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418971" name="Group 155"/>
          <p:cNvGrpSpPr>
            <a:grpSpLocks/>
          </p:cNvGrpSpPr>
          <p:nvPr/>
        </p:nvGrpSpPr>
        <p:grpSpPr bwMode="auto">
          <a:xfrm>
            <a:off x="3911600" y="4051300"/>
            <a:ext cx="2959100" cy="1954213"/>
            <a:chOff x="3616" y="1128"/>
            <a:chExt cx="1864" cy="1231"/>
          </a:xfrm>
        </p:grpSpPr>
        <p:sp>
          <p:nvSpPr>
            <p:cNvPr id="418970" name="Line 154"/>
            <p:cNvSpPr>
              <a:spLocks noChangeShapeType="1"/>
            </p:cNvSpPr>
            <p:nvPr/>
          </p:nvSpPr>
          <p:spPr bwMode="auto">
            <a:xfrm flipH="1">
              <a:off x="4176" y="1896"/>
              <a:ext cx="272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69" name="Line 153"/>
            <p:cNvSpPr>
              <a:spLocks noChangeShapeType="1"/>
            </p:cNvSpPr>
            <p:nvPr/>
          </p:nvSpPr>
          <p:spPr bwMode="auto">
            <a:xfrm>
              <a:off x="4464" y="1880"/>
              <a:ext cx="248" cy="2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68" name="Line 152"/>
            <p:cNvSpPr>
              <a:spLocks noChangeShapeType="1"/>
            </p:cNvSpPr>
            <p:nvPr/>
          </p:nvSpPr>
          <p:spPr bwMode="auto">
            <a:xfrm flipH="1">
              <a:off x="3760" y="1512"/>
              <a:ext cx="384" cy="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66" name="Line 150"/>
            <p:cNvSpPr>
              <a:spLocks noChangeShapeType="1"/>
            </p:cNvSpPr>
            <p:nvPr/>
          </p:nvSpPr>
          <p:spPr bwMode="auto">
            <a:xfrm flipH="1">
              <a:off x="4968" y="1232"/>
              <a:ext cx="288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67" name="Line 151"/>
            <p:cNvSpPr>
              <a:spLocks noChangeShapeType="1"/>
            </p:cNvSpPr>
            <p:nvPr/>
          </p:nvSpPr>
          <p:spPr bwMode="auto">
            <a:xfrm flipH="1" flipV="1">
              <a:off x="4984" y="1520"/>
              <a:ext cx="288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22" name="Line 6"/>
            <p:cNvSpPr>
              <a:spLocks noChangeShapeType="1"/>
            </p:cNvSpPr>
            <p:nvPr/>
          </p:nvSpPr>
          <p:spPr bwMode="auto">
            <a:xfrm flipH="1">
              <a:off x="4488" y="1952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23" name="Line 7"/>
            <p:cNvSpPr>
              <a:spLocks noChangeShapeType="1"/>
            </p:cNvSpPr>
            <p:nvPr/>
          </p:nvSpPr>
          <p:spPr bwMode="auto">
            <a:xfrm flipH="1">
              <a:off x="4968" y="1520"/>
              <a:ext cx="32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24" name="Line 8"/>
            <p:cNvSpPr>
              <a:spLocks noChangeShapeType="1"/>
            </p:cNvSpPr>
            <p:nvPr/>
          </p:nvSpPr>
          <p:spPr bwMode="auto">
            <a:xfrm flipH="1">
              <a:off x="3760" y="1488"/>
              <a:ext cx="3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25" name="Freeform 9"/>
            <p:cNvSpPr>
              <a:spLocks/>
            </p:cNvSpPr>
            <p:nvPr/>
          </p:nvSpPr>
          <p:spPr bwMode="auto">
            <a:xfrm rot="64793">
              <a:off x="4094" y="1329"/>
              <a:ext cx="790" cy="564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FF33CC">
                    <a:gamma/>
                    <a:shade val="46275"/>
                    <a:invGamma/>
                  </a:srgbClr>
                </a:gs>
                <a:gs pos="5000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CC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418826" name="Group 10"/>
            <p:cNvGrpSpPr>
              <a:grpSpLocks/>
            </p:cNvGrpSpPr>
            <p:nvPr/>
          </p:nvGrpSpPr>
          <p:grpSpPr bwMode="auto">
            <a:xfrm>
              <a:off x="3616" y="1376"/>
              <a:ext cx="328" cy="239"/>
              <a:chOff x="1392" y="2040"/>
              <a:chExt cx="328" cy="239"/>
            </a:xfrm>
          </p:grpSpPr>
          <p:grpSp>
            <p:nvGrpSpPr>
              <p:cNvPr id="418827" name="Group 11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828" name="Oval 12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29" name="Rectangle 13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30" name="Rectangle 14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31" name="Oval 15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832" name="Text Box 16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8836" name="Group 20"/>
            <p:cNvGrpSpPr>
              <a:grpSpLocks/>
            </p:cNvGrpSpPr>
            <p:nvPr/>
          </p:nvGrpSpPr>
          <p:grpSpPr bwMode="auto">
            <a:xfrm>
              <a:off x="4336" y="1752"/>
              <a:ext cx="328" cy="247"/>
              <a:chOff x="4744" y="3008"/>
              <a:chExt cx="328" cy="247"/>
            </a:xfrm>
          </p:grpSpPr>
          <p:grpSp>
            <p:nvGrpSpPr>
              <p:cNvPr id="418837" name="Group 21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8838" name="Oval 22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39" name="Rectangle 23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40" name="Rectangle 24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41" name="Oval 25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842" name="Text Box 26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8843" name="Group 27"/>
            <p:cNvGrpSpPr>
              <a:grpSpLocks/>
            </p:cNvGrpSpPr>
            <p:nvPr/>
          </p:nvGrpSpPr>
          <p:grpSpPr bwMode="auto">
            <a:xfrm>
              <a:off x="4760" y="1400"/>
              <a:ext cx="328" cy="247"/>
              <a:chOff x="4744" y="3008"/>
              <a:chExt cx="328" cy="247"/>
            </a:xfrm>
          </p:grpSpPr>
          <p:grpSp>
            <p:nvGrpSpPr>
              <p:cNvPr id="418844" name="Group 28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8845" name="Oval 29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46" name="Rectangle 30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47" name="Rectangle 3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48" name="Oval 32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849" name="Text Box 33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8850" name="Group 34"/>
            <p:cNvGrpSpPr>
              <a:grpSpLocks/>
            </p:cNvGrpSpPr>
            <p:nvPr/>
          </p:nvGrpSpPr>
          <p:grpSpPr bwMode="auto">
            <a:xfrm>
              <a:off x="4048" y="1368"/>
              <a:ext cx="328" cy="247"/>
              <a:chOff x="4744" y="3008"/>
              <a:chExt cx="328" cy="247"/>
            </a:xfrm>
          </p:grpSpPr>
          <p:grpSp>
            <p:nvGrpSpPr>
              <p:cNvPr id="418851" name="Group 35"/>
              <p:cNvGrpSpPr>
                <a:grpSpLocks/>
              </p:cNvGrpSpPr>
              <p:nvPr/>
            </p:nvGrpSpPr>
            <p:grpSpPr bwMode="auto">
              <a:xfrm>
                <a:off x="4791" y="3008"/>
                <a:ext cx="195" cy="226"/>
                <a:chOff x="3815" y="3168"/>
                <a:chExt cx="195" cy="226"/>
              </a:xfrm>
            </p:grpSpPr>
            <p:sp>
              <p:nvSpPr>
                <p:cNvPr id="418852" name="Oval 36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53" name="Rectangle 37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54" name="Rectangle 3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55" name="Oval 39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856" name="Text Box 40"/>
              <p:cNvSpPr txBox="1">
                <a:spLocks noChangeArrowheads="1"/>
              </p:cNvSpPr>
              <p:nvPr/>
            </p:nvSpPr>
            <p:spPr bwMode="auto">
              <a:xfrm>
                <a:off x="4744" y="3024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PE</a:t>
                </a:r>
              </a:p>
            </p:txBody>
          </p:sp>
        </p:grpSp>
        <p:grpSp>
          <p:nvGrpSpPr>
            <p:cNvPr id="418857" name="Group 41"/>
            <p:cNvGrpSpPr>
              <a:grpSpLocks/>
            </p:cNvGrpSpPr>
            <p:nvPr/>
          </p:nvGrpSpPr>
          <p:grpSpPr bwMode="auto">
            <a:xfrm>
              <a:off x="4576" y="2120"/>
              <a:ext cx="328" cy="239"/>
              <a:chOff x="1392" y="2040"/>
              <a:chExt cx="328" cy="239"/>
            </a:xfrm>
          </p:grpSpPr>
          <p:grpSp>
            <p:nvGrpSpPr>
              <p:cNvPr id="418858" name="Group 42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859" name="Oval 43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60" name="Rectangle 44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61" name="Rectangle 4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62" name="Oval 46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863" name="Text Box 47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8864" name="Group 48"/>
            <p:cNvGrpSpPr>
              <a:grpSpLocks/>
            </p:cNvGrpSpPr>
            <p:nvPr/>
          </p:nvGrpSpPr>
          <p:grpSpPr bwMode="auto">
            <a:xfrm>
              <a:off x="5144" y="1400"/>
              <a:ext cx="328" cy="239"/>
              <a:chOff x="1392" y="2040"/>
              <a:chExt cx="328" cy="239"/>
            </a:xfrm>
          </p:grpSpPr>
          <p:grpSp>
            <p:nvGrpSpPr>
              <p:cNvPr id="418865" name="Group 49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866" name="Oval 50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67" name="Rectangle 51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68" name="Rectangle 5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69" name="Oval 53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870" name="Text Box 54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8911" name="Group 95"/>
            <p:cNvGrpSpPr>
              <a:grpSpLocks/>
            </p:cNvGrpSpPr>
            <p:nvPr/>
          </p:nvGrpSpPr>
          <p:grpSpPr bwMode="auto">
            <a:xfrm>
              <a:off x="4048" y="2112"/>
              <a:ext cx="328" cy="239"/>
              <a:chOff x="1392" y="2040"/>
              <a:chExt cx="328" cy="239"/>
            </a:xfrm>
          </p:grpSpPr>
          <p:grpSp>
            <p:nvGrpSpPr>
              <p:cNvPr id="418912" name="Group 96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913" name="Oval 97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14" name="Rectangle 9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15" name="Rectangle 99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16" name="Oval 100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917" name="Text Box 101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8931" name="Group 115"/>
            <p:cNvGrpSpPr>
              <a:grpSpLocks/>
            </p:cNvGrpSpPr>
            <p:nvPr/>
          </p:nvGrpSpPr>
          <p:grpSpPr bwMode="auto">
            <a:xfrm>
              <a:off x="4328" y="2112"/>
              <a:ext cx="328" cy="239"/>
              <a:chOff x="1392" y="2040"/>
              <a:chExt cx="328" cy="239"/>
            </a:xfrm>
          </p:grpSpPr>
          <p:grpSp>
            <p:nvGrpSpPr>
              <p:cNvPr id="418932" name="Group 116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933" name="Oval 117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34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35" name="Rectangle 119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36" name="Oval 120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937" name="Text Box 121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8945" name="Group 129"/>
            <p:cNvGrpSpPr>
              <a:grpSpLocks/>
            </p:cNvGrpSpPr>
            <p:nvPr/>
          </p:nvGrpSpPr>
          <p:grpSpPr bwMode="auto">
            <a:xfrm>
              <a:off x="3624" y="1616"/>
              <a:ext cx="328" cy="239"/>
              <a:chOff x="1392" y="2040"/>
              <a:chExt cx="328" cy="239"/>
            </a:xfrm>
          </p:grpSpPr>
          <p:grpSp>
            <p:nvGrpSpPr>
              <p:cNvPr id="418946" name="Group 130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947" name="Oval 131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48" name="Rectangle 132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49" name="Rectangle 133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50" name="Oval 134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951" name="Text Box 135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8952" name="Group 136"/>
            <p:cNvGrpSpPr>
              <a:grpSpLocks/>
            </p:cNvGrpSpPr>
            <p:nvPr/>
          </p:nvGrpSpPr>
          <p:grpSpPr bwMode="auto">
            <a:xfrm>
              <a:off x="5152" y="1128"/>
              <a:ext cx="328" cy="239"/>
              <a:chOff x="1392" y="2040"/>
              <a:chExt cx="328" cy="239"/>
            </a:xfrm>
          </p:grpSpPr>
          <p:grpSp>
            <p:nvGrpSpPr>
              <p:cNvPr id="418953" name="Group 137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954" name="Oval 138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55" name="Rectangle 139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56" name="Rectangle 140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57" name="Oval 141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958" name="Text Box 142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  <p:grpSp>
          <p:nvGrpSpPr>
            <p:cNvPr id="418959" name="Group 143"/>
            <p:cNvGrpSpPr>
              <a:grpSpLocks/>
            </p:cNvGrpSpPr>
            <p:nvPr/>
          </p:nvGrpSpPr>
          <p:grpSpPr bwMode="auto">
            <a:xfrm>
              <a:off x="5144" y="1640"/>
              <a:ext cx="328" cy="239"/>
              <a:chOff x="1392" y="2040"/>
              <a:chExt cx="328" cy="239"/>
            </a:xfrm>
          </p:grpSpPr>
          <p:grpSp>
            <p:nvGrpSpPr>
              <p:cNvPr id="418960" name="Group 144"/>
              <p:cNvGrpSpPr>
                <a:grpSpLocks/>
              </p:cNvGrpSpPr>
              <p:nvPr/>
            </p:nvGrpSpPr>
            <p:grpSpPr bwMode="auto">
              <a:xfrm>
                <a:off x="1447" y="2040"/>
                <a:ext cx="195" cy="226"/>
                <a:chOff x="3815" y="3168"/>
                <a:chExt cx="195" cy="226"/>
              </a:xfrm>
            </p:grpSpPr>
            <p:sp>
              <p:nvSpPr>
                <p:cNvPr id="418961" name="Oval 145"/>
                <p:cNvSpPr>
                  <a:spLocks noChangeArrowheads="1"/>
                </p:cNvSpPr>
                <p:nvPr/>
              </p:nvSpPr>
              <p:spPr bwMode="auto">
                <a:xfrm>
                  <a:off x="3816" y="3322"/>
                  <a:ext cx="194" cy="72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62" name="Rectangle 146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63" name="Rectangle 147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94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64" name="Oval 148"/>
                <p:cNvSpPr>
                  <a:spLocks noChangeArrowheads="1"/>
                </p:cNvSpPr>
                <p:nvPr/>
              </p:nvSpPr>
              <p:spPr bwMode="auto">
                <a:xfrm>
                  <a:off x="3816" y="3168"/>
                  <a:ext cx="194" cy="72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8965" name="Text Box 149"/>
              <p:cNvSpPr txBox="1">
                <a:spLocks noChangeArrowheads="1"/>
              </p:cNvSpPr>
              <p:nvPr/>
            </p:nvSpPr>
            <p:spPr bwMode="auto">
              <a:xfrm>
                <a:off x="1392" y="2048"/>
                <a:ext cx="3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CE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CAA91743-BE7B-4ACC-82FB-AF9A5E37DE53}" type="slidenum">
              <a:rPr lang="en-US"/>
              <a:pPr/>
              <a:t>74</a:t>
            </a:fld>
            <a:endParaRPr lang="en-US"/>
          </a:p>
        </p:txBody>
      </p:sp>
      <p:sp>
        <p:nvSpPr>
          <p:cNvPr id="406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60538" y="165100"/>
            <a:ext cx="6686550" cy="1143000"/>
          </a:xfrm>
        </p:spPr>
        <p:txBody>
          <a:bodyPr/>
          <a:lstStyle/>
          <a:p>
            <a:r>
              <a:rPr lang="en-US"/>
              <a:t>Additional bridging functions</a:t>
            </a:r>
          </a:p>
        </p:txBody>
      </p:sp>
      <p:sp>
        <p:nvSpPr>
          <p:cNvPr id="406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30400" y="2322513"/>
            <a:ext cx="5359400" cy="2070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GARP, GVRP, GMRP (802.1ak)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rapid spanning tree (802.1w)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multiple spanning trees (802.1s-2002)</a:t>
            </a:r>
          </a:p>
          <a:p>
            <a:pPr>
              <a:buFont typeface="Wingdings" pitchFamily="2" charset="2"/>
              <a:buNone/>
            </a:pPr>
            <a:r>
              <a:rPr lang="en-US"/>
              <a:t>Rbridges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BA5913D1-E100-4AF2-8E44-C4526A78B7BC}" type="slidenum">
              <a:rPr lang="en-US"/>
              <a:pPr/>
              <a:t>75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GARP   </a:t>
            </a:r>
            <a:r>
              <a:rPr lang="en-US" sz="2400"/>
              <a:t>(802.1D clause 12)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43013"/>
            <a:ext cx="8775700" cy="256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G</a:t>
            </a:r>
            <a:r>
              <a:rPr lang="en-US" sz="2000">
                <a:solidFill>
                  <a:schemeClr val="accent2"/>
                </a:solidFill>
              </a:rPr>
              <a:t>eneric </a:t>
            </a:r>
            <a:r>
              <a:rPr lang="en-US" sz="2000"/>
              <a:t>A</a:t>
            </a:r>
            <a:r>
              <a:rPr lang="en-US" sz="2000">
                <a:solidFill>
                  <a:schemeClr val="accent2"/>
                </a:solidFill>
              </a:rPr>
              <a:t>ttribute </a:t>
            </a:r>
            <a:r>
              <a:rPr lang="en-US" sz="2000"/>
              <a:t>R</a:t>
            </a:r>
            <a:r>
              <a:rPr lang="en-US" sz="2000">
                <a:solidFill>
                  <a:schemeClr val="accent2"/>
                </a:solidFill>
              </a:rPr>
              <a:t>egistration </a:t>
            </a:r>
            <a:r>
              <a:rPr lang="en-US" sz="2000"/>
              <a:t>P</a:t>
            </a:r>
            <a:r>
              <a:rPr lang="en-US" sz="2000">
                <a:solidFill>
                  <a:schemeClr val="accent2"/>
                </a:solidFill>
              </a:rPr>
              <a:t>rotocol    </a:t>
            </a:r>
            <a:r>
              <a:rPr lang="en-US" sz="1800">
                <a:solidFill>
                  <a:srgbClr val="FF3300"/>
                </a:solidFill>
              </a:rPr>
              <a:t>(WARNING not Gratuitous ARP)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generic framework to declare, withdraw, register and remove attributes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GARP defines architecture, protocol, state machine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Example uses: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VLAN IDs (GVRP)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multicast group membership (GMRP)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42900" y="3924300"/>
            <a:ext cx="7480300" cy="2832100"/>
            <a:chOff x="342900" y="3924300"/>
            <a:chExt cx="7480300" cy="2832100"/>
          </a:xfrm>
        </p:grpSpPr>
        <p:sp>
          <p:nvSpPr>
            <p:cNvPr id="329732" name="Text Box 4"/>
            <p:cNvSpPr txBox="1">
              <a:spLocks noChangeArrowheads="1"/>
            </p:cNvSpPr>
            <p:nvPr/>
          </p:nvSpPr>
          <p:spPr bwMode="auto">
            <a:xfrm>
              <a:off x="1460500" y="3924300"/>
              <a:ext cx="5956300" cy="61753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PID MSG1 MSG2 … MSGn</a:t>
              </a:r>
              <a:r>
                <a:rPr lang="en-US" sz="1800"/>
                <a:t> </a:t>
              </a:r>
              <a:r>
                <a:rPr lang="en-US"/>
                <a:t> END</a:t>
              </a:r>
            </a:p>
          </p:txBody>
        </p:sp>
        <p:sp>
          <p:nvSpPr>
            <p:cNvPr id="329733" name="Line 5"/>
            <p:cNvSpPr>
              <a:spLocks noChangeShapeType="1"/>
            </p:cNvSpPr>
            <p:nvPr/>
          </p:nvSpPr>
          <p:spPr bwMode="auto">
            <a:xfrm>
              <a:off x="2273300" y="39243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34" name="Line 6"/>
            <p:cNvSpPr>
              <a:spLocks noChangeShapeType="1"/>
            </p:cNvSpPr>
            <p:nvPr/>
          </p:nvSpPr>
          <p:spPr bwMode="auto">
            <a:xfrm>
              <a:off x="3441700" y="39243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35" name="Line 7"/>
            <p:cNvSpPr>
              <a:spLocks noChangeShapeType="1"/>
            </p:cNvSpPr>
            <p:nvPr/>
          </p:nvSpPr>
          <p:spPr bwMode="auto">
            <a:xfrm>
              <a:off x="4660900" y="39243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36" name="Line 8"/>
            <p:cNvSpPr>
              <a:spLocks noChangeShapeType="1"/>
            </p:cNvSpPr>
            <p:nvPr/>
          </p:nvSpPr>
          <p:spPr bwMode="auto">
            <a:xfrm>
              <a:off x="5143500" y="39243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37" name="Line 9"/>
            <p:cNvSpPr>
              <a:spLocks noChangeShapeType="1"/>
            </p:cNvSpPr>
            <p:nvPr/>
          </p:nvSpPr>
          <p:spPr bwMode="auto">
            <a:xfrm>
              <a:off x="6350000" y="39243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38" name="Text Box 10"/>
            <p:cNvSpPr txBox="1">
              <a:spLocks noChangeArrowheads="1"/>
            </p:cNvSpPr>
            <p:nvPr/>
          </p:nvSpPr>
          <p:spPr bwMode="auto">
            <a:xfrm>
              <a:off x="355600" y="4965700"/>
              <a:ext cx="6896100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TYPE </a:t>
              </a:r>
              <a:r>
                <a:rPr lang="en-US" dirty="0" smtClean="0"/>
                <a:t>ATTR1  </a:t>
              </a:r>
              <a:r>
                <a:rPr lang="en-US" dirty="0"/>
                <a:t>ATTR2 </a:t>
              </a:r>
              <a:r>
                <a:rPr lang="en-US" dirty="0" smtClean="0"/>
                <a:t>…</a:t>
              </a:r>
              <a:r>
                <a:rPr lang="en-US" sz="3600" dirty="0" smtClean="0"/>
                <a:t> </a:t>
              </a:r>
              <a:r>
                <a:rPr lang="en-US" dirty="0" smtClean="0"/>
                <a:t> </a:t>
              </a:r>
              <a:r>
                <a:rPr lang="en-US" dirty="0" err="1"/>
                <a:t>ATTRn</a:t>
              </a:r>
              <a:r>
                <a:rPr lang="en-US" dirty="0"/>
                <a:t>  END</a:t>
              </a:r>
            </a:p>
          </p:txBody>
        </p:sp>
        <p:sp>
          <p:nvSpPr>
            <p:cNvPr id="329739" name="Line 11"/>
            <p:cNvSpPr>
              <a:spLocks noChangeShapeType="1"/>
            </p:cNvSpPr>
            <p:nvPr/>
          </p:nvSpPr>
          <p:spPr bwMode="auto">
            <a:xfrm>
              <a:off x="1536700" y="49657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0" name="Line 12"/>
            <p:cNvSpPr>
              <a:spLocks noChangeShapeType="1"/>
            </p:cNvSpPr>
            <p:nvPr/>
          </p:nvSpPr>
          <p:spPr bwMode="auto">
            <a:xfrm>
              <a:off x="2882900" y="49657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1" name="Line 13"/>
            <p:cNvSpPr>
              <a:spLocks noChangeShapeType="1"/>
            </p:cNvSpPr>
            <p:nvPr/>
          </p:nvSpPr>
          <p:spPr bwMode="auto">
            <a:xfrm>
              <a:off x="4787900" y="49784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2" name="Line 14"/>
            <p:cNvSpPr>
              <a:spLocks noChangeShapeType="1"/>
            </p:cNvSpPr>
            <p:nvPr/>
          </p:nvSpPr>
          <p:spPr bwMode="auto">
            <a:xfrm>
              <a:off x="4254500" y="49657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3" name="Line 15"/>
            <p:cNvSpPr>
              <a:spLocks noChangeShapeType="1"/>
            </p:cNvSpPr>
            <p:nvPr/>
          </p:nvSpPr>
          <p:spPr bwMode="auto">
            <a:xfrm>
              <a:off x="6121400" y="49657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4" name="Line 16"/>
            <p:cNvSpPr>
              <a:spLocks noChangeShapeType="1"/>
            </p:cNvSpPr>
            <p:nvPr/>
          </p:nvSpPr>
          <p:spPr bwMode="auto">
            <a:xfrm flipH="1">
              <a:off x="342900" y="4559300"/>
              <a:ext cx="1930400" cy="393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5" name="Line 17"/>
            <p:cNvSpPr>
              <a:spLocks noChangeShapeType="1"/>
            </p:cNvSpPr>
            <p:nvPr/>
          </p:nvSpPr>
          <p:spPr bwMode="auto">
            <a:xfrm>
              <a:off x="3441700" y="4572000"/>
              <a:ext cx="381000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6" name="Text Box 18"/>
            <p:cNvSpPr txBox="1">
              <a:spLocks noChangeArrowheads="1"/>
            </p:cNvSpPr>
            <p:nvPr/>
          </p:nvSpPr>
          <p:spPr bwMode="auto">
            <a:xfrm>
              <a:off x="508000" y="6134100"/>
              <a:ext cx="3937000" cy="61753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LEN EVENT VALUE</a:t>
              </a:r>
            </a:p>
          </p:txBody>
        </p:sp>
        <p:sp>
          <p:nvSpPr>
            <p:cNvPr id="329747" name="Line 19"/>
            <p:cNvSpPr>
              <a:spLocks noChangeShapeType="1"/>
            </p:cNvSpPr>
            <p:nvPr/>
          </p:nvSpPr>
          <p:spPr bwMode="auto">
            <a:xfrm>
              <a:off x="1447800" y="61341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8" name="Line 20"/>
            <p:cNvSpPr>
              <a:spLocks noChangeShapeType="1"/>
            </p:cNvSpPr>
            <p:nvPr/>
          </p:nvSpPr>
          <p:spPr bwMode="auto">
            <a:xfrm>
              <a:off x="2882900" y="6134100"/>
              <a:ext cx="0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49" name="Line 21"/>
            <p:cNvSpPr>
              <a:spLocks noChangeShapeType="1"/>
            </p:cNvSpPr>
            <p:nvPr/>
          </p:nvSpPr>
          <p:spPr bwMode="auto">
            <a:xfrm flipH="1">
              <a:off x="482600" y="5600700"/>
              <a:ext cx="1041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50" name="Line 22"/>
            <p:cNvSpPr>
              <a:spLocks noChangeShapeType="1"/>
            </p:cNvSpPr>
            <p:nvPr/>
          </p:nvSpPr>
          <p:spPr bwMode="auto">
            <a:xfrm>
              <a:off x="2908300" y="5613400"/>
              <a:ext cx="153670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752" name="Text Box 24"/>
            <p:cNvSpPr txBox="1">
              <a:spLocks noChangeArrowheads="1"/>
            </p:cNvSpPr>
            <p:nvPr/>
          </p:nvSpPr>
          <p:spPr bwMode="auto">
            <a:xfrm>
              <a:off x="4699000" y="6070600"/>
              <a:ext cx="3124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GARP PDU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6AA721A-2F58-4FC3-A3C1-D942B19011D4}" type="slidenum">
              <a:rPr lang="en-US"/>
              <a:pPr/>
              <a:t>76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GVRP    </a:t>
            </a:r>
            <a:r>
              <a:rPr lang="en-US" sz="2400"/>
              <a:t>(802.1Q clause 11)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5213"/>
            <a:ext cx="8902700" cy="5041900"/>
          </a:xfrm>
        </p:spPr>
        <p:txBody>
          <a:bodyPr/>
          <a:lstStyle/>
          <a:p>
            <a:pPr marL="419100" indent="-419100">
              <a:buFont typeface="Wingdings" pitchFamily="2" charset="2"/>
              <a:buNone/>
            </a:pPr>
            <a:r>
              <a:rPr lang="en-US" sz="2000" b="1"/>
              <a:t>G</a:t>
            </a:r>
            <a:r>
              <a:rPr lang="en-US" sz="2000" b="1">
                <a:solidFill>
                  <a:schemeClr val="accent2"/>
                </a:solidFill>
              </a:rPr>
              <a:t>ARP </a:t>
            </a:r>
            <a:r>
              <a:rPr lang="en-US" sz="2000" b="1"/>
              <a:t>V</a:t>
            </a:r>
            <a:r>
              <a:rPr lang="en-US" sz="2000" b="1">
                <a:solidFill>
                  <a:schemeClr val="accent2"/>
                </a:solidFill>
              </a:rPr>
              <a:t>LAN </a:t>
            </a:r>
            <a:r>
              <a:rPr lang="en-US" sz="2000" b="1"/>
              <a:t>R</a:t>
            </a:r>
            <a:r>
              <a:rPr lang="en-US" sz="2000" b="1">
                <a:solidFill>
                  <a:schemeClr val="accent2"/>
                </a:solidFill>
              </a:rPr>
              <a:t>egistration </a:t>
            </a:r>
            <a:r>
              <a:rPr lang="en-US" sz="2000" b="1"/>
              <a:t>P</a:t>
            </a:r>
            <a:r>
              <a:rPr lang="en-US" sz="2000" b="1">
                <a:solidFill>
                  <a:schemeClr val="accent2"/>
                </a:solidFill>
              </a:rPr>
              <a:t>rotocol</a:t>
            </a:r>
            <a:r>
              <a:rPr lang="en-US" sz="2000">
                <a:solidFill>
                  <a:schemeClr val="accent2"/>
                </a:solidFill>
              </a:rPr>
              <a:t> performs automatic VLAN configuration</a:t>
            </a:r>
          </a:p>
          <a:p>
            <a:pPr marL="419100" indent="-419100"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to properly process VLAN tagged frames, the VLAN switches need to know </a:t>
            </a:r>
          </a:p>
          <a:p>
            <a:pPr marL="419100" indent="-419100"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the VLANs in which it participates</a:t>
            </a:r>
          </a:p>
          <a:p>
            <a:pPr marL="419100" indent="-419100"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chemeClr val="accent2"/>
                </a:solidFill>
              </a:rPr>
              <a:t>which ports to use for VLAN members</a:t>
            </a:r>
          </a:p>
          <a:p>
            <a:pPr marL="419100" indent="-419100"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VLAN configuration of all switches needs to be consistent</a:t>
            </a:r>
          </a:p>
          <a:p>
            <a:pPr marL="419100" indent="-419100">
              <a:buFont typeface="Wingdings" pitchFamily="2" charset="2"/>
              <a:buNone/>
            </a:pPr>
            <a:r>
              <a:rPr lang="en-US" sz="2000"/>
              <a:t>802.1Q allows:</a:t>
            </a:r>
          </a:p>
          <a:p>
            <a:pPr marL="419100" indent="-419100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static provisioning of VLAN membership information </a:t>
            </a:r>
          </a:p>
          <a:p>
            <a:pPr marL="876300" lvl="1" indent="-419100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1800"/>
              <a:t>(via management mechanisms)</a:t>
            </a:r>
          </a:p>
          <a:p>
            <a:pPr marL="419100" indent="-419100"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dynamic configuration and distribution of VLAN membership info </a:t>
            </a:r>
          </a:p>
          <a:p>
            <a:pPr marL="419100" indent="-419100"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to add a new switch to a VLAN:</a:t>
            </a:r>
          </a:p>
          <a:p>
            <a:pPr marL="419100" indent="-419100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with static provisioning need to configure every switch </a:t>
            </a:r>
          </a:p>
          <a:p>
            <a:pPr marL="419100" indent="-419100"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with GVRP need to configure only one switch</a:t>
            </a:r>
          </a:p>
          <a:p>
            <a:pPr marL="876300" lvl="1" indent="-419100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rgbClr val="FF33CC"/>
                </a:solidFill>
              </a:rPr>
              <a:t>GVRP then sends out info needed to configure all the other switches</a:t>
            </a:r>
          </a:p>
          <a:p>
            <a:pPr marL="419100" indent="-419100"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 marL="419100" indent="-419100">
              <a:buFont typeface="Wingdings" pitchFamily="2" charset="2"/>
              <a:buNone/>
            </a:pPr>
            <a:endParaRPr lang="en-US" sz="15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CE12DF9-C993-43BB-A4EA-3050533B8734}" type="slidenum">
              <a:rPr lang="en-US"/>
              <a:pPr/>
              <a:t>77</a:t>
            </a:fld>
            <a:endParaRPr lang="en-US"/>
          </a:p>
        </p:txBody>
      </p:sp>
      <p:sp>
        <p:nvSpPr>
          <p:cNvPr id="331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GMRP  </a:t>
            </a:r>
            <a:r>
              <a:rPr lang="en-US" sz="2400"/>
              <a:t>(802.1D clause 10)</a:t>
            </a:r>
          </a:p>
        </p:txBody>
      </p:sp>
      <p:sp>
        <p:nvSpPr>
          <p:cNvPr id="3317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5100" y="1547813"/>
            <a:ext cx="8851900" cy="3429000"/>
          </a:xfrm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/>
              <a:t>G</a:t>
            </a:r>
            <a:r>
              <a:rPr lang="en-US" sz="2000" b="1">
                <a:solidFill>
                  <a:schemeClr val="accent2"/>
                </a:solidFill>
              </a:rPr>
              <a:t>ARP </a:t>
            </a:r>
            <a:r>
              <a:rPr lang="en-US" sz="2000" b="1"/>
              <a:t>M</a:t>
            </a:r>
            <a:r>
              <a:rPr lang="en-US" sz="2000" b="1">
                <a:solidFill>
                  <a:schemeClr val="accent2"/>
                </a:solidFill>
              </a:rPr>
              <a:t>ulticast </a:t>
            </a:r>
            <a:r>
              <a:rPr lang="en-US" sz="2000" b="1"/>
              <a:t>R</a:t>
            </a:r>
            <a:r>
              <a:rPr lang="en-US" sz="2000" b="1">
                <a:solidFill>
                  <a:schemeClr val="accent2"/>
                </a:solidFill>
              </a:rPr>
              <a:t>egistration </a:t>
            </a:r>
            <a:r>
              <a:rPr lang="en-US" sz="2000" b="1"/>
              <a:t>P</a:t>
            </a:r>
            <a:r>
              <a:rPr lang="en-US" sz="2000" b="1">
                <a:solidFill>
                  <a:schemeClr val="accent2"/>
                </a:solidFill>
              </a:rPr>
              <a:t>rotocol </a:t>
            </a:r>
            <a:r>
              <a:rPr lang="en-US" sz="2000">
                <a:solidFill>
                  <a:schemeClr val="accent2"/>
                </a:solidFill>
              </a:rPr>
              <a:t>distributes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</a:rPr>
              <a:t>multicast group info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frames with multicast address 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need to be replicated and sent to all members of the multicast group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GMRP enables automatic registering and deregistering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FIDs ensure that multicast frames are only sent to bridges that need them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GMRP must find a sub-tree of the spanning tree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331999" name="Line 1247"/>
          <p:cNvSpPr>
            <a:spLocks noChangeShapeType="1"/>
          </p:cNvSpPr>
          <p:nvPr/>
        </p:nvSpPr>
        <p:spPr bwMode="auto">
          <a:xfrm flipV="1">
            <a:off x="1435100" y="5651500"/>
            <a:ext cx="495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997" name="Line 1245"/>
          <p:cNvSpPr>
            <a:spLocks noChangeShapeType="1"/>
          </p:cNvSpPr>
          <p:nvPr/>
        </p:nvSpPr>
        <p:spPr bwMode="auto">
          <a:xfrm>
            <a:off x="2120900" y="5676900"/>
            <a:ext cx="533400" cy="86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994" name="Line 1242"/>
          <p:cNvSpPr>
            <a:spLocks noChangeShapeType="1"/>
          </p:cNvSpPr>
          <p:nvPr/>
        </p:nvSpPr>
        <p:spPr bwMode="auto">
          <a:xfrm flipV="1">
            <a:off x="2120900" y="5461000"/>
            <a:ext cx="558800" cy="17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995" name="Line 1243"/>
          <p:cNvSpPr>
            <a:spLocks noChangeShapeType="1"/>
          </p:cNvSpPr>
          <p:nvPr/>
        </p:nvSpPr>
        <p:spPr bwMode="auto">
          <a:xfrm flipV="1">
            <a:off x="2768600" y="5003800"/>
            <a:ext cx="6350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996" name="Line 1244"/>
          <p:cNvSpPr>
            <a:spLocks noChangeShapeType="1"/>
          </p:cNvSpPr>
          <p:nvPr/>
        </p:nvSpPr>
        <p:spPr bwMode="auto">
          <a:xfrm>
            <a:off x="2794000" y="5486400"/>
            <a:ext cx="533400" cy="520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998" name="Line 1246"/>
          <p:cNvSpPr>
            <a:spLocks noChangeShapeType="1"/>
          </p:cNvSpPr>
          <p:nvPr/>
        </p:nvSpPr>
        <p:spPr bwMode="auto">
          <a:xfrm flipV="1">
            <a:off x="2781300" y="6502400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993" name="Line 1241"/>
          <p:cNvSpPr>
            <a:spLocks noChangeShapeType="1"/>
          </p:cNvSpPr>
          <p:nvPr/>
        </p:nvSpPr>
        <p:spPr bwMode="auto">
          <a:xfrm flipV="1">
            <a:off x="3479800" y="6451600"/>
            <a:ext cx="2247900" cy="63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992" name="Line 1240"/>
          <p:cNvSpPr>
            <a:spLocks noChangeShapeType="1"/>
          </p:cNvSpPr>
          <p:nvPr/>
        </p:nvSpPr>
        <p:spPr bwMode="auto">
          <a:xfrm flipV="1">
            <a:off x="3530600" y="6134100"/>
            <a:ext cx="1879600" cy="355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989" name="Line 1237"/>
          <p:cNvSpPr>
            <a:spLocks noChangeShapeType="1"/>
          </p:cNvSpPr>
          <p:nvPr/>
        </p:nvSpPr>
        <p:spPr bwMode="auto">
          <a:xfrm flipV="1">
            <a:off x="3581400" y="4775200"/>
            <a:ext cx="609600" cy="165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990" name="Line 1238"/>
          <p:cNvSpPr>
            <a:spLocks noChangeShapeType="1"/>
          </p:cNvSpPr>
          <p:nvPr/>
        </p:nvSpPr>
        <p:spPr bwMode="auto">
          <a:xfrm>
            <a:off x="3568700" y="4940300"/>
            <a:ext cx="7874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991" name="Line 1239"/>
          <p:cNvSpPr>
            <a:spLocks noChangeShapeType="1"/>
          </p:cNvSpPr>
          <p:nvPr/>
        </p:nvSpPr>
        <p:spPr bwMode="auto">
          <a:xfrm flipV="1">
            <a:off x="3556000" y="5689600"/>
            <a:ext cx="1371600" cy="292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1780" name="Group 1028"/>
          <p:cNvGrpSpPr>
            <a:grpSpLocks/>
          </p:cNvGrpSpPr>
          <p:nvPr/>
        </p:nvGrpSpPr>
        <p:grpSpPr bwMode="auto">
          <a:xfrm>
            <a:off x="1878013" y="5473700"/>
            <a:ext cx="309562" cy="358775"/>
            <a:chOff x="3815" y="3168"/>
            <a:chExt cx="195" cy="226"/>
          </a:xfrm>
        </p:grpSpPr>
        <p:sp>
          <p:nvSpPr>
            <p:cNvPr id="331781" name="Oval 1029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2" name="Rectangle 1030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3" name="Rectangle 1031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4" name="Oval 1032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785" name="Group 1033"/>
          <p:cNvGrpSpPr>
            <a:grpSpLocks/>
          </p:cNvGrpSpPr>
          <p:nvPr/>
        </p:nvGrpSpPr>
        <p:grpSpPr bwMode="auto">
          <a:xfrm>
            <a:off x="2563813" y="6296025"/>
            <a:ext cx="309562" cy="358775"/>
            <a:chOff x="3815" y="3168"/>
            <a:chExt cx="195" cy="226"/>
          </a:xfrm>
        </p:grpSpPr>
        <p:sp>
          <p:nvSpPr>
            <p:cNvPr id="331786" name="Oval 1034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7" name="Rectangle 1035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8" name="Rectangle 1036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9" name="Oval 1037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790" name="Group 1038"/>
          <p:cNvGrpSpPr>
            <a:grpSpLocks/>
          </p:cNvGrpSpPr>
          <p:nvPr/>
        </p:nvGrpSpPr>
        <p:grpSpPr bwMode="auto">
          <a:xfrm>
            <a:off x="2563813" y="5778500"/>
            <a:ext cx="309562" cy="358775"/>
            <a:chOff x="3815" y="3168"/>
            <a:chExt cx="195" cy="226"/>
          </a:xfrm>
        </p:grpSpPr>
        <p:sp>
          <p:nvSpPr>
            <p:cNvPr id="331791" name="Oval 1039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2" name="Rectangle 1040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3" name="Rectangle 1041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4" name="Oval 1042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795" name="Group 1043"/>
          <p:cNvGrpSpPr>
            <a:grpSpLocks/>
          </p:cNvGrpSpPr>
          <p:nvPr/>
        </p:nvGrpSpPr>
        <p:grpSpPr bwMode="auto">
          <a:xfrm>
            <a:off x="2576513" y="5270500"/>
            <a:ext cx="309562" cy="358775"/>
            <a:chOff x="3815" y="3168"/>
            <a:chExt cx="195" cy="226"/>
          </a:xfrm>
        </p:grpSpPr>
        <p:sp>
          <p:nvSpPr>
            <p:cNvPr id="331796" name="Oval 1044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7" name="Rectangle 1045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8" name="Rectangle 1046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9" name="Oval 1047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00" name="Group 1048"/>
          <p:cNvGrpSpPr>
            <a:grpSpLocks/>
          </p:cNvGrpSpPr>
          <p:nvPr/>
        </p:nvGrpSpPr>
        <p:grpSpPr bwMode="auto">
          <a:xfrm>
            <a:off x="2576513" y="4749800"/>
            <a:ext cx="309562" cy="358775"/>
            <a:chOff x="3815" y="3168"/>
            <a:chExt cx="195" cy="226"/>
          </a:xfrm>
        </p:grpSpPr>
        <p:sp>
          <p:nvSpPr>
            <p:cNvPr id="331801" name="Oval 1049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02" name="Rectangle 1050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03" name="Rectangle 1051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04" name="Oval 1052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11" name="Group 1059"/>
          <p:cNvGrpSpPr>
            <a:grpSpLocks/>
          </p:cNvGrpSpPr>
          <p:nvPr/>
        </p:nvGrpSpPr>
        <p:grpSpPr bwMode="auto">
          <a:xfrm>
            <a:off x="3262313" y="6308725"/>
            <a:ext cx="309562" cy="358775"/>
            <a:chOff x="3815" y="3168"/>
            <a:chExt cx="195" cy="226"/>
          </a:xfrm>
        </p:grpSpPr>
        <p:sp>
          <p:nvSpPr>
            <p:cNvPr id="331812" name="Oval 1060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13" name="Rectangle 1061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14" name="Rectangle 1062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15" name="Oval 1063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16" name="Group 1064"/>
          <p:cNvGrpSpPr>
            <a:grpSpLocks/>
          </p:cNvGrpSpPr>
          <p:nvPr/>
        </p:nvGrpSpPr>
        <p:grpSpPr bwMode="auto">
          <a:xfrm>
            <a:off x="3262313" y="5791200"/>
            <a:ext cx="309562" cy="358775"/>
            <a:chOff x="3815" y="3168"/>
            <a:chExt cx="195" cy="226"/>
          </a:xfrm>
        </p:grpSpPr>
        <p:sp>
          <p:nvSpPr>
            <p:cNvPr id="331817" name="Oval 1065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18" name="Rectangle 1066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19" name="Rectangle 1067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20" name="Oval 1068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21" name="Group 1069"/>
          <p:cNvGrpSpPr>
            <a:grpSpLocks/>
          </p:cNvGrpSpPr>
          <p:nvPr/>
        </p:nvGrpSpPr>
        <p:grpSpPr bwMode="auto">
          <a:xfrm>
            <a:off x="3275013" y="5283200"/>
            <a:ext cx="309562" cy="358775"/>
            <a:chOff x="3815" y="3168"/>
            <a:chExt cx="195" cy="226"/>
          </a:xfrm>
        </p:grpSpPr>
        <p:sp>
          <p:nvSpPr>
            <p:cNvPr id="331822" name="Oval 1070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23" name="Rectangle 1071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24" name="Rectangle 1072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25" name="Oval 1073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26" name="Group 1074"/>
          <p:cNvGrpSpPr>
            <a:grpSpLocks/>
          </p:cNvGrpSpPr>
          <p:nvPr/>
        </p:nvGrpSpPr>
        <p:grpSpPr bwMode="auto">
          <a:xfrm>
            <a:off x="3275013" y="4762500"/>
            <a:ext cx="309562" cy="358775"/>
            <a:chOff x="3815" y="3168"/>
            <a:chExt cx="195" cy="226"/>
          </a:xfrm>
        </p:grpSpPr>
        <p:sp>
          <p:nvSpPr>
            <p:cNvPr id="331827" name="Oval 1075"/>
            <p:cNvSpPr>
              <a:spLocks noChangeArrowheads="1"/>
            </p:cNvSpPr>
            <p:nvPr/>
          </p:nvSpPr>
          <p:spPr bwMode="auto">
            <a:xfrm>
              <a:off x="3816" y="3322"/>
              <a:ext cx="194" cy="72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28" name="Rectangle 1076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29" name="Rectangle 1077"/>
            <p:cNvSpPr>
              <a:spLocks noChangeArrowheads="1"/>
            </p:cNvSpPr>
            <p:nvPr/>
          </p:nvSpPr>
          <p:spPr bwMode="auto">
            <a:xfrm>
              <a:off x="3815" y="3205"/>
              <a:ext cx="194" cy="1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30" name="Oval 1078"/>
            <p:cNvSpPr>
              <a:spLocks noChangeArrowheads="1"/>
            </p:cNvSpPr>
            <p:nvPr/>
          </p:nvSpPr>
          <p:spPr bwMode="auto">
            <a:xfrm>
              <a:off x="3816" y="3168"/>
              <a:ext cx="194" cy="72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46" name="Group 1094"/>
          <p:cNvGrpSpPr>
            <a:grpSpLocks/>
          </p:cNvGrpSpPr>
          <p:nvPr/>
        </p:nvGrpSpPr>
        <p:grpSpPr bwMode="auto">
          <a:xfrm>
            <a:off x="4119563" y="4613275"/>
            <a:ext cx="417512" cy="393700"/>
            <a:chOff x="4891" y="2520"/>
            <a:chExt cx="335" cy="333"/>
          </a:xfrm>
        </p:grpSpPr>
        <p:sp>
          <p:nvSpPr>
            <p:cNvPr id="331847" name="Freeform 1095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48" name="Line 1096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49" name="Line 1097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0" name="Freeform 1098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1" name="Line 1099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2" name="Line 1100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3" name="Line 1101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4" name="Rectangle 1102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5" name="Freeform 1103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6" name="Line 1104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7" name="Line 1105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8" name="Line 1106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59" name="Group 1107"/>
          <p:cNvGrpSpPr>
            <a:grpSpLocks/>
          </p:cNvGrpSpPr>
          <p:nvPr/>
        </p:nvGrpSpPr>
        <p:grpSpPr bwMode="auto">
          <a:xfrm>
            <a:off x="4271963" y="4765675"/>
            <a:ext cx="417512" cy="393700"/>
            <a:chOff x="4891" y="2520"/>
            <a:chExt cx="335" cy="333"/>
          </a:xfrm>
        </p:grpSpPr>
        <p:sp>
          <p:nvSpPr>
            <p:cNvPr id="331860" name="Freeform 1108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1" name="Line 1109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2" name="Line 1110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3" name="Freeform 1111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4" name="Line 1112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5" name="Line 1113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6" name="Line 1114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7" name="Rectangle 1115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8" name="Freeform 1116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9" name="Line 1117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0" name="Line 1118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1" name="Line 1119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72" name="Group 1120"/>
          <p:cNvGrpSpPr>
            <a:grpSpLocks/>
          </p:cNvGrpSpPr>
          <p:nvPr/>
        </p:nvGrpSpPr>
        <p:grpSpPr bwMode="auto">
          <a:xfrm>
            <a:off x="4424363" y="4918075"/>
            <a:ext cx="417512" cy="393700"/>
            <a:chOff x="4891" y="2520"/>
            <a:chExt cx="335" cy="333"/>
          </a:xfrm>
        </p:grpSpPr>
        <p:sp>
          <p:nvSpPr>
            <p:cNvPr id="331873" name="Freeform 1121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4" name="Line 1122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5" name="Line 1123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6" name="Freeform 1124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7" name="Line 1125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8" name="Line 1126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9" name="Line 1127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0" name="Rectangle 1128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1" name="Freeform 1129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2" name="Line 1130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3" name="Line 1131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4" name="Line 1132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85" name="Group 1133"/>
          <p:cNvGrpSpPr>
            <a:grpSpLocks/>
          </p:cNvGrpSpPr>
          <p:nvPr/>
        </p:nvGrpSpPr>
        <p:grpSpPr bwMode="auto">
          <a:xfrm>
            <a:off x="4576763" y="5070475"/>
            <a:ext cx="417512" cy="393700"/>
            <a:chOff x="4891" y="2520"/>
            <a:chExt cx="335" cy="333"/>
          </a:xfrm>
        </p:grpSpPr>
        <p:sp>
          <p:nvSpPr>
            <p:cNvPr id="331886" name="Freeform 1134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7" name="Line 1135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8" name="Line 1136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9" name="Freeform 1137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0" name="Line 1138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1" name="Line 1139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2" name="Line 1140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3" name="Rectangle 1141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4" name="Freeform 1142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5" name="Line 1143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6" name="Line 1144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7" name="Line 1145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98" name="Group 1146"/>
          <p:cNvGrpSpPr>
            <a:grpSpLocks/>
          </p:cNvGrpSpPr>
          <p:nvPr/>
        </p:nvGrpSpPr>
        <p:grpSpPr bwMode="auto">
          <a:xfrm>
            <a:off x="4729163" y="5222875"/>
            <a:ext cx="417512" cy="393700"/>
            <a:chOff x="4891" y="2520"/>
            <a:chExt cx="335" cy="333"/>
          </a:xfrm>
        </p:grpSpPr>
        <p:sp>
          <p:nvSpPr>
            <p:cNvPr id="331899" name="Freeform 1147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0" name="Line 1148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1" name="Line 1149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2" name="Freeform 1150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3" name="Line 1151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4" name="Line 1152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5" name="Line 1153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6" name="Rectangle 1154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7" name="Freeform 1155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8" name="Line 1156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9" name="Line 1157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0" name="Line 1158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911" name="Group 1159"/>
          <p:cNvGrpSpPr>
            <a:grpSpLocks/>
          </p:cNvGrpSpPr>
          <p:nvPr/>
        </p:nvGrpSpPr>
        <p:grpSpPr bwMode="auto">
          <a:xfrm>
            <a:off x="4881563" y="5375275"/>
            <a:ext cx="417512" cy="393700"/>
            <a:chOff x="4891" y="2520"/>
            <a:chExt cx="335" cy="333"/>
          </a:xfrm>
        </p:grpSpPr>
        <p:sp>
          <p:nvSpPr>
            <p:cNvPr id="331912" name="Freeform 1160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3" name="Line 1161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4" name="Line 1162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5" name="Freeform 1163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6" name="Line 1164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7" name="Line 1165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8" name="Line 1166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9" name="Rectangle 1167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0" name="Freeform 1168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1" name="Line 1169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2" name="Line 1170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3" name="Line 1171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924" name="Group 1172"/>
          <p:cNvGrpSpPr>
            <a:grpSpLocks/>
          </p:cNvGrpSpPr>
          <p:nvPr/>
        </p:nvGrpSpPr>
        <p:grpSpPr bwMode="auto">
          <a:xfrm>
            <a:off x="5033963" y="5527675"/>
            <a:ext cx="417512" cy="393700"/>
            <a:chOff x="4891" y="2520"/>
            <a:chExt cx="335" cy="333"/>
          </a:xfrm>
        </p:grpSpPr>
        <p:sp>
          <p:nvSpPr>
            <p:cNvPr id="331925" name="Freeform 1173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6" name="Line 1174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7" name="Line 1175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8" name="Freeform 1176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9" name="Line 1177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0" name="Line 1178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1" name="Line 1179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2" name="Rectangle 1180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3" name="Freeform 1181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4" name="Line 1182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5" name="Line 1183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6" name="Line 1184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937" name="Group 1185"/>
          <p:cNvGrpSpPr>
            <a:grpSpLocks/>
          </p:cNvGrpSpPr>
          <p:nvPr/>
        </p:nvGrpSpPr>
        <p:grpSpPr bwMode="auto">
          <a:xfrm>
            <a:off x="5186363" y="5680075"/>
            <a:ext cx="417512" cy="393700"/>
            <a:chOff x="4891" y="2520"/>
            <a:chExt cx="335" cy="333"/>
          </a:xfrm>
        </p:grpSpPr>
        <p:sp>
          <p:nvSpPr>
            <p:cNvPr id="331938" name="Freeform 1186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9" name="Line 1187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0" name="Line 1188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1" name="Freeform 1189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2" name="Line 1190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3" name="Line 1191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4" name="Line 1192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5" name="Rectangle 1193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6" name="Freeform 1194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7" name="Line 1195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8" name="Line 1196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9" name="Line 1197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950" name="Group 1198"/>
          <p:cNvGrpSpPr>
            <a:grpSpLocks/>
          </p:cNvGrpSpPr>
          <p:nvPr/>
        </p:nvGrpSpPr>
        <p:grpSpPr bwMode="auto">
          <a:xfrm>
            <a:off x="5338763" y="5832475"/>
            <a:ext cx="417512" cy="393700"/>
            <a:chOff x="4891" y="2520"/>
            <a:chExt cx="335" cy="333"/>
          </a:xfrm>
        </p:grpSpPr>
        <p:sp>
          <p:nvSpPr>
            <p:cNvPr id="331951" name="Freeform 1199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2" name="Line 1200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3" name="Line 1201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4" name="Freeform 1202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5" name="Line 1203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6" name="Line 1204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7" name="Line 1205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8" name="Rectangle 1206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9" name="Freeform 1207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0" name="Line 1208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1" name="Line 1209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2" name="Line 1210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963" name="Group 1211"/>
          <p:cNvGrpSpPr>
            <a:grpSpLocks/>
          </p:cNvGrpSpPr>
          <p:nvPr/>
        </p:nvGrpSpPr>
        <p:grpSpPr bwMode="auto">
          <a:xfrm>
            <a:off x="5491163" y="5984875"/>
            <a:ext cx="417512" cy="393700"/>
            <a:chOff x="4891" y="2520"/>
            <a:chExt cx="335" cy="333"/>
          </a:xfrm>
        </p:grpSpPr>
        <p:sp>
          <p:nvSpPr>
            <p:cNvPr id="331964" name="Freeform 1212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5" name="Line 1213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6" name="Line 1214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7" name="Freeform 1215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8" name="Line 1216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9" name="Line 1217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0" name="Line 1218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1" name="Rectangle 1219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2" name="Freeform 1220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3" name="Line 1221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4" name="Line 1222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5" name="Line 1223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976" name="Group 1224"/>
          <p:cNvGrpSpPr>
            <a:grpSpLocks/>
          </p:cNvGrpSpPr>
          <p:nvPr/>
        </p:nvGrpSpPr>
        <p:grpSpPr bwMode="auto">
          <a:xfrm>
            <a:off x="5643563" y="6137275"/>
            <a:ext cx="417512" cy="393700"/>
            <a:chOff x="4891" y="2520"/>
            <a:chExt cx="335" cy="333"/>
          </a:xfrm>
        </p:grpSpPr>
        <p:sp>
          <p:nvSpPr>
            <p:cNvPr id="331977" name="Freeform 1225"/>
            <p:cNvSpPr>
              <a:spLocks/>
            </p:cNvSpPr>
            <p:nvPr/>
          </p:nvSpPr>
          <p:spPr bwMode="auto">
            <a:xfrm>
              <a:off x="4891" y="2520"/>
              <a:ext cx="335" cy="333"/>
            </a:xfrm>
            <a:custGeom>
              <a:avLst/>
              <a:gdLst/>
              <a:ahLst/>
              <a:cxnLst>
                <a:cxn ang="0">
                  <a:pos x="74" y="219"/>
                </a:cxn>
                <a:cxn ang="0">
                  <a:pos x="0" y="219"/>
                </a:cxn>
                <a:cxn ang="0">
                  <a:pos x="0" y="333"/>
                </a:cxn>
                <a:cxn ang="0">
                  <a:pos x="335" y="333"/>
                </a:cxn>
                <a:cxn ang="0">
                  <a:pos x="335" y="219"/>
                </a:cxn>
                <a:cxn ang="0">
                  <a:pos x="262" y="219"/>
                </a:cxn>
                <a:cxn ang="0">
                  <a:pos x="262" y="204"/>
                </a:cxn>
                <a:cxn ang="0">
                  <a:pos x="294" y="204"/>
                </a:cxn>
                <a:cxn ang="0">
                  <a:pos x="294" y="0"/>
                </a:cxn>
                <a:cxn ang="0">
                  <a:pos x="42" y="0"/>
                </a:cxn>
                <a:cxn ang="0">
                  <a:pos x="42" y="204"/>
                </a:cxn>
                <a:cxn ang="0">
                  <a:pos x="74" y="204"/>
                </a:cxn>
                <a:cxn ang="0">
                  <a:pos x="74" y="219"/>
                </a:cxn>
              </a:cxnLst>
              <a:rect l="0" t="0" r="r" b="b"/>
              <a:pathLst>
                <a:path w="335" h="333">
                  <a:moveTo>
                    <a:pt x="74" y="219"/>
                  </a:moveTo>
                  <a:lnTo>
                    <a:pt x="0" y="219"/>
                  </a:lnTo>
                  <a:lnTo>
                    <a:pt x="0" y="333"/>
                  </a:lnTo>
                  <a:lnTo>
                    <a:pt x="335" y="333"/>
                  </a:lnTo>
                  <a:lnTo>
                    <a:pt x="335" y="219"/>
                  </a:lnTo>
                  <a:lnTo>
                    <a:pt x="262" y="219"/>
                  </a:lnTo>
                  <a:lnTo>
                    <a:pt x="262" y="204"/>
                  </a:lnTo>
                  <a:lnTo>
                    <a:pt x="294" y="204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42" y="204"/>
                  </a:lnTo>
                  <a:lnTo>
                    <a:pt x="74" y="204"/>
                  </a:lnTo>
                  <a:lnTo>
                    <a:pt x="74" y="219"/>
                  </a:lnTo>
                  <a:close/>
                </a:path>
              </a:pathLst>
            </a:custGeom>
            <a:solidFill>
              <a:srgbClr val="33CC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8" name="Line 1226"/>
            <p:cNvSpPr>
              <a:spLocks noChangeShapeType="1"/>
            </p:cNvSpPr>
            <p:nvPr/>
          </p:nvSpPr>
          <p:spPr bwMode="auto">
            <a:xfrm>
              <a:off x="4965" y="2739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9" name="Line 1227"/>
            <p:cNvSpPr>
              <a:spLocks noChangeShapeType="1"/>
            </p:cNvSpPr>
            <p:nvPr/>
          </p:nvSpPr>
          <p:spPr bwMode="auto">
            <a:xfrm>
              <a:off x="4965" y="2724"/>
              <a:ext cx="1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0" name="Freeform 1228"/>
            <p:cNvSpPr>
              <a:spLocks noEditPoints="1"/>
            </p:cNvSpPr>
            <p:nvPr/>
          </p:nvSpPr>
          <p:spPr bwMode="auto">
            <a:xfrm>
              <a:off x="5064" y="2749"/>
              <a:ext cx="13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0" y="94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121" y="15"/>
                </a:cxn>
                <a:cxn ang="0">
                  <a:pos x="137" y="15"/>
                </a:cxn>
                <a:cxn ang="0">
                  <a:pos x="137" y="0"/>
                </a:cxn>
                <a:cxn ang="0">
                  <a:pos x="121" y="0"/>
                </a:cxn>
                <a:cxn ang="0">
                  <a:pos x="121" y="15"/>
                </a:cxn>
              </a:cxnLst>
              <a:rect l="0" t="0" r="r" b="b"/>
              <a:pathLst>
                <a:path w="137" h="94">
                  <a:moveTo>
                    <a:pt x="0" y="94"/>
                  </a:moveTo>
                  <a:lnTo>
                    <a:pt x="110" y="9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94"/>
                  </a:lnTo>
                  <a:close/>
                  <a:moveTo>
                    <a:pt x="121" y="15"/>
                  </a:moveTo>
                  <a:lnTo>
                    <a:pt x="137" y="15"/>
                  </a:lnTo>
                  <a:lnTo>
                    <a:pt x="137" y="0"/>
                  </a:lnTo>
                  <a:lnTo>
                    <a:pt x="121" y="0"/>
                  </a:lnTo>
                  <a:lnTo>
                    <a:pt x="121" y="15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1" name="Line 1229"/>
            <p:cNvSpPr>
              <a:spLocks noChangeShapeType="1"/>
            </p:cNvSpPr>
            <p:nvPr/>
          </p:nvSpPr>
          <p:spPr bwMode="auto">
            <a:xfrm>
              <a:off x="5064" y="2780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2" name="Line 1230"/>
            <p:cNvSpPr>
              <a:spLocks noChangeShapeType="1"/>
            </p:cNvSpPr>
            <p:nvPr/>
          </p:nvSpPr>
          <p:spPr bwMode="auto">
            <a:xfrm>
              <a:off x="5064" y="2812"/>
              <a:ext cx="1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3" name="Line 1231"/>
            <p:cNvSpPr>
              <a:spLocks noChangeShapeType="1"/>
            </p:cNvSpPr>
            <p:nvPr/>
          </p:nvSpPr>
          <p:spPr bwMode="auto">
            <a:xfrm>
              <a:off x="5069" y="2795"/>
              <a:ext cx="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4" name="Rectangle 1232"/>
            <p:cNvSpPr>
              <a:spLocks noChangeArrowheads="1"/>
            </p:cNvSpPr>
            <p:nvPr/>
          </p:nvSpPr>
          <p:spPr bwMode="auto">
            <a:xfrm>
              <a:off x="5127" y="2785"/>
              <a:ext cx="31" cy="21"/>
            </a:xfrm>
            <a:prstGeom prst="rect">
              <a:avLst/>
            </a:prstGeom>
            <a:solidFill>
              <a:srgbClr val="33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5" name="Freeform 1233"/>
            <p:cNvSpPr>
              <a:spLocks noEditPoints="1"/>
            </p:cNvSpPr>
            <p:nvPr/>
          </p:nvSpPr>
          <p:spPr bwMode="auto">
            <a:xfrm>
              <a:off x="4901" y="2544"/>
              <a:ext cx="315" cy="223"/>
            </a:xfrm>
            <a:custGeom>
              <a:avLst/>
              <a:gdLst/>
              <a:ahLst/>
              <a:cxnLst>
                <a:cxn ang="0">
                  <a:pos x="264" y="160"/>
                </a:cxn>
                <a:cxn ang="0">
                  <a:pos x="275" y="160"/>
                </a:cxn>
                <a:cxn ang="0">
                  <a:pos x="275" y="156"/>
                </a:cxn>
                <a:cxn ang="0">
                  <a:pos x="264" y="156"/>
                </a:cxn>
                <a:cxn ang="0">
                  <a:pos x="264" y="160"/>
                </a:cxn>
                <a:cxn ang="0">
                  <a:pos x="72" y="133"/>
                </a:cxn>
                <a:cxn ang="0">
                  <a:pos x="72" y="15"/>
                </a:cxn>
                <a:cxn ang="0">
                  <a:pos x="244" y="15"/>
                </a:cxn>
                <a:cxn ang="0">
                  <a:pos x="244" y="133"/>
                </a:cxn>
                <a:cxn ang="0">
                  <a:pos x="72" y="133"/>
                </a:cxn>
                <a:cxn ang="0">
                  <a:pos x="64" y="141"/>
                </a:cxn>
                <a:cxn ang="0">
                  <a:pos x="252" y="141"/>
                </a:cxn>
                <a:cxn ang="0">
                  <a:pos x="252" y="8"/>
                </a:cxn>
                <a:cxn ang="0">
                  <a:pos x="259" y="8"/>
                </a:cxn>
                <a:cxn ang="0">
                  <a:pos x="259" y="0"/>
                </a:cxn>
                <a:cxn ang="0">
                  <a:pos x="56" y="0"/>
                </a:cxn>
                <a:cxn ang="0">
                  <a:pos x="56" y="148"/>
                </a:cxn>
                <a:cxn ang="0">
                  <a:pos x="64" y="148"/>
                </a:cxn>
                <a:cxn ang="0">
                  <a:pos x="64" y="141"/>
                </a:cxn>
                <a:cxn ang="0">
                  <a:pos x="0" y="215"/>
                </a:cxn>
                <a:cxn ang="0">
                  <a:pos x="32" y="215"/>
                </a:cxn>
                <a:cxn ang="0">
                  <a:pos x="32" y="205"/>
                </a:cxn>
                <a:cxn ang="0">
                  <a:pos x="0" y="205"/>
                </a:cxn>
                <a:cxn ang="0">
                  <a:pos x="0" y="215"/>
                </a:cxn>
                <a:cxn ang="0">
                  <a:pos x="183" y="223"/>
                </a:cxn>
                <a:cxn ang="0">
                  <a:pos x="252" y="223"/>
                </a:cxn>
                <a:cxn ang="0">
                  <a:pos x="252" y="218"/>
                </a:cxn>
                <a:cxn ang="0">
                  <a:pos x="183" y="218"/>
                </a:cxn>
                <a:cxn ang="0">
                  <a:pos x="183" y="223"/>
                </a:cxn>
                <a:cxn ang="0">
                  <a:pos x="304" y="211"/>
                </a:cxn>
                <a:cxn ang="0">
                  <a:pos x="315" y="211"/>
                </a:cxn>
                <a:cxn ang="0">
                  <a:pos x="315" y="205"/>
                </a:cxn>
                <a:cxn ang="0">
                  <a:pos x="304" y="205"/>
                </a:cxn>
                <a:cxn ang="0">
                  <a:pos x="304" y="211"/>
                </a:cxn>
                <a:cxn ang="0">
                  <a:pos x="304" y="220"/>
                </a:cxn>
                <a:cxn ang="0">
                  <a:pos x="315" y="220"/>
                </a:cxn>
                <a:cxn ang="0">
                  <a:pos x="315" y="215"/>
                </a:cxn>
                <a:cxn ang="0">
                  <a:pos x="304" y="215"/>
                </a:cxn>
                <a:cxn ang="0">
                  <a:pos x="304" y="220"/>
                </a:cxn>
              </a:cxnLst>
              <a:rect l="0" t="0" r="r" b="b"/>
              <a:pathLst>
                <a:path w="315" h="223">
                  <a:moveTo>
                    <a:pt x="264" y="160"/>
                  </a:moveTo>
                  <a:lnTo>
                    <a:pt x="275" y="160"/>
                  </a:lnTo>
                  <a:lnTo>
                    <a:pt x="275" y="156"/>
                  </a:lnTo>
                  <a:lnTo>
                    <a:pt x="264" y="156"/>
                  </a:lnTo>
                  <a:lnTo>
                    <a:pt x="264" y="160"/>
                  </a:lnTo>
                  <a:close/>
                  <a:moveTo>
                    <a:pt x="72" y="133"/>
                  </a:moveTo>
                  <a:lnTo>
                    <a:pt x="72" y="15"/>
                  </a:lnTo>
                  <a:lnTo>
                    <a:pt x="244" y="15"/>
                  </a:lnTo>
                  <a:lnTo>
                    <a:pt x="244" y="133"/>
                  </a:lnTo>
                  <a:lnTo>
                    <a:pt x="72" y="133"/>
                  </a:lnTo>
                  <a:close/>
                  <a:moveTo>
                    <a:pt x="64" y="141"/>
                  </a:moveTo>
                  <a:lnTo>
                    <a:pt x="252" y="14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56" y="0"/>
                  </a:lnTo>
                  <a:lnTo>
                    <a:pt x="56" y="148"/>
                  </a:lnTo>
                  <a:lnTo>
                    <a:pt x="64" y="148"/>
                  </a:lnTo>
                  <a:lnTo>
                    <a:pt x="64" y="141"/>
                  </a:lnTo>
                  <a:close/>
                  <a:moveTo>
                    <a:pt x="0" y="215"/>
                  </a:moveTo>
                  <a:lnTo>
                    <a:pt x="32" y="215"/>
                  </a:lnTo>
                  <a:lnTo>
                    <a:pt x="32" y="205"/>
                  </a:lnTo>
                  <a:lnTo>
                    <a:pt x="0" y="205"/>
                  </a:lnTo>
                  <a:lnTo>
                    <a:pt x="0" y="215"/>
                  </a:lnTo>
                  <a:close/>
                  <a:moveTo>
                    <a:pt x="183" y="223"/>
                  </a:moveTo>
                  <a:lnTo>
                    <a:pt x="252" y="223"/>
                  </a:lnTo>
                  <a:lnTo>
                    <a:pt x="252" y="218"/>
                  </a:lnTo>
                  <a:lnTo>
                    <a:pt x="183" y="218"/>
                  </a:lnTo>
                  <a:lnTo>
                    <a:pt x="183" y="223"/>
                  </a:lnTo>
                  <a:close/>
                  <a:moveTo>
                    <a:pt x="304" y="211"/>
                  </a:moveTo>
                  <a:lnTo>
                    <a:pt x="315" y="211"/>
                  </a:lnTo>
                  <a:lnTo>
                    <a:pt x="315" y="205"/>
                  </a:lnTo>
                  <a:lnTo>
                    <a:pt x="304" y="205"/>
                  </a:lnTo>
                  <a:lnTo>
                    <a:pt x="304" y="211"/>
                  </a:lnTo>
                  <a:close/>
                  <a:moveTo>
                    <a:pt x="304" y="220"/>
                  </a:moveTo>
                  <a:lnTo>
                    <a:pt x="315" y="220"/>
                  </a:lnTo>
                  <a:lnTo>
                    <a:pt x="315" y="215"/>
                  </a:lnTo>
                  <a:lnTo>
                    <a:pt x="304" y="215"/>
                  </a:lnTo>
                  <a:lnTo>
                    <a:pt x="304" y="220"/>
                  </a:lnTo>
                  <a:close/>
                </a:path>
              </a:pathLst>
            </a:custGeom>
            <a:solidFill>
              <a:srgbClr val="33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6" name="Line 1234"/>
            <p:cNvSpPr>
              <a:spLocks noChangeShapeType="1"/>
            </p:cNvSpPr>
            <p:nvPr/>
          </p:nvSpPr>
          <p:spPr bwMode="auto">
            <a:xfrm>
              <a:off x="4933" y="2711"/>
              <a:ext cx="2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7" name="Line 1235"/>
            <p:cNvSpPr>
              <a:spLocks noChangeShapeType="1"/>
            </p:cNvSpPr>
            <p:nvPr/>
          </p:nvSpPr>
          <p:spPr bwMode="auto">
            <a:xfrm flipV="1">
              <a:off x="4996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8" name="Line 1236"/>
            <p:cNvSpPr>
              <a:spLocks noChangeShapeType="1"/>
            </p:cNvSpPr>
            <p:nvPr/>
          </p:nvSpPr>
          <p:spPr bwMode="auto">
            <a:xfrm flipV="1">
              <a:off x="5059" y="2711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2004" name="Picture 12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7E5"/>
              </a:clrFrom>
              <a:clrTo>
                <a:srgbClr val="FCF7E5">
                  <a:alpha val="0"/>
                </a:srgbClr>
              </a:clrTo>
            </a:clrChange>
          </a:blip>
          <a:srcRect l="29601" t="55556" r="57755" b="18384"/>
          <a:stretch>
            <a:fillRect/>
          </a:stretch>
        </p:blipFill>
        <p:spPr bwMode="auto">
          <a:xfrm>
            <a:off x="1074738" y="5259388"/>
            <a:ext cx="501650" cy="776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F9BF7C6C-AC27-456C-9583-45635A8CE475}" type="slidenum">
              <a:rPr lang="en-US"/>
              <a:pPr/>
              <a:t>78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RSTP (802.1w)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217613"/>
            <a:ext cx="8318500" cy="530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cs typeface="Times New Roman" pitchFamily="18" charset="0"/>
              </a:rPr>
              <a:t>R</a:t>
            </a:r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apid </a:t>
            </a:r>
            <a:r>
              <a:rPr lang="en-US" sz="2000">
                <a:cs typeface="Times New Roman" pitchFamily="18" charset="0"/>
              </a:rPr>
              <a:t>S</a:t>
            </a:r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panning </a:t>
            </a:r>
            <a:r>
              <a:rPr lang="en-US" sz="2000">
                <a:cs typeface="Times New Roman" pitchFamily="18" charset="0"/>
              </a:rPr>
              <a:t>T</a:t>
            </a:r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ree </a:t>
            </a:r>
            <a:r>
              <a:rPr lang="en-US" sz="2000">
                <a:cs typeface="Times New Roman" pitchFamily="18" charset="0"/>
              </a:rPr>
              <a:t>P</a:t>
            </a:r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rotocol  (</a:t>
            </a:r>
            <a:r>
              <a:rPr lang="en-US" sz="2000">
                <a:solidFill>
                  <a:schemeClr val="accent2"/>
                </a:solidFill>
              </a:rPr>
              <a:t>AKA rapid reconfiguration)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RSTP configures the state of each switch port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in order to eliminate loops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STP may takes minutes to (re)converge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CC"/>
                </a:solidFill>
              </a:rPr>
              <a:t>goal of RSTP is 10 ms. convergence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/>
              <a:t>RSTP is an evolutionary update of STP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new algorithm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same terminology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mostly same parameters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backwards compatible with STP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/>
              <a:t>but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additions to BPDU format </a:t>
            </a:r>
            <a:r>
              <a:rPr lang="en-US" sz="1800"/>
              <a:t>(all 8 bits of flag byte used)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simplified port </a:t>
            </a:r>
            <a:r>
              <a:rPr lang="en-US" sz="2000" i="1"/>
              <a:t>states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new variable holding the port </a:t>
            </a:r>
            <a:r>
              <a:rPr lang="en-US" sz="2000" i="1"/>
              <a:t>role</a:t>
            </a: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6019800" y="3289300"/>
            <a:ext cx="2616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1"/>
                </a:solidFill>
              </a:rPr>
              <a:t>802.1w incorporated into 802.1D-2004 clause 17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1"/>
                </a:solidFill>
              </a:rPr>
              <a:t>it supersedes the previous </a:t>
            </a:r>
            <a:r>
              <a:rPr lang="en-US" sz="1800" b="1" i="1">
                <a:solidFill>
                  <a:schemeClr val="accent1"/>
                </a:solidFill>
              </a:rPr>
              <a:t>STP</a:t>
            </a:r>
            <a:r>
              <a:rPr lang="en-US" sz="1800">
                <a:solidFill>
                  <a:schemeClr val="accent1"/>
                </a:solidFill>
              </a:rPr>
              <a:t> and </a:t>
            </a:r>
            <a:r>
              <a:rPr lang="en-US" sz="1800" b="1" i="1">
                <a:solidFill>
                  <a:schemeClr val="accent1"/>
                </a:solidFill>
              </a:rPr>
              <a:t>STA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B2C880C9-9C73-453B-B214-A7819FBE8912}" type="slidenum">
              <a:rPr lang="en-US"/>
              <a:pPr/>
              <a:t>79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RSTP states and roles</a:t>
            </a:r>
            <a:endParaRPr lang="en-US" sz="280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14413"/>
            <a:ext cx="8204200" cy="5549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The 802.1D concept of </a:t>
            </a:r>
            <a:r>
              <a:rPr lang="en-US" sz="2000" i="1"/>
              <a:t>port state</a:t>
            </a:r>
            <a:r>
              <a:rPr lang="en-US" sz="2000"/>
              <a:t> includes both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forwarding state (blocks or forwards traffic)   and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/>
              <a:t>topology role (root port, designated port). 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802.1w decouples the concepts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802.1D has 5 port states          </a:t>
            </a:r>
            <a:r>
              <a:rPr lang="en-US" sz="2000">
                <a:solidFill>
                  <a:srgbClr val="FF33CC"/>
                </a:solidFill>
              </a:rPr>
              <a:t>802.1w has only 3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disabled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blocking                                    </a:t>
            </a:r>
            <a:r>
              <a:rPr lang="en-US" sz="2000">
                <a:solidFill>
                  <a:srgbClr val="FF33CC"/>
                </a:solidFill>
              </a:rPr>
              <a:t>discarding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listening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learning                                     </a:t>
            </a:r>
            <a:r>
              <a:rPr lang="en-US" sz="2000">
                <a:solidFill>
                  <a:srgbClr val="FF33CC"/>
                </a:solidFill>
              </a:rPr>
              <a:t>learning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/>
              <a:t>forwarding                                 </a:t>
            </a:r>
            <a:r>
              <a:rPr lang="en-US" sz="2000">
                <a:solidFill>
                  <a:srgbClr val="FF33CC"/>
                </a:solidFill>
              </a:rPr>
              <a:t>forwarding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802.1D defines a concept of port role, but has no matching variable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S</a:t>
            </a:r>
            <a:r>
              <a:rPr lang="en-US" sz="2000">
                <a:solidFill>
                  <a:schemeClr val="accent2"/>
                </a:solidFill>
              </a:rPr>
              <a:t>panning </a:t>
            </a:r>
            <a:r>
              <a:rPr lang="en-US" sz="2000"/>
              <a:t>T</a:t>
            </a:r>
            <a:r>
              <a:rPr lang="en-US" sz="2000">
                <a:solidFill>
                  <a:schemeClr val="accent2"/>
                </a:solidFill>
              </a:rPr>
              <a:t>ree </a:t>
            </a:r>
            <a:r>
              <a:rPr lang="en-US" sz="2000"/>
              <a:t>A</a:t>
            </a:r>
            <a:r>
              <a:rPr lang="en-US" sz="2000">
                <a:solidFill>
                  <a:schemeClr val="accent2"/>
                </a:solidFill>
              </a:rPr>
              <a:t>lgorithm determines role based on BPDUs 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802.1w defines 4 port roles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root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designated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backup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alternate</a:t>
            </a: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98341" name="AutoShape 5"/>
          <p:cNvSpPr>
            <a:spLocks/>
          </p:cNvSpPr>
          <p:nvPr/>
        </p:nvSpPr>
        <p:spPr bwMode="auto">
          <a:xfrm>
            <a:off x="1409700" y="2844800"/>
            <a:ext cx="279400" cy="800100"/>
          </a:xfrm>
          <a:prstGeom prst="rightBrace">
            <a:avLst>
              <a:gd name="adj1" fmla="val 238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DAF9FBA-AAD1-44A2-B410-4E3B4BAFE93E}" type="slidenum">
              <a:rPr lang="en-US"/>
              <a:pPr/>
              <a:t>8</a:t>
            </a:fld>
            <a:endParaRPr 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802.3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8585200" cy="51816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actually, IEEE only calls 802.3 Ethernet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/>
              <a:t>802.3 is a </a:t>
            </a:r>
            <a:r>
              <a:rPr lang="en-US" sz="2500" b="1"/>
              <a:t>large</a:t>
            </a:r>
            <a:r>
              <a:rPr lang="en-US" sz="2000"/>
              <a:t> standard, defining</a:t>
            </a:r>
          </a:p>
          <a:p>
            <a:pPr>
              <a:lnSpc>
                <a:spcPct val="110000"/>
              </a:lnSpc>
            </a:pPr>
            <a:r>
              <a:rPr lang="en-US" sz="2000"/>
              <a:t>MAC frame format, including VLAN support</a:t>
            </a:r>
          </a:p>
          <a:p>
            <a:pPr>
              <a:lnSpc>
                <a:spcPct val="110000"/>
              </a:lnSpc>
            </a:pPr>
            <a:r>
              <a:rPr lang="en-US" sz="2000"/>
              <a:t>medium specifications and attachment units </a:t>
            </a:r>
            <a:r>
              <a:rPr lang="en-US" sz="1600"/>
              <a:t>(UTP, coax, fiber, PON)</a:t>
            </a:r>
          </a:p>
          <a:p>
            <a:pPr>
              <a:lnSpc>
                <a:spcPct val="110000"/>
              </a:lnSpc>
            </a:pPr>
            <a:r>
              <a:rPr lang="en-US" sz="2000"/>
              <a:t>repeaters</a:t>
            </a:r>
          </a:p>
          <a:p>
            <a:pPr>
              <a:lnSpc>
                <a:spcPct val="110000"/>
              </a:lnSpc>
            </a:pPr>
            <a:r>
              <a:rPr lang="en-US" sz="2000"/>
              <a:t>interfaces </a:t>
            </a:r>
            <a:r>
              <a:rPr lang="en-US" sz="1600"/>
              <a:t>(e.g. MII, GMII)</a:t>
            </a:r>
          </a:p>
          <a:p>
            <a:pPr>
              <a:lnSpc>
                <a:spcPct val="110000"/>
              </a:lnSpc>
            </a:pPr>
            <a:r>
              <a:rPr lang="en-US" sz="2000"/>
              <a:t>rate autonegotiation</a:t>
            </a:r>
          </a:p>
          <a:p>
            <a:pPr>
              <a:lnSpc>
                <a:spcPct val="110000"/>
              </a:lnSpc>
            </a:pPr>
            <a:r>
              <a:rPr lang="en-US" sz="2000"/>
              <a:t>link aggregation (we will discuss later)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</a:rPr>
              <a:t>new projects continue to expand scope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3300"/>
                </a:solidFill>
              </a:rPr>
              <a:t>802.3aq 10GBASE-LRM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3300"/>
                </a:solidFill>
              </a:rPr>
              <a:t>802.3ar congestion management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3300"/>
                </a:solidFill>
              </a:rPr>
              <a:t>802.3as frame expansion</a:t>
            </a:r>
          </a:p>
          <a:p>
            <a:pPr>
              <a:lnSpc>
                <a:spcPct val="100000"/>
              </a:lnSpc>
            </a:pPr>
            <a:endParaRPr lang="en-US" sz="20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880D295C-A237-4CF6-A3F9-F588072C0B11}" type="slidenum">
              <a:rPr lang="en-US"/>
              <a:pPr/>
              <a:t>80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multiple spanning trees </a:t>
            </a:r>
            <a:r>
              <a:rPr lang="en-US" sz="2800">
                <a:cs typeface="Times New Roman" pitchFamily="18" charset="0"/>
              </a:rPr>
              <a:t>802.1s</a:t>
            </a:r>
            <a:endParaRPr lang="en-US">
              <a:cs typeface="Times New Roman" pitchFamily="18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08113"/>
            <a:ext cx="8280400" cy="4991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/>
              <a:t>conventionally, all VLANs use the same spanning tree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(even if IVL switches use different FIDs)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so links blocked by STP will </a:t>
            </a:r>
            <a:r>
              <a:rPr lang="en-US" sz="2000" b="1" dirty="0"/>
              <a:t>never</a:t>
            </a:r>
            <a:r>
              <a:rPr lang="en-US" sz="2000" dirty="0"/>
              <a:t> carry </a:t>
            </a:r>
            <a:r>
              <a:rPr lang="en-US" sz="2000" b="1" dirty="0"/>
              <a:t>any</a:t>
            </a:r>
            <a:r>
              <a:rPr lang="en-US" sz="2000" dirty="0"/>
              <a:t> traffic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 dirty="0"/>
              <a:t>we </a:t>
            </a:r>
            <a:r>
              <a:rPr lang="en-US" sz="2000" b="1" dirty="0"/>
              <a:t>can</a:t>
            </a:r>
            <a:r>
              <a:rPr lang="en-US" sz="2000" dirty="0"/>
              <a:t> utilize these links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if different VLANs could use different spanning trees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 dirty="0"/>
              <a:t>M</a:t>
            </a:r>
            <a:r>
              <a:rPr lang="en-US" sz="2000" dirty="0">
                <a:solidFill>
                  <a:schemeClr val="accent1"/>
                </a:solidFill>
              </a:rPr>
              <a:t>ultiple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S</a:t>
            </a:r>
            <a:r>
              <a:rPr lang="en-US" sz="2000" dirty="0">
                <a:solidFill>
                  <a:schemeClr val="accent1"/>
                </a:solidFill>
              </a:rPr>
              <a:t>panning </a:t>
            </a:r>
            <a:r>
              <a:rPr lang="en-US" sz="2000" dirty="0"/>
              <a:t>T</a:t>
            </a:r>
            <a:r>
              <a:rPr lang="en-US" sz="2000" dirty="0">
                <a:solidFill>
                  <a:schemeClr val="accent1"/>
                </a:solidFill>
              </a:rPr>
              <a:t>ree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P</a:t>
            </a:r>
            <a:r>
              <a:rPr lang="en-US" sz="2000" dirty="0">
                <a:solidFill>
                  <a:schemeClr val="accent1"/>
                </a:solidFill>
              </a:rPr>
              <a:t>rotocol - 1998 amendment to 802.1Q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accent1"/>
                </a:solidFill>
              </a:rPr>
              <a:t>the protocol and algorithm are now in 802.1Q-2003 clauses 13 and 14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 dirty="0"/>
              <a:t>MSTP configures a separate spanning tree for each VLAN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blocks redundant links separately for each spanning </a:t>
            </a:r>
            <a:r>
              <a:rPr lang="en-US" sz="2000" dirty="0" smtClean="0"/>
              <a:t>tree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Cisco has its own </a:t>
            </a:r>
            <a:r>
              <a:rPr lang="en-US" sz="1800" b="1" dirty="0" smtClean="0">
                <a:solidFill>
                  <a:schemeClr val="accent2"/>
                </a:solidFill>
              </a:rPr>
              <a:t>P</a:t>
            </a:r>
            <a:r>
              <a:rPr lang="en-US" sz="1800" dirty="0" smtClean="0">
                <a:solidFill>
                  <a:schemeClr val="accent2"/>
                </a:solidFill>
              </a:rPr>
              <a:t>er </a:t>
            </a:r>
            <a:r>
              <a:rPr lang="en-US" sz="1800" b="1" dirty="0" smtClean="0">
                <a:solidFill>
                  <a:schemeClr val="accent2"/>
                </a:solidFill>
              </a:rPr>
              <a:t>V</a:t>
            </a:r>
            <a:r>
              <a:rPr lang="en-US" sz="1800" dirty="0" smtClean="0">
                <a:solidFill>
                  <a:schemeClr val="accent2"/>
                </a:solidFill>
              </a:rPr>
              <a:t>LAN </a:t>
            </a:r>
            <a:r>
              <a:rPr lang="en-US" sz="1800" b="1" dirty="0" smtClean="0">
                <a:solidFill>
                  <a:schemeClr val="accent2"/>
                </a:solidFill>
              </a:rPr>
              <a:t>S</a:t>
            </a:r>
            <a:r>
              <a:rPr lang="en-US" sz="1800" dirty="0" smtClean="0">
                <a:solidFill>
                  <a:schemeClr val="accent2"/>
                </a:solidFill>
              </a:rPr>
              <a:t>panning </a:t>
            </a:r>
            <a:r>
              <a:rPr lang="en-US" sz="1800" b="1" dirty="0" smtClean="0">
                <a:solidFill>
                  <a:schemeClr val="accent2"/>
                </a:solidFill>
              </a:rPr>
              <a:t>T</a:t>
            </a:r>
            <a:r>
              <a:rPr lang="en-US" sz="1800" dirty="0" smtClean="0">
                <a:solidFill>
                  <a:schemeClr val="accent2"/>
                </a:solidFill>
              </a:rPr>
              <a:t>ree (PVST and PVST+) protocols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67D1FE98-1B61-48DF-8DF0-5F7E383BD0EF}" type="slidenum">
              <a:rPr lang="en-US"/>
              <a:pPr/>
              <a:t>81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Rbridges   </a:t>
            </a:r>
            <a:r>
              <a:rPr lang="en-US" sz="2400"/>
              <a:t>(IETF TRILL WG)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43013"/>
            <a:ext cx="8661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/>
              <a:t>Spanning tree is a </a:t>
            </a:r>
            <a:r>
              <a:rPr lang="en-US" sz="1800" i="1"/>
              <a:t>clean</a:t>
            </a:r>
            <a:r>
              <a:rPr lang="en-US" sz="1800"/>
              <a:t> protocol - needs no configuration 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but STP converges slowly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and may make inefficient trees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1800"/>
              <a:t>hosts that are actually close become far apart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we </a:t>
            </a:r>
            <a:r>
              <a:rPr lang="en-US" sz="1800" i="1"/>
              <a:t>could</a:t>
            </a:r>
            <a:r>
              <a:rPr lang="en-US" sz="1800"/>
              <a:t> use IP routing protocols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1800"/>
              <a:t>but that requires allocating IP addresses, etc.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A new solution </a:t>
            </a:r>
            <a:r>
              <a:rPr lang="en-US" sz="2000"/>
              <a:t>TR</a:t>
            </a:r>
            <a:r>
              <a:rPr lang="en-US" sz="2000">
                <a:solidFill>
                  <a:schemeClr val="accent2"/>
                </a:solidFill>
              </a:rPr>
              <a:t>ansparent </a:t>
            </a:r>
            <a:r>
              <a:rPr lang="en-US" sz="2000"/>
              <a:t>I</a:t>
            </a:r>
            <a:r>
              <a:rPr lang="en-US" sz="2000">
                <a:solidFill>
                  <a:schemeClr val="accent2"/>
                </a:solidFill>
              </a:rPr>
              <a:t>nterconnection of </a:t>
            </a:r>
            <a:r>
              <a:rPr lang="en-US" sz="2000"/>
              <a:t>L</a:t>
            </a:r>
            <a:r>
              <a:rPr lang="en-US" sz="2000">
                <a:solidFill>
                  <a:schemeClr val="accent2"/>
                </a:solidFill>
              </a:rPr>
              <a:t>ots of </a:t>
            </a:r>
            <a:r>
              <a:rPr lang="en-US" sz="2000"/>
              <a:t>L</a:t>
            </a:r>
            <a:r>
              <a:rPr lang="en-US" sz="2000">
                <a:solidFill>
                  <a:schemeClr val="accent2"/>
                </a:solidFill>
              </a:rPr>
              <a:t>inks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defines a combination of router and bridge called an </a:t>
            </a:r>
            <a:r>
              <a:rPr lang="en-US" sz="2000"/>
              <a:t>Rbridge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that run a link state protocol (e.g. OSPF, IS-IS)</a:t>
            </a:r>
            <a:endParaRPr lang="en-US" sz="80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Rbridges have the advantages of both with the disadvantages of neither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optimized paths 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but no configuration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2000">
                <a:solidFill>
                  <a:srgbClr val="FF33CC"/>
                </a:solidFill>
              </a:rPr>
              <a:t>no IP layer</a:t>
            </a:r>
          </a:p>
        </p:txBody>
      </p:sp>
      <p:grpSp>
        <p:nvGrpSpPr>
          <p:cNvPr id="319699" name="Group 211"/>
          <p:cNvGrpSpPr>
            <a:grpSpLocks/>
          </p:cNvGrpSpPr>
          <p:nvPr/>
        </p:nvGrpSpPr>
        <p:grpSpPr bwMode="auto">
          <a:xfrm>
            <a:off x="6119813" y="1143000"/>
            <a:ext cx="2455862" cy="1905000"/>
            <a:chOff x="1799" y="3072"/>
            <a:chExt cx="1547" cy="1200"/>
          </a:xfrm>
        </p:grpSpPr>
        <p:sp>
          <p:nvSpPr>
            <p:cNvPr id="319698" name="Line 210"/>
            <p:cNvSpPr>
              <a:spLocks noChangeShapeType="1"/>
            </p:cNvSpPr>
            <p:nvPr/>
          </p:nvSpPr>
          <p:spPr bwMode="auto">
            <a:xfrm flipV="1">
              <a:off x="1880" y="3504"/>
              <a:ext cx="0" cy="3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697" name="Line 209"/>
            <p:cNvSpPr>
              <a:spLocks noChangeShapeType="1"/>
            </p:cNvSpPr>
            <p:nvPr/>
          </p:nvSpPr>
          <p:spPr bwMode="auto">
            <a:xfrm flipH="1">
              <a:off x="1904" y="3184"/>
              <a:ext cx="344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696" name="Line 208"/>
            <p:cNvSpPr>
              <a:spLocks noChangeShapeType="1"/>
            </p:cNvSpPr>
            <p:nvPr/>
          </p:nvSpPr>
          <p:spPr bwMode="auto">
            <a:xfrm flipV="1">
              <a:off x="2736" y="3536"/>
              <a:ext cx="4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695" name="Line 207"/>
            <p:cNvSpPr>
              <a:spLocks noChangeShapeType="1"/>
            </p:cNvSpPr>
            <p:nvPr/>
          </p:nvSpPr>
          <p:spPr bwMode="auto">
            <a:xfrm flipV="1">
              <a:off x="2736" y="3856"/>
              <a:ext cx="4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694" name="Line 206"/>
            <p:cNvSpPr>
              <a:spLocks noChangeShapeType="1"/>
            </p:cNvSpPr>
            <p:nvPr/>
          </p:nvSpPr>
          <p:spPr bwMode="auto">
            <a:xfrm>
              <a:off x="2688" y="3568"/>
              <a:ext cx="0" cy="2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497" name="Line 9"/>
            <p:cNvSpPr>
              <a:spLocks noChangeShapeType="1"/>
            </p:cNvSpPr>
            <p:nvPr/>
          </p:nvSpPr>
          <p:spPr bwMode="auto">
            <a:xfrm>
              <a:off x="2272" y="3200"/>
              <a:ext cx="424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498" name="Line 10"/>
            <p:cNvSpPr>
              <a:spLocks noChangeShapeType="1"/>
            </p:cNvSpPr>
            <p:nvPr/>
          </p:nvSpPr>
          <p:spPr bwMode="auto">
            <a:xfrm flipV="1">
              <a:off x="2288" y="3864"/>
              <a:ext cx="352" cy="3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499" name="Line 11"/>
            <p:cNvSpPr>
              <a:spLocks noChangeShapeType="1"/>
            </p:cNvSpPr>
            <p:nvPr/>
          </p:nvSpPr>
          <p:spPr bwMode="auto">
            <a:xfrm flipH="1" flipV="1">
              <a:off x="1904" y="3864"/>
              <a:ext cx="344" cy="3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9510" name="Group 22"/>
            <p:cNvGrpSpPr>
              <a:grpSpLocks/>
            </p:cNvGrpSpPr>
            <p:nvPr/>
          </p:nvGrpSpPr>
          <p:grpSpPr bwMode="auto">
            <a:xfrm>
              <a:off x="2159" y="4046"/>
              <a:ext cx="195" cy="226"/>
              <a:chOff x="3815" y="3168"/>
              <a:chExt cx="195" cy="226"/>
            </a:xfrm>
          </p:grpSpPr>
          <p:sp>
            <p:nvSpPr>
              <p:cNvPr id="319511" name="Oval 23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12" name="Rectangle 2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13" name="Rectangle 2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14" name="Oval 26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515" name="Group 27"/>
            <p:cNvGrpSpPr>
              <a:grpSpLocks/>
            </p:cNvGrpSpPr>
            <p:nvPr/>
          </p:nvGrpSpPr>
          <p:grpSpPr bwMode="auto">
            <a:xfrm>
              <a:off x="1799" y="3720"/>
              <a:ext cx="195" cy="226"/>
              <a:chOff x="3815" y="3168"/>
              <a:chExt cx="195" cy="226"/>
            </a:xfrm>
          </p:grpSpPr>
          <p:sp>
            <p:nvSpPr>
              <p:cNvPr id="319516" name="Oval 2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17" name="Rectangle 2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18" name="Rectangle 3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19" name="Oval 3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520" name="Group 32"/>
            <p:cNvGrpSpPr>
              <a:grpSpLocks/>
            </p:cNvGrpSpPr>
            <p:nvPr/>
          </p:nvGrpSpPr>
          <p:grpSpPr bwMode="auto">
            <a:xfrm>
              <a:off x="1807" y="3400"/>
              <a:ext cx="195" cy="226"/>
              <a:chOff x="3815" y="3168"/>
              <a:chExt cx="195" cy="226"/>
            </a:xfrm>
          </p:grpSpPr>
          <p:sp>
            <p:nvSpPr>
              <p:cNvPr id="319521" name="Oval 33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22" name="Rectangle 3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23" name="Rectangle 3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24" name="Oval 36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525" name="Group 37"/>
            <p:cNvGrpSpPr>
              <a:grpSpLocks/>
            </p:cNvGrpSpPr>
            <p:nvPr/>
          </p:nvGrpSpPr>
          <p:grpSpPr bwMode="auto">
            <a:xfrm>
              <a:off x="2167" y="3072"/>
              <a:ext cx="195" cy="226"/>
              <a:chOff x="3815" y="3168"/>
              <a:chExt cx="195" cy="226"/>
            </a:xfrm>
          </p:grpSpPr>
          <p:sp>
            <p:nvSpPr>
              <p:cNvPr id="319526" name="Oval 3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27" name="Rectangle 3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28" name="Rectangle 4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29" name="Oval 4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535" name="Group 47"/>
            <p:cNvGrpSpPr>
              <a:grpSpLocks/>
            </p:cNvGrpSpPr>
            <p:nvPr/>
          </p:nvGrpSpPr>
          <p:grpSpPr bwMode="auto">
            <a:xfrm>
              <a:off x="2599" y="3728"/>
              <a:ext cx="195" cy="226"/>
              <a:chOff x="3815" y="3168"/>
              <a:chExt cx="195" cy="226"/>
            </a:xfrm>
          </p:grpSpPr>
          <p:sp>
            <p:nvSpPr>
              <p:cNvPr id="319536" name="Oval 48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37" name="Rectangle 49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38" name="Rectangle 50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39" name="Oval 51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540" name="Group 52"/>
            <p:cNvGrpSpPr>
              <a:grpSpLocks/>
            </p:cNvGrpSpPr>
            <p:nvPr/>
          </p:nvGrpSpPr>
          <p:grpSpPr bwMode="auto">
            <a:xfrm>
              <a:off x="2607" y="3408"/>
              <a:ext cx="195" cy="226"/>
              <a:chOff x="3815" y="3168"/>
              <a:chExt cx="195" cy="226"/>
            </a:xfrm>
          </p:grpSpPr>
          <p:sp>
            <p:nvSpPr>
              <p:cNvPr id="319541" name="Oval 53"/>
              <p:cNvSpPr>
                <a:spLocks noChangeArrowheads="1"/>
              </p:cNvSpPr>
              <p:nvPr/>
            </p:nvSpPr>
            <p:spPr bwMode="auto">
              <a:xfrm>
                <a:off x="3816" y="3322"/>
                <a:ext cx="194" cy="72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42" name="Rectangle 54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43" name="Rectangle 55"/>
              <p:cNvSpPr>
                <a:spLocks noChangeArrowheads="1"/>
              </p:cNvSpPr>
              <p:nvPr/>
            </p:nvSpPr>
            <p:spPr bwMode="auto">
              <a:xfrm>
                <a:off x="3815" y="3205"/>
                <a:ext cx="194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44" name="Oval 56"/>
              <p:cNvSpPr>
                <a:spLocks noChangeArrowheads="1"/>
              </p:cNvSpPr>
              <p:nvPr/>
            </p:nvSpPr>
            <p:spPr bwMode="auto">
              <a:xfrm>
                <a:off x="3816" y="3168"/>
                <a:ext cx="194" cy="72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550" name="Group 62"/>
            <p:cNvGrpSpPr>
              <a:grpSpLocks/>
            </p:cNvGrpSpPr>
            <p:nvPr/>
          </p:nvGrpSpPr>
          <p:grpSpPr bwMode="auto">
            <a:xfrm>
              <a:off x="3083" y="3698"/>
              <a:ext cx="263" cy="248"/>
              <a:chOff x="4891" y="2520"/>
              <a:chExt cx="335" cy="333"/>
            </a:xfrm>
          </p:grpSpPr>
          <p:sp>
            <p:nvSpPr>
              <p:cNvPr id="319551" name="Freeform 63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33CC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2" name="Line 64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3" name="Line 65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4" name="Freeform 66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33CC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5" name="Line 67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6" name="Line 68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7" name="Line 69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8" name="Rectangle 70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33CC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9" name="Freeform 71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33CC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60" name="Line 72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61" name="Line 73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62" name="Line 74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563" name="Group 75"/>
            <p:cNvGrpSpPr>
              <a:grpSpLocks/>
            </p:cNvGrpSpPr>
            <p:nvPr/>
          </p:nvGrpSpPr>
          <p:grpSpPr bwMode="auto">
            <a:xfrm>
              <a:off x="3083" y="3378"/>
              <a:ext cx="263" cy="248"/>
              <a:chOff x="4891" y="2520"/>
              <a:chExt cx="335" cy="333"/>
            </a:xfrm>
          </p:grpSpPr>
          <p:sp>
            <p:nvSpPr>
              <p:cNvPr id="319564" name="Freeform 76"/>
              <p:cNvSpPr>
                <a:spLocks/>
              </p:cNvSpPr>
              <p:nvPr/>
            </p:nvSpPr>
            <p:spPr bwMode="auto">
              <a:xfrm>
                <a:off x="4891" y="2520"/>
                <a:ext cx="335" cy="333"/>
              </a:xfrm>
              <a:custGeom>
                <a:avLst/>
                <a:gdLst/>
                <a:ahLst/>
                <a:cxnLst>
                  <a:cxn ang="0">
                    <a:pos x="74" y="219"/>
                  </a:cxn>
                  <a:cxn ang="0">
                    <a:pos x="0" y="219"/>
                  </a:cxn>
                  <a:cxn ang="0">
                    <a:pos x="0" y="333"/>
                  </a:cxn>
                  <a:cxn ang="0">
                    <a:pos x="335" y="333"/>
                  </a:cxn>
                  <a:cxn ang="0">
                    <a:pos x="335" y="219"/>
                  </a:cxn>
                  <a:cxn ang="0">
                    <a:pos x="262" y="219"/>
                  </a:cxn>
                  <a:cxn ang="0">
                    <a:pos x="262" y="204"/>
                  </a:cxn>
                  <a:cxn ang="0">
                    <a:pos x="294" y="204"/>
                  </a:cxn>
                  <a:cxn ang="0">
                    <a:pos x="294" y="0"/>
                  </a:cxn>
                  <a:cxn ang="0">
                    <a:pos x="42" y="0"/>
                  </a:cxn>
                  <a:cxn ang="0">
                    <a:pos x="42" y="204"/>
                  </a:cxn>
                  <a:cxn ang="0">
                    <a:pos x="74" y="204"/>
                  </a:cxn>
                  <a:cxn ang="0">
                    <a:pos x="74" y="219"/>
                  </a:cxn>
                </a:cxnLst>
                <a:rect l="0" t="0" r="r" b="b"/>
                <a:pathLst>
                  <a:path w="335" h="333">
                    <a:moveTo>
                      <a:pt x="74" y="219"/>
                    </a:moveTo>
                    <a:lnTo>
                      <a:pt x="0" y="219"/>
                    </a:lnTo>
                    <a:lnTo>
                      <a:pt x="0" y="333"/>
                    </a:lnTo>
                    <a:lnTo>
                      <a:pt x="335" y="333"/>
                    </a:lnTo>
                    <a:lnTo>
                      <a:pt x="335" y="219"/>
                    </a:lnTo>
                    <a:lnTo>
                      <a:pt x="262" y="219"/>
                    </a:lnTo>
                    <a:lnTo>
                      <a:pt x="262" y="204"/>
                    </a:lnTo>
                    <a:lnTo>
                      <a:pt x="294" y="204"/>
                    </a:lnTo>
                    <a:lnTo>
                      <a:pt x="294" y="0"/>
                    </a:lnTo>
                    <a:lnTo>
                      <a:pt x="42" y="0"/>
                    </a:lnTo>
                    <a:lnTo>
                      <a:pt x="42" y="204"/>
                    </a:lnTo>
                    <a:lnTo>
                      <a:pt x="74" y="204"/>
                    </a:lnTo>
                    <a:lnTo>
                      <a:pt x="74" y="219"/>
                    </a:lnTo>
                    <a:close/>
                  </a:path>
                </a:pathLst>
              </a:custGeom>
              <a:solidFill>
                <a:srgbClr val="33CC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65" name="Line 77"/>
              <p:cNvSpPr>
                <a:spLocks noChangeShapeType="1"/>
              </p:cNvSpPr>
              <p:nvPr/>
            </p:nvSpPr>
            <p:spPr bwMode="auto">
              <a:xfrm>
                <a:off x="4965" y="2739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66" name="Line 78"/>
              <p:cNvSpPr>
                <a:spLocks noChangeShapeType="1"/>
              </p:cNvSpPr>
              <p:nvPr/>
            </p:nvSpPr>
            <p:spPr bwMode="auto">
              <a:xfrm>
                <a:off x="4965" y="2724"/>
                <a:ext cx="1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67" name="Freeform 79"/>
              <p:cNvSpPr>
                <a:spLocks noEditPoints="1"/>
              </p:cNvSpPr>
              <p:nvPr/>
            </p:nvSpPr>
            <p:spPr bwMode="auto">
              <a:xfrm>
                <a:off x="5064" y="2749"/>
                <a:ext cx="137" cy="94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10" y="94"/>
                  </a:cxn>
                  <a:cxn ang="0">
                    <a:pos x="110" y="0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21" y="15"/>
                  </a:cxn>
                  <a:cxn ang="0">
                    <a:pos x="137" y="15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21" y="15"/>
                  </a:cxn>
                </a:cxnLst>
                <a:rect l="0" t="0" r="r" b="b"/>
                <a:pathLst>
                  <a:path w="137" h="94">
                    <a:moveTo>
                      <a:pt x="0" y="94"/>
                    </a:moveTo>
                    <a:lnTo>
                      <a:pt x="110" y="94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  <a:moveTo>
                      <a:pt x="121" y="15"/>
                    </a:moveTo>
                    <a:lnTo>
                      <a:pt x="137" y="15"/>
                    </a:lnTo>
                    <a:lnTo>
                      <a:pt x="137" y="0"/>
                    </a:lnTo>
                    <a:lnTo>
                      <a:pt x="121" y="0"/>
                    </a:lnTo>
                    <a:lnTo>
                      <a:pt x="121" y="15"/>
                    </a:lnTo>
                    <a:close/>
                  </a:path>
                </a:pathLst>
              </a:custGeom>
              <a:solidFill>
                <a:srgbClr val="33CC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68" name="Line 80"/>
              <p:cNvSpPr>
                <a:spLocks noChangeShapeType="1"/>
              </p:cNvSpPr>
              <p:nvPr/>
            </p:nvSpPr>
            <p:spPr bwMode="auto">
              <a:xfrm>
                <a:off x="5064" y="2780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69" name="Line 81"/>
              <p:cNvSpPr>
                <a:spLocks noChangeShapeType="1"/>
              </p:cNvSpPr>
              <p:nvPr/>
            </p:nvSpPr>
            <p:spPr bwMode="auto">
              <a:xfrm>
                <a:off x="5064" y="2812"/>
                <a:ext cx="1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70" name="Line 82"/>
              <p:cNvSpPr>
                <a:spLocks noChangeShapeType="1"/>
              </p:cNvSpPr>
              <p:nvPr/>
            </p:nvSpPr>
            <p:spPr bwMode="auto">
              <a:xfrm>
                <a:off x="5069" y="2795"/>
                <a:ext cx="9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71" name="Rectangle 83"/>
              <p:cNvSpPr>
                <a:spLocks noChangeArrowheads="1"/>
              </p:cNvSpPr>
              <p:nvPr/>
            </p:nvSpPr>
            <p:spPr bwMode="auto">
              <a:xfrm>
                <a:off x="5127" y="2785"/>
                <a:ext cx="31" cy="21"/>
              </a:xfrm>
              <a:prstGeom prst="rect">
                <a:avLst/>
              </a:prstGeom>
              <a:solidFill>
                <a:srgbClr val="33CC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72" name="Freeform 84"/>
              <p:cNvSpPr>
                <a:spLocks noEditPoints="1"/>
              </p:cNvSpPr>
              <p:nvPr/>
            </p:nvSpPr>
            <p:spPr bwMode="auto">
              <a:xfrm>
                <a:off x="4901" y="2544"/>
                <a:ext cx="315" cy="223"/>
              </a:xfrm>
              <a:custGeom>
                <a:avLst/>
                <a:gdLst/>
                <a:ahLst/>
                <a:cxnLst>
                  <a:cxn ang="0">
                    <a:pos x="264" y="160"/>
                  </a:cxn>
                  <a:cxn ang="0">
                    <a:pos x="275" y="160"/>
                  </a:cxn>
                  <a:cxn ang="0">
                    <a:pos x="275" y="156"/>
                  </a:cxn>
                  <a:cxn ang="0">
                    <a:pos x="264" y="156"/>
                  </a:cxn>
                  <a:cxn ang="0">
                    <a:pos x="264" y="160"/>
                  </a:cxn>
                  <a:cxn ang="0">
                    <a:pos x="72" y="133"/>
                  </a:cxn>
                  <a:cxn ang="0">
                    <a:pos x="72" y="15"/>
                  </a:cxn>
                  <a:cxn ang="0">
                    <a:pos x="244" y="15"/>
                  </a:cxn>
                  <a:cxn ang="0">
                    <a:pos x="244" y="133"/>
                  </a:cxn>
                  <a:cxn ang="0">
                    <a:pos x="72" y="133"/>
                  </a:cxn>
                  <a:cxn ang="0">
                    <a:pos x="64" y="141"/>
                  </a:cxn>
                  <a:cxn ang="0">
                    <a:pos x="252" y="141"/>
                  </a:cxn>
                  <a:cxn ang="0">
                    <a:pos x="252" y="8"/>
                  </a:cxn>
                  <a:cxn ang="0">
                    <a:pos x="259" y="8"/>
                  </a:cxn>
                  <a:cxn ang="0">
                    <a:pos x="259" y="0"/>
                  </a:cxn>
                  <a:cxn ang="0">
                    <a:pos x="56" y="0"/>
                  </a:cxn>
                  <a:cxn ang="0">
                    <a:pos x="56" y="148"/>
                  </a:cxn>
                  <a:cxn ang="0">
                    <a:pos x="64" y="148"/>
                  </a:cxn>
                  <a:cxn ang="0">
                    <a:pos x="64" y="141"/>
                  </a:cxn>
                  <a:cxn ang="0">
                    <a:pos x="0" y="215"/>
                  </a:cxn>
                  <a:cxn ang="0">
                    <a:pos x="32" y="215"/>
                  </a:cxn>
                  <a:cxn ang="0">
                    <a:pos x="32" y="20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183" y="223"/>
                  </a:cxn>
                  <a:cxn ang="0">
                    <a:pos x="252" y="223"/>
                  </a:cxn>
                  <a:cxn ang="0">
                    <a:pos x="252" y="218"/>
                  </a:cxn>
                  <a:cxn ang="0">
                    <a:pos x="183" y="218"/>
                  </a:cxn>
                  <a:cxn ang="0">
                    <a:pos x="183" y="223"/>
                  </a:cxn>
                  <a:cxn ang="0">
                    <a:pos x="304" y="211"/>
                  </a:cxn>
                  <a:cxn ang="0">
                    <a:pos x="315" y="211"/>
                  </a:cxn>
                  <a:cxn ang="0">
                    <a:pos x="315" y="205"/>
                  </a:cxn>
                  <a:cxn ang="0">
                    <a:pos x="304" y="205"/>
                  </a:cxn>
                  <a:cxn ang="0">
                    <a:pos x="304" y="211"/>
                  </a:cxn>
                  <a:cxn ang="0">
                    <a:pos x="304" y="220"/>
                  </a:cxn>
                  <a:cxn ang="0">
                    <a:pos x="315" y="220"/>
                  </a:cxn>
                  <a:cxn ang="0">
                    <a:pos x="315" y="215"/>
                  </a:cxn>
                  <a:cxn ang="0">
                    <a:pos x="304" y="215"/>
                  </a:cxn>
                  <a:cxn ang="0">
                    <a:pos x="304" y="220"/>
                  </a:cxn>
                </a:cxnLst>
                <a:rect l="0" t="0" r="r" b="b"/>
                <a:pathLst>
                  <a:path w="315" h="223">
                    <a:moveTo>
                      <a:pt x="264" y="160"/>
                    </a:moveTo>
                    <a:lnTo>
                      <a:pt x="275" y="160"/>
                    </a:lnTo>
                    <a:lnTo>
                      <a:pt x="275" y="156"/>
                    </a:lnTo>
                    <a:lnTo>
                      <a:pt x="264" y="156"/>
                    </a:lnTo>
                    <a:lnTo>
                      <a:pt x="264" y="160"/>
                    </a:lnTo>
                    <a:close/>
                    <a:moveTo>
                      <a:pt x="72" y="133"/>
                    </a:moveTo>
                    <a:lnTo>
                      <a:pt x="72" y="15"/>
                    </a:lnTo>
                    <a:lnTo>
                      <a:pt x="244" y="15"/>
                    </a:lnTo>
                    <a:lnTo>
                      <a:pt x="244" y="133"/>
                    </a:lnTo>
                    <a:lnTo>
                      <a:pt x="72" y="133"/>
                    </a:lnTo>
                    <a:close/>
                    <a:moveTo>
                      <a:pt x="64" y="141"/>
                    </a:moveTo>
                    <a:lnTo>
                      <a:pt x="252" y="141"/>
                    </a:lnTo>
                    <a:lnTo>
                      <a:pt x="252" y="8"/>
                    </a:lnTo>
                    <a:lnTo>
                      <a:pt x="259" y="8"/>
                    </a:lnTo>
                    <a:lnTo>
                      <a:pt x="259" y="0"/>
                    </a:lnTo>
                    <a:lnTo>
                      <a:pt x="56" y="0"/>
                    </a:lnTo>
                    <a:lnTo>
                      <a:pt x="56" y="148"/>
                    </a:lnTo>
                    <a:lnTo>
                      <a:pt x="64" y="148"/>
                    </a:lnTo>
                    <a:lnTo>
                      <a:pt x="64" y="141"/>
                    </a:lnTo>
                    <a:close/>
                    <a:moveTo>
                      <a:pt x="0" y="215"/>
                    </a:moveTo>
                    <a:lnTo>
                      <a:pt x="32" y="215"/>
                    </a:lnTo>
                    <a:lnTo>
                      <a:pt x="32" y="205"/>
                    </a:lnTo>
                    <a:lnTo>
                      <a:pt x="0" y="205"/>
                    </a:lnTo>
                    <a:lnTo>
                      <a:pt x="0" y="215"/>
                    </a:lnTo>
                    <a:close/>
                    <a:moveTo>
                      <a:pt x="183" y="223"/>
                    </a:moveTo>
                    <a:lnTo>
                      <a:pt x="252" y="223"/>
                    </a:lnTo>
                    <a:lnTo>
                      <a:pt x="252" y="218"/>
                    </a:lnTo>
                    <a:lnTo>
                      <a:pt x="183" y="218"/>
                    </a:lnTo>
                    <a:lnTo>
                      <a:pt x="183" y="223"/>
                    </a:lnTo>
                    <a:close/>
                    <a:moveTo>
                      <a:pt x="304" y="211"/>
                    </a:moveTo>
                    <a:lnTo>
                      <a:pt x="315" y="211"/>
                    </a:lnTo>
                    <a:lnTo>
                      <a:pt x="315" y="205"/>
                    </a:lnTo>
                    <a:lnTo>
                      <a:pt x="304" y="205"/>
                    </a:lnTo>
                    <a:lnTo>
                      <a:pt x="304" y="211"/>
                    </a:lnTo>
                    <a:close/>
                    <a:moveTo>
                      <a:pt x="304" y="220"/>
                    </a:moveTo>
                    <a:lnTo>
                      <a:pt x="315" y="220"/>
                    </a:lnTo>
                    <a:lnTo>
                      <a:pt x="315" y="215"/>
                    </a:lnTo>
                    <a:lnTo>
                      <a:pt x="304" y="215"/>
                    </a:lnTo>
                    <a:lnTo>
                      <a:pt x="304" y="220"/>
                    </a:lnTo>
                    <a:close/>
                  </a:path>
                </a:pathLst>
              </a:custGeom>
              <a:solidFill>
                <a:srgbClr val="33CC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73" name="Line 85"/>
              <p:cNvSpPr>
                <a:spLocks noChangeShapeType="1"/>
              </p:cNvSpPr>
              <p:nvPr/>
            </p:nvSpPr>
            <p:spPr bwMode="auto">
              <a:xfrm>
                <a:off x="4933" y="2711"/>
                <a:ext cx="25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74" name="Line 86"/>
              <p:cNvSpPr>
                <a:spLocks noChangeShapeType="1"/>
              </p:cNvSpPr>
              <p:nvPr/>
            </p:nvSpPr>
            <p:spPr bwMode="auto">
              <a:xfrm flipV="1">
                <a:off x="4996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75" name="Line 87"/>
              <p:cNvSpPr>
                <a:spLocks noChangeShapeType="1"/>
              </p:cNvSpPr>
              <p:nvPr/>
            </p:nvSpPr>
            <p:spPr bwMode="auto">
              <a:xfrm flipV="1">
                <a:off x="5059" y="271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833BA2CB-4977-4F7C-8FE3-C8277A9E0BB2}" type="slidenum">
              <a:rPr lang="en-US"/>
              <a:pPr/>
              <a:t>82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Algorhyme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433513"/>
            <a:ext cx="7785100" cy="5156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I think that I shall never see </a:t>
            </a:r>
          </a:p>
          <a:p>
            <a:pPr>
              <a:lnSpc>
                <a:spcPct val="6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   a graph more lovely than a tree.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A tree whose crucial property </a:t>
            </a:r>
          </a:p>
          <a:p>
            <a:pPr>
              <a:lnSpc>
                <a:spcPct val="6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   is loop-free connectivity.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A tree that must be sure to span </a:t>
            </a:r>
          </a:p>
          <a:p>
            <a:pPr>
              <a:lnSpc>
                <a:spcPct val="6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   so packet can reach every LAN.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First, the root must be selected. </a:t>
            </a:r>
          </a:p>
          <a:p>
            <a:pPr>
              <a:lnSpc>
                <a:spcPct val="6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   by ID, it is elected.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Least-cost paths from root are traced. </a:t>
            </a:r>
          </a:p>
          <a:p>
            <a:pPr>
              <a:lnSpc>
                <a:spcPct val="6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   in the tree, these paths are placed.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A mesh is made by folks like me, </a:t>
            </a:r>
          </a:p>
          <a:p>
            <a:pPr>
              <a:lnSpc>
                <a:spcPct val="6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   then bridges find a spanning tree.</a:t>
            </a:r>
            <a:r>
              <a:rPr lang="en-US">
                <a:latin typeface="Arial Unicode MS" pitchFamily="34" charset="-128"/>
              </a:rPr>
              <a:t>                      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endParaRPr lang="en-US">
              <a:latin typeface="Arial Unicode MS" pitchFamily="34" charset="-128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/>
              <a:t>						Radia Perlman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4EF8F970-B20B-43D5-8D3A-FC8D38CB65EB}" type="slidenum">
              <a:rPr lang="en-US"/>
              <a:pPr/>
              <a:t>83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Algorhyme v2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71613"/>
            <a:ext cx="7772400" cy="4114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I hope that we shall one day see</a:t>
            </a:r>
            <a:br>
              <a:rPr lang="en-US" i="1"/>
            </a:br>
            <a:r>
              <a:rPr lang="en-US" i="1"/>
              <a:t>a graph more lovely than a tree.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A graph to boost efficiency</a:t>
            </a:r>
            <a:br>
              <a:rPr lang="en-US" i="1"/>
            </a:br>
            <a:r>
              <a:rPr lang="en-US" i="1"/>
              <a:t>while still configuration-free.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A network where RBridges can</a:t>
            </a:r>
            <a:br>
              <a:rPr lang="en-US" i="1"/>
            </a:br>
            <a:r>
              <a:rPr lang="en-US" i="1"/>
              <a:t>route packets to their target LAN.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The paths they find, to our elation,</a:t>
            </a:r>
            <a:br>
              <a:rPr lang="en-US" i="1"/>
            </a:br>
            <a:r>
              <a:rPr lang="en-US" i="1"/>
              <a:t>are least cost paths to destination.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With packet hop counts we now see,</a:t>
            </a:r>
            <a:br>
              <a:rPr lang="en-US" i="1"/>
            </a:br>
            <a:r>
              <a:rPr lang="en-US" i="1"/>
              <a:t>the network need not be loop-free.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/>
              <a:t>RBridges work transparently.</a:t>
            </a:r>
            <a:br>
              <a:rPr lang="en-US" i="1"/>
            </a:br>
            <a:r>
              <a:rPr lang="en-US" i="1"/>
              <a:t>without a common spanning tree.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Ray Perlner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CF3B49A9-A238-493A-B646-81FF992F12D8}" type="slidenum">
              <a:rPr lang="en-US"/>
              <a:pPr/>
              <a:t>84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QoS Aspects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992313"/>
            <a:ext cx="4711700" cy="22367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Flow control (PAUSE frames)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handling </a:t>
            </a:r>
            <a:r>
              <a:rPr lang="en-US" dirty="0" err="1">
                <a:cs typeface="Times New Roman" pitchFamily="18" charset="0"/>
              </a:rPr>
              <a:t>QoS</a:t>
            </a:r>
            <a:endParaRPr lang="en-US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cs typeface="Times New Roman" pitchFamily="18" charset="0"/>
              </a:rPr>
              <a:t>prioritization (802.1p</a:t>
            </a:r>
            <a:r>
              <a:rPr lang="en-US" dirty="0" smtClean="0"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MEF service attributes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28F77A4B-6ECF-4F8F-9962-DD902D664530}" type="slidenum">
              <a:rPr lang="en-US"/>
              <a:pPr/>
              <a:t>85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395412"/>
            <a:ext cx="8763000" cy="5233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When an Ethernet switch receives traffic faster than it can process it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it needs to tell its immediate neighbor(s) to slow down</a:t>
            </a:r>
          </a:p>
          <a:p>
            <a:pPr>
              <a:spcBef>
                <a:spcPts val="2400"/>
              </a:spcBef>
              <a:buNone/>
            </a:pPr>
            <a:r>
              <a:rPr lang="en-US" sz="1800" dirty="0" smtClean="0">
                <a:solidFill>
                  <a:srgbClr val="FF66FF"/>
                </a:solidFill>
              </a:rPr>
              <a:t>On half-duplex links the </a:t>
            </a:r>
            <a:r>
              <a:rPr lang="en-US" sz="1800" i="1" dirty="0" smtClean="0">
                <a:solidFill>
                  <a:srgbClr val="FF66FF"/>
                </a:solidFill>
              </a:rPr>
              <a:t>back pressure </a:t>
            </a:r>
            <a:r>
              <a:rPr lang="en-US" sz="1800" dirty="0" smtClean="0">
                <a:solidFill>
                  <a:srgbClr val="FF66FF"/>
                </a:solidFill>
              </a:rPr>
              <a:t>can be employed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overloaded </a:t>
            </a:r>
            <a:r>
              <a:rPr lang="en-US" sz="1800" dirty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device </a:t>
            </a:r>
            <a:r>
              <a:rPr lang="en-US" sz="1800" dirty="0" smtClean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jams the shared media by sending preambles or idle frames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detected by other devices as collisions</a:t>
            </a:r>
            <a:r>
              <a:rPr lang="en-US" sz="1800" dirty="0" smtClean="0">
                <a:solidFill>
                  <a:srgbClr val="FF66FF"/>
                </a:solidFill>
              </a:rPr>
              <a:t> causing senders to wait </a:t>
            </a:r>
            <a:r>
              <a:rPr lang="en-US" sz="1600" dirty="0" smtClean="0">
                <a:solidFill>
                  <a:srgbClr val="FF66FF"/>
                </a:solidFill>
              </a:rPr>
              <a:t>(CSMA/CD)</a:t>
            </a:r>
            <a:r>
              <a:rPr lang="en-US" sz="1600" dirty="0" smtClean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 </a:t>
            </a:r>
            <a:endParaRPr lang="en-US" sz="1600" dirty="0" smtClean="0">
              <a:solidFill>
                <a:srgbClr val="FF66FF"/>
              </a:solidFill>
            </a:endParaRP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sz="1800" dirty="0" smtClean="0"/>
              <a:t>On full-duplex point-to-point links, </a:t>
            </a:r>
            <a:r>
              <a:rPr lang="en-US" sz="1800" i="1" dirty="0" smtClean="0"/>
              <a:t>PAUSE frames </a:t>
            </a:r>
            <a:r>
              <a:rPr lang="en-US" sz="1800" dirty="0" smtClean="0"/>
              <a:t>are sent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Since they are sent on a point-to-point link, the DA is unimportant, 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and the standard multicast address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01-80-C2-00-00-01 </a:t>
            </a:r>
            <a:r>
              <a:rPr lang="en-US" sz="1800" dirty="0" smtClean="0"/>
              <a:t>is used 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making the PAUSE frame easy to recognize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The PAUSE frame encodes the requested pause period 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as a 2-byte unsigned integer representing units of 512 bit times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28B52343-D14B-43E7-946B-52AC312AF7BE}" type="slidenum">
              <a:rPr lang="en-US"/>
              <a:pPr/>
              <a:t>86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QoS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43013"/>
            <a:ext cx="7289800" cy="5067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Ethernet switches have </a:t>
            </a:r>
            <a:r>
              <a:rPr lang="en-US" sz="2000" b="1">
                <a:solidFill>
                  <a:schemeClr val="accent2"/>
                </a:solidFill>
              </a:rPr>
              <a:t>FIFO</a:t>
            </a:r>
            <a:r>
              <a:rPr lang="en-US" sz="2000">
                <a:solidFill>
                  <a:schemeClr val="accent2"/>
                </a:solidFill>
              </a:rPr>
              <a:t> buffers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on each port's input and output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But prioritization may be needed 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so output buffers may be divided into multiple </a:t>
            </a:r>
            <a:r>
              <a:rPr lang="en-US" sz="2000" i="1">
                <a:solidFill>
                  <a:schemeClr val="accent2"/>
                </a:solidFill>
              </a:rPr>
              <a:t>queues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outgoing frames put into queues of specified priority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/>
              <a:t>we </a:t>
            </a:r>
            <a:r>
              <a:rPr lang="en-US" sz="2000" i="1"/>
              <a:t>could</a:t>
            </a:r>
            <a:r>
              <a:rPr lang="en-US" sz="2000"/>
              <a:t> base priority on input port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but then for the next switch to know the priority too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we would need to send to its appropriate port too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so the number of both input and output ports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/>
              <a:t>would be multiplied by the number of priority levels!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a better way is to mark the frames</a:t>
            </a:r>
          </a:p>
        </p:txBody>
      </p:sp>
      <p:grpSp>
        <p:nvGrpSpPr>
          <p:cNvPr id="408729" name="Group 153"/>
          <p:cNvGrpSpPr>
            <a:grpSpLocks/>
          </p:cNvGrpSpPr>
          <p:nvPr/>
        </p:nvGrpSpPr>
        <p:grpSpPr bwMode="auto">
          <a:xfrm>
            <a:off x="7708900" y="558800"/>
            <a:ext cx="1276350" cy="5549900"/>
            <a:chOff x="4856" y="352"/>
            <a:chExt cx="804" cy="3496"/>
          </a:xfrm>
        </p:grpSpPr>
        <p:sp>
          <p:nvSpPr>
            <p:cNvPr id="408629" name="Rectangle 53"/>
            <p:cNvSpPr>
              <a:spLocks noChangeArrowheads="1"/>
            </p:cNvSpPr>
            <p:nvPr/>
          </p:nvSpPr>
          <p:spPr bwMode="auto">
            <a:xfrm rot="5400000">
              <a:off x="5040" y="2984"/>
              <a:ext cx="968" cy="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637" name="Rectangle 61"/>
            <p:cNvSpPr>
              <a:spLocks noChangeArrowheads="1"/>
            </p:cNvSpPr>
            <p:nvPr/>
          </p:nvSpPr>
          <p:spPr bwMode="auto">
            <a:xfrm rot="5400000">
              <a:off x="4480" y="2984"/>
              <a:ext cx="968" cy="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645" name="Rectangle 69"/>
            <p:cNvSpPr>
              <a:spLocks noChangeArrowheads="1"/>
            </p:cNvSpPr>
            <p:nvPr/>
          </p:nvSpPr>
          <p:spPr bwMode="auto">
            <a:xfrm rot="5400000">
              <a:off x="4760" y="2984"/>
              <a:ext cx="968" cy="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671" name="Rectangle 95"/>
            <p:cNvSpPr>
              <a:spLocks noChangeArrowheads="1"/>
            </p:cNvSpPr>
            <p:nvPr/>
          </p:nvSpPr>
          <p:spPr bwMode="auto">
            <a:xfrm rot="5400000">
              <a:off x="5048" y="1008"/>
              <a:ext cx="968" cy="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679" name="Rectangle 103"/>
            <p:cNvSpPr>
              <a:spLocks noChangeArrowheads="1"/>
            </p:cNvSpPr>
            <p:nvPr/>
          </p:nvSpPr>
          <p:spPr bwMode="auto">
            <a:xfrm rot="5400000">
              <a:off x="4488" y="1008"/>
              <a:ext cx="968" cy="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687" name="Rectangle 111"/>
            <p:cNvSpPr>
              <a:spLocks noChangeArrowheads="1"/>
            </p:cNvSpPr>
            <p:nvPr/>
          </p:nvSpPr>
          <p:spPr bwMode="auto">
            <a:xfrm rot="5400000">
              <a:off x="4768" y="1008"/>
              <a:ext cx="968" cy="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695" name="Line 119"/>
            <p:cNvSpPr>
              <a:spLocks noChangeShapeType="1"/>
            </p:cNvSpPr>
            <p:nvPr/>
          </p:nvSpPr>
          <p:spPr bwMode="auto">
            <a:xfrm>
              <a:off x="4960" y="357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696" name="Line 120"/>
            <p:cNvSpPr>
              <a:spLocks noChangeShapeType="1"/>
            </p:cNvSpPr>
            <p:nvPr/>
          </p:nvSpPr>
          <p:spPr bwMode="auto">
            <a:xfrm flipV="1">
              <a:off x="4952" y="3664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697" name="Line 121"/>
            <p:cNvSpPr>
              <a:spLocks noChangeShapeType="1"/>
            </p:cNvSpPr>
            <p:nvPr/>
          </p:nvSpPr>
          <p:spPr bwMode="auto">
            <a:xfrm>
              <a:off x="5240" y="357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698" name="Line 122"/>
            <p:cNvSpPr>
              <a:spLocks noChangeShapeType="1"/>
            </p:cNvSpPr>
            <p:nvPr/>
          </p:nvSpPr>
          <p:spPr bwMode="auto">
            <a:xfrm flipV="1">
              <a:off x="5232" y="3664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699" name="Line 123"/>
            <p:cNvSpPr>
              <a:spLocks noChangeShapeType="1"/>
            </p:cNvSpPr>
            <p:nvPr/>
          </p:nvSpPr>
          <p:spPr bwMode="auto">
            <a:xfrm>
              <a:off x="5512" y="356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00" name="Line 124"/>
            <p:cNvSpPr>
              <a:spLocks noChangeShapeType="1"/>
            </p:cNvSpPr>
            <p:nvPr/>
          </p:nvSpPr>
          <p:spPr bwMode="auto">
            <a:xfrm flipV="1">
              <a:off x="5504" y="3656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03" name="Line 127"/>
            <p:cNvSpPr>
              <a:spLocks noChangeShapeType="1"/>
            </p:cNvSpPr>
            <p:nvPr/>
          </p:nvSpPr>
          <p:spPr bwMode="auto">
            <a:xfrm>
              <a:off x="4960" y="36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04" name="Line 128"/>
            <p:cNvSpPr>
              <a:spLocks noChangeShapeType="1"/>
            </p:cNvSpPr>
            <p:nvPr/>
          </p:nvSpPr>
          <p:spPr bwMode="auto">
            <a:xfrm flipV="1">
              <a:off x="4952" y="448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05" name="Line 129"/>
            <p:cNvSpPr>
              <a:spLocks noChangeShapeType="1"/>
            </p:cNvSpPr>
            <p:nvPr/>
          </p:nvSpPr>
          <p:spPr bwMode="auto">
            <a:xfrm>
              <a:off x="5240" y="36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06" name="Line 130"/>
            <p:cNvSpPr>
              <a:spLocks noChangeShapeType="1"/>
            </p:cNvSpPr>
            <p:nvPr/>
          </p:nvSpPr>
          <p:spPr bwMode="auto">
            <a:xfrm flipV="1">
              <a:off x="5232" y="448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07" name="Line 131"/>
            <p:cNvSpPr>
              <a:spLocks noChangeShapeType="1"/>
            </p:cNvSpPr>
            <p:nvPr/>
          </p:nvSpPr>
          <p:spPr bwMode="auto">
            <a:xfrm>
              <a:off x="5528" y="35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08" name="Line 132"/>
            <p:cNvSpPr>
              <a:spLocks noChangeShapeType="1"/>
            </p:cNvSpPr>
            <p:nvPr/>
          </p:nvSpPr>
          <p:spPr bwMode="auto">
            <a:xfrm flipV="1">
              <a:off x="5520" y="440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09" name="Text Box 133"/>
            <p:cNvSpPr txBox="1">
              <a:spLocks noChangeArrowheads="1"/>
            </p:cNvSpPr>
            <p:nvPr/>
          </p:nvSpPr>
          <p:spPr bwMode="auto">
            <a:xfrm>
              <a:off x="4856" y="1864"/>
              <a:ext cx="768" cy="47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switch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fabric</a:t>
              </a:r>
            </a:p>
          </p:txBody>
        </p:sp>
        <p:sp>
          <p:nvSpPr>
            <p:cNvPr id="408710" name="Line 134"/>
            <p:cNvSpPr>
              <a:spLocks noChangeShapeType="1"/>
            </p:cNvSpPr>
            <p:nvPr/>
          </p:nvSpPr>
          <p:spPr bwMode="auto">
            <a:xfrm>
              <a:off x="4960" y="233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11" name="Line 135"/>
            <p:cNvSpPr>
              <a:spLocks noChangeShapeType="1"/>
            </p:cNvSpPr>
            <p:nvPr/>
          </p:nvSpPr>
          <p:spPr bwMode="auto">
            <a:xfrm flipV="1">
              <a:off x="4952" y="2424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12" name="Line 136"/>
            <p:cNvSpPr>
              <a:spLocks noChangeShapeType="1"/>
            </p:cNvSpPr>
            <p:nvPr/>
          </p:nvSpPr>
          <p:spPr bwMode="auto">
            <a:xfrm>
              <a:off x="5240" y="233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13" name="Line 137"/>
            <p:cNvSpPr>
              <a:spLocks noChangeShapeType="1"/>
            </p:cNvSpPr>
            <p:nvPr/>
          </p:nvSpPr>
          <p:spPr bwMode="auto">
            <a:xfrm flipV="1">
              <a:off x="5232" y="2424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14" name="Line 138"/>
            <p:cNvSpPr>
              <a:spLocks noChangeShapeType="1"/>
            </p:cNvSpPr>
            <p:nvPr/>
          </p:nvSpPr>
          <p:spPr bwMode="auto">
            <a:xfrm>
              <a:off x="5512" y="232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15" name="Line 139"/>
            <p:cNvSpPr>
              <a:spLocks noChangeShapeType="1"/>
            </p:cNvSpPr>
            <p:nvPr/>
          </p:nvSpPr>
          <p:spPr bwMode="auto">
            <a:xfrm flipV="1">
              <a:off x="5504" y="2416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16" name="Line 140"/>
            <p:cNvSpPr>
              <a:spLocks noChangeShapeType="1"/>
            </p:cNvSpPr>
            <p:nvPr/>
          </p:nvSpPr>
          <p:spPr bwMode="auto">
            <a:xfrm>
              <a:off x="4960" y="159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17" name="Line 141"/>
            <p:cNvSpPr>
              <a:spLocks noChangeShapeType="1"/>
            </p:cNvSpPr>
            <p:nvPr/>
          </p:nvSpPr>
          <p:spPr bwMode="auto">
            <a:xfrm flipV="1">
              <a:off x="4952" y="1672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18" name="Line 142"/>
            <p:cNvSpPr>
              <a:spLocks noChangeShapeType="1"/>
            </p:cNvSpPr>
            <p:nvPr/>
          </p:nvSpPr>
          <p:spPr bwMode="auto">
            <a:xfrm>
              <a:off x="5240" y="159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19" name="Line 143"/>
            <p:cNvSpPr>
              <a:spLocks noChangeShapeType="1"/>
            </p:cNvSpPr>
            <p:nvPr/>
          </p:nvSpPr>
          <p:spPr bwMode="auto">
            <a:xfrm flipV="1">
              <a:off x="5232" y="1672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20" name="Line 144"/>
            <p:cNvSpPr>
              <a:spLocks noChangeShapeType="1"/>
            </p:cNvSpPr>
            <p:nvPr/>
          </p:nvSpPr>
          <p:spPr bwMode="auto">
            <a:xfrm>
              <a:off x="5512" y="158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21" name="Line 145"/>
            <p:cNvSpPr>
              <a:spLocks noChangeShapeType="1"/>
            </p:cNvSpPr>
            <p:nvPr/>
          </p:nvSpPr>
          <p:spPr bwMode="auto">
            <a:xfrm flipV="1">
              <a:off x="5504" y="1664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23" name="Text Box 147"/>
            <p:cNvSpPr txBox="1">
              <a:spLocks noChangeArrowheads="1"/>
            </p:cNvSpPr>
            <p:nvPr/>
          </p:nvSpPr>
          <p:spPr bwMode="auto">
            <a:xfrm rot="5400000">
              <a:off x="4552" y="2960"/>
              <a:ext cx="8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input port 1</a:t>
              </a:r>
            </a:p>
          </p:txBody>
        </p:sp>
        <p:sp>
          <p:nvSpPr>
            <p:cNvPr id="408724" name="Text Box 148"/>
            <p:cNvSpPr txBox="1">
              <a:spLocks noChangeArrowheads="1"/>
            </p:cNvSpPr>
            <p:nvPr/>
          </p:nvSpPr>
          <p:spPr bwMode="auto">
            <a:xfrm rot="5400000">
              <a:off x="4824" y="2952"/>
              <a:ext cx="8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input port 2</a:t>
              </a:r>
            </a:p>
          </p:txBody>
        </p:sp>
        <p:sp>
          <p:nvSpPr>
            <p:cNvPr id="408725" name="Text Box 149"/>
            <p:cNvSpPr txBox="1">
              <a:spLocks noChangeArrowheads="1"/>
            </p:cNvSpPr>
            <p:nvPr/>
          </p:nvSpPr>
          <p:spPr bwMode="auto">
            <a:xfrm rot="5400000">
              <a:off x="5112" y="2960"/>
              <a:ext cx="8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input port 3</a:t>
              </a:r>
            </a:p>
          </p:txBody>
        </p:sp>
        <p:sp>
          <p:nvSpPr>
            <p:cNvPr id="408726" name="Text Box 150"/>
            <p:cNvSpPr txBox="1">
              <a:spLocks noChangeArrowheads="1"/>
            </p:cNvSpPr>
            <p:nvPr/>
          </p:nvSpPr>
          <p:spPr bwMode="auto">
            <a:xfrm rot="5400000">
              <a:off x="4537" y="993"/>
              <a:ext cx="8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output port 1</a:t>
              </a:r>
            </a:p>
          </p:txBody>
        </p:sp>
        <p:sp>
          <p:nvSpPr>
            <p:cNvPr id="408727" name="Text Box 151"/>
            <p:cNvSpPr txBox="1">
              <a:spLocks noChangeArrowheads="1"/>
            </p:cNvSpPr>
            <p:nvPr/>
          </p:nvSpPr>
          <p:spPr bwMode="auto">
            <a:xfrm rot="5400000">
              <a:off x="4841" y="993"/>
              <a:ext cx="8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output port 2</a:t>
              </a:r>
            </a:p>
          </p:txBody>
        </p:sp>
        <p:sp>
          <p:nvSpPr>
            <p:cNvPr id="408728" name="Text Box 152"/>
            <p:cNvSpPr txBox="1">
              <a:spLocks noChangeArrowheads="1"/>
            </p:cNvSpPr>
            <p:nvPr/>
          </p:nvSpPr>
          <p:spPr bwMode="auto">
            <a:xfrm rot="5400000">
              <a:off x="5105" y="969"/>
              <a:ext cx="8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output port 3</a:t>
              </a:r>
            </a:p>
          </p:txBody>
        </p:sp>
      </p:grpSp>
      <p:grpSp>
        <p:nvGrpSpPr>
          <p:cNvPr id="408811" name="Group 235"/>
          <p:cNvGrpSpPr>
            <a:grpSpLocks/>
          </p:cNvGrpSpPr>
          <p:nvPr/>
        </p:nvGrpSpPr>
        <p:grpSpPr bwMode="auto">
          <a:xfrm>
            <a:off x="6299200" y="571500"/>
            <a:ext cx="1219200" cy="3138488"/>
            <a:chOff x="3968" y="360"/>
            <a:chExt cx="768" cy="1977"/>
          </a:xfrm>
        </p:grpSpPr>
        <p:sp>
          <p:nvSpPr>
            <p:cNvPr id="408735" name="Rectangle 159"/>
            <p:cNvSpPr>
              <a:spLocks noChangeArrowheads="1"/>
            </p:cNvSpPr>
            <p:nvPr/>
          </p:nvSpPr>
          <p:spPr bwMode="auto">
            <a:xfrm rot="5400000">
              <a:off x="3864" y="880"/>
              <a:ext cx="968" cy="4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743" name="Line 167"/>
            <p:cNvSpPr>
              <a:spLocks noChangeShapeType="1"/>
            </p:cNvSpPr>
            <p:nvPr/>
          </p:nvSpPr>
          <p:spPr bwMode="auto">
            <a:xfrm>
              <a:off x="4344" y="36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44" name="Line 168"/>
            <p:cNvSpPr>
              <a:spLocks noChangeShapeType="1"/>
            </p:cNvSpPr>
            <p:nvPr/>
          </p:nvSpPr>
          <p:spPr bwMode="auto">
            <a:xfrm flipV="1">
              <a:off x="4336" y="448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49" name="Text Box 173"/>
            <p:cNvSpPr txBox="1">
              <a:spLocks noChangeArrowheads="1"/>
            </p:cNvSpPr>
            <p:nvPr/>
          </p:nvSpPr>
          <p:spPr bwMode="auto">
            <a:xfrm>
              <a:off x="3968" y="1864"/>
              <a:ext cx="768" cy="47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switch</a:t>
              </a:r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400"/>
                <a:t>fabric</a:t>
              </a:r>
            </a:p>
          </p:txBody>
        </p:sp>
        <p:sp>
          <p:nvSpPr>
            <p:cNvPr id="408756" name="Line 180"/>
            <p:cNvSpPr>
              <a:spLocks noChangeShapeType="1"/>
            </p:cNvSpPr>
            <p:nvPr/>
          </p:nvSpPr>
          <p:spPr bwMode="auto">
            <a:xfrm>
              <a:off x="4344" y="159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757" name="Line 181"/>
            <p:cNvSpPr>
              <a:spLocks noChangeShapeType="1"/>
            </p:cNvSpPr>
            <p:nvPr/>
          </p:nvSpPr>
          <p:spPr bwMode="auto">
            <a:xfrm flipV="1">
              <a:off x="4336" y="1672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807" name="Line 231"/>
            <p:cNvSpPr>
              <a:spLocks noChangeShapeType="1"/>
            </p:cNvSpPr>
            <p:nvPr/>
          </p:nvSpPr>
          <p:spPr bwMode="auto">
            <a:xfrm>
              <a:off x="4216" y="63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808" name="Line 232"/>
            <p:cNvSpPr>
              <a:spLocks noChangeShapeType="1"/>
            </p:cNvSpPr>
            <p:nvPr/>
          </p:nvSpPr>
          <p:spPr bwMode="auto">
            <a:xfrm>
              <a:off x="4336" y="62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809" name="Line 233"/>
            <p:cNvSpPr>
              <a:spLocks noChangeShapeType="1"/>
            </p:cNvSpPr>
            <p:nvPr/>
          </p:nvSpPr>
          <p:spPr bwMode="auto">
            <a:xfrm>
              <a:off x="4456" y="63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855E752-D2AA-47D5-9E64-868F19829AFC}" type="slidenum">
              <a:rPr lang="en-US"/>
              <a:pPr/>
              <a:t>87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802.1p 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433513"/>
            <a:ext cx="8496300" cy="5080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the VLAN tag reserves a 3 bit </a:t>
            </a:r>
            <a:r>
              <a:rPr lang="en-US" sz="2000" b="1" i="1">
                <a:solidFill>
                  <a:schemeClr val="accent2"/>
                </a:solidFill>
              </a:rPr>
              <a:t>user priority</a:t>
            </a:r>
            <a:r>
              <a:rPr lang="en-US" sz="2000">
                <a:solidFill>
                  <a:schemeClr val="accent2"/>
                </a:solidFill>
              </a:rPr>
              <a:t> field AKA P-bits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P-bits allow marking individual frames with a value 0 … 7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non-VLAN frames can use priority tagging (VLAN=0)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just to have a user priority field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/>
              <a:t>user priority levels map to traffic classes (CoS)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/>
              <a:t>traffic class indicates drop probability, latency across the switch, etc.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but there are no BW/latency/jitter guarantees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P=0 means non-expedited traffic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802.1Q recommends mappings from P-bits to traffic class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sz="2000">
              <a:solidFill>
                <a:srgbClr val="FF33CC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00"/>
                </a:solidFill>
              </a:rPr>
              <a:t>see later for RPR traffic classes and priority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B6CBDF3F-7850-4C7A-9143-55C478679FF0}" type="slidenum">
              <a:rPr lang="en-US"/>
              <a:pPr/>
              <a:t>88</a:t>
            </a:fld>
            <a:endParaRPr lang="en-US"/>
          </a:p>
        </p:txBody>
      </p:sp>
      <p:sp>
        <p:nvSpPr>
          <p:cNvPr id="4198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(MEF) Service attributes</a:t>
            </a:r>
          </a:p>
        </p:txBody>
      </p:sp>
      <p:sp>
        <p:nvSpPr>
          <p:cNvPr id="4198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52400" y="1128713"/>
            <a:ext cx="8356600" cy="55260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/>
              <a:t>all per EVC, per </a:t>
            </a:r>
            <a:r>
              <a:rPr lang="en-US" sz="2600" dirty="0" err="1" smtClean="0"/>
              <a:t>CoS</a:t>
            </a:r>
            <a:endParaRPr lang="en-US" sz="2600" dirty="0"/>
          </a:p>
          <a:p>
            <a:r>
              <a:rPr lang="en-US" sz="3000" dirty="0"/>
              <a:t>frame loss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  fraction of frames that should be delivered that actually are delivered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  specified by T (time interval) and L (loss objective)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frame delay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/>
              <a:t>     measured UNI-N to UNI-N on delivered frames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/>
              <a:t>     specified by T, P (percentage) and D (delay objective)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frame delay variation</a:t>
            </a:r>
            <a:endParaRPr lang="en-US" sz="1800" dirty="0"/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/>
              <a:t>      specified by  T, P, L (difference in arrival times), V (FDV objective)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BW profiles 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/>
              <a:t>      per EVC, per </a:t>
            </a:r>
            <a:r>
              <a:rPr lang="en-US" sz="1800" dirty="0" err="1" smtClean="0"/>
              <a:t>CoS</a:t>
            </a:r>
            <a:r>
              <a:rPr lang="en-US" sz="1800" dirty="0" smtClean="0"/>
              <a:t>, per UNI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  specified by CIR, CBS, EIR, EBS, …</a:t>
            </a:r>
            <a:endParaRPr lang="en-US" sz="2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950B33CA-90C9-4E3A-9AA3-A5D2611DA5A4}" type="slidenum">
              <a:rPr lang="en-US"/>
              <a:pPr/>
              <a:t>89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Burst size token buckets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79513"/>
            <a:ext cx="8255000" cy="47371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the profile is enforced in the following way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there are two byte buckets, C of size CBS and E of size EBS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tokens are added to the buckets at rate CIR/8 and EIR/8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</a:rPr>
              <a:t>when bucket overflows tokens are lost (</a:t>
            </a:r>
            <a:r>
              <a:rPr lang="en-US" sz="1800" i="1">
                <a:solidFill>
                  <a:schemeClr val="accent2"/>
                </a:solidFill>
              </a:rPr>
              <a:t>use it or lose it</a:t>
            </a:r>
            <a:r>
              <a:rPr lang="en-US" sz="180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1800"/>
              <a:t>if ingress frame length &lt; number of tokens in C bucket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1800"/>
              <a:t>frame is </a:t>
            </a:r>
            <a:r>
              <a:rPr lang="en-US" sz="1800">
                <a:solidFill>
                  <a:srgbClr val="008000"/>
                </a:solidFill>
              </a:rPr>
              <a:t>green</a:t>
            </a:r>
            <a:r>
              <a:rPr lang="en-US" sz="1800"/>
              <a:t> and its length in tokens is debited from C bucket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800"/>
              <a:t>else if ingress frame length &lt; number of tokens in E bucket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sz="1800"/>
              <a:t>frame is </a:t>
            </a:r>
            <a:r>
              <a:rPr lang="en-US" sz="1800">
                <a:solidFill>
                  <a:srgbClr val="FFCC66"/>
                </a:solidFill>
              </a:rPr>
              <a:t>yellow</a:t>
            </a:r>
            <a:r>
              <a:rPr lang="en-US" sz="1800"/>
              <a:t> and its length of tokens is debited from E bucket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1800"/>
              <a:t>else frame is </a:t>
            </a:r>
            <a:r>
              <a:rPr lang="en-US" sz="1800">
                <a:solidFill>
                  <a:srgbClr val="FF3300"/>
                </a:solidFill>
              </a:rPr>
              <a:t>red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1800">
              <a:solidFill>
                <a:srgbClr val="FF3300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008000"/>
                </a:solidFill>
              </a:rPr>
              <a:t>green frames are delivered and service objectives apply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CC66"/>
                </a:solidFill>
              </a:rPr>
              <a:t>yellow frames are delivered by service objectives don’t apply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3300"/>
                </a:solidFill>
              </a:rPr>
              <a:t>red frames are discarded</a:t>
            </a:r>
          </a:p>
          <a:p>
            <a:pPr lvl="1">
              <a:lnSpc>
                <a:spcPct val="110000"/>
              </a:lnSpc>
              <a:buFontTx/>
              <a:buNone/>
            </a:pPr>
            <a:endParaRPr lang="en-US" sz="1800"/>
          </a:p>
        </p:txBody>
      </p:sp>
      <p:grpSp>
        <p:nvGrpSpPr>
          <p:cNvPr id="420891" name="Group 27"/>
          <p:cNvGrpSpPr>
            <a:grpSpLocks/>
          </p:cNvGrpSpPr>
          <p:nvPr/>
        </p:nvGrpSpPr>
        <p:grpSpPr bwMode="auto">
          <a:xfrm>
            <a:off x="6400800" y="4267200"/>
            <a:ext cx="2590800" cy="1595438"/>
            <a:chOff x="1688" y="2944"/>
            <a:chExt cx="1632" cy="1005"/>
          </a:xfrm>
        </p:grpSpPr>
        <p:sp>
          <p:nvSpPr>
            <p:cNvPr id="420868" name="Oval 4"/>
            <p:cNvSpPr>
              <a:spLocks noChangeArrowheads="1"/>
            </p:cNvSpPr>
            <p:nvPr/>
          </p:nvSpPr>
          <p:spPr bwMode="auto">
            <a:xfrm>
              <a:off x="1760" y="3448"/>
              <a:ext cx="616" cy="15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69" name="Oval 5"/>
            <p:cNvSpPr>
              <a:spLocks noChangeArrowheads="1"/>
            </p:cNvSpPr>
            <p:nvPr/>
          </p:nvSpPr>
          <p:spPr bwMode="auto">
            <a:xfrm>
              <a:off x="1688" y="2984"/>
              <a:ext cx="752" cy="1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0" name="Line 6"/>
            <p:cNvSpPr>
              <a:spLocks noChangeShapeType="1"/>
            </p:cNvSpPr>
            <p:nvPr/>
          </p:nvSpPr>
          <p:spPr bwMode="auto">
            <a:xfrm>
              <a:off x="1688" y="3064"/>
              <a:ext cx="72" cy="4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71" name="Line 7"/>
            <p:cNvSpPr>
              <a:spLocks noChangeShapeType="1"/>
            </p:cNvSpPr>
            <p:nvPr/>
          </p:nvSpPr>
          <p:spPr bwMode="auto">
            <a:xfrm flipH="1">
              <a:off x="2376" y="3072"/>
              <a:ext cx="72" cy="4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74" name="AutoShape 10"/>
            <p:cNvSpPr>
              <a:spLocks noChangeArrowheads="1"/>
            </p:cNvSpPr>
            <p:nvPr/>
          </p:nvSpPr>
          <p:spPr bwMode="auto">
            <a:xfrm>
              <a:off x="1744" y="3304"/>
              <a:ext cx="648" cy="224"/>
            </a:xfrm>
            <a:custGeom>
              <a:avLst/>
              <a:gdLst>
                <a:gd name="G0" fmla="+- 643 0 0"/>
                <a:gd name="G1" fmla="+- 21600 0 643"/>
                <a:gd name="G2" fmla="*/ 643 1 2"/>
                <a:gd name="G3" fmla="+- 21600 0 G2"/>
                <a:gd name="G4" fmla="+/ 643 21600 2"/>
                <a:gd name="G5" fmla="+/ G1 0 2"/>
                <a:gd name="G6" fmla="*/ 21600 21600 643"/>
                <a:gd name="G7" fmla="*/ G6 1 2"/>
                <a:gd name="G8" fmla="+- 21600 0 G7"/>
                <a:gd name="G9" fmla="*/ 21600 1 2"/>
                <a:gd name="G10" fmla="+- 643 0 G9"/>
                <a:gd name="G11" fmla="?: G10 G8 0"/>
                <a:gd name="G12" fmla="?: G10 G7 21600"/>
                <a:gd name="T0" fmla="*/ 21278 w 21600"/>
                <a:gd name="T1" fmla="*/ 10800 h 21600"/>
                <a:gd name="T2" fmla="*/ 10800 w 21600"/>
                <a:gd name="T3" fmla="*/ 21600 h 21600"/>
                <a:gd name="T4" fmla="*/ 322 w 21600"/>
                <a:gd name="T5" fmla="*/ 10800 h 21600"/>
                <a:gd name="T6" fmla="*/ 10800 w 21600"/>
                <a:gd name="T7" fmla="*/ 0 h 21600"/>
                <a:gd name="T8" fmla="*/ 2122 w 21600"/>
                <a:gd name="T9" fmla="*/ 2122 h 21600"/>
                <a:gd name="T10" fmla="*/ 19478 w 21600"/>
                <a:gd name="T11" fmla="*/ 1947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43" y="21600"/>
                  </a:lnTo>
                  <a:lnTo>
                    <a:pt x="209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2" name="Oval 8"/>
            <p:cNvSpPr>
              <a:spLocks noChangeArrowheads="1"/>
            </p:cNvSpPr>
            <p:nvPr/>
          </p:nvSpPr>
          <p:spPr bwMode="auto">
            <a:xfrm>
              <a:off x="1728" y="3248"/>
              <a:ext cx="68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84" name="Text Box 20"/>
            <p:cNvSpPr txBox="1">
              <a:spLocks noChangeArrowheads="1"/>
            </p:cNvSpPr>
            <p:nvPr/>
          </p:nvSpPr>
          <p:spPr bwMode="auto">
            <a:xfrm>
              <a:off x="1792" y="2944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CBS</a:t>
              </a:r>
            </a:p>
          </p:txBody>
        </p:sp>
        <p:sp>
          <p:nvSpPr>
            <p:cNvPr id="420877" name="Oval 13"/>
            <p:cNvSpPr>
              <a:spLocks noChangeArrowheads="1"/>
            </p:cNvSpPr>
            <p:nvPr/>
          </p:nvSpPr>
          <p:spPr bwMode="auto">
            <a:xfrm>
              <a:off x="2640" y="3464"/>
              <a:ext cx="616" cy="15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9" name="Line 15"/>
            <p:cNvSpPr>
              <a:spLocks noChangeShapeType="1"/>
            </p:cNvSpPr>
            <p:nvPr/>
          </p:nvSpPr>
          <p:spPr bwMode="auto">
            <a:xfrm>
              <a:off x="2584" y="3232"/>
              <a:ext cx="56" cy="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80" name="Line 16"/>
            <p:cNvSpPr>
              <a:spLocks noChangeShapeType="1"/>
            </p:cNvSpPr>
            <p:nvPr/>
          </p:nvSpPr>
          <p:spPr bwMode="auto">
            <a:xfrm flipH="1">
              <a:off x="3256" y="3218"/>
              <a:ext cx="64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81" name="AutoShape 17"/>
            <p:cNvSpPr>
              <a:spLocks noChangeArrowheads="1"/>
            </p:cNvSpPr>
            <p:nvPr/>
          </p:nvSpPr>
          <p:spPr bwMode="auto">
            <a:xfrm>
              <a:off x="2600" y="3320"/>
              <a:ext cx="704" cy="224"/>
            </a:xfrm>
            <a:custGeom>
              <a:avLst/>
              <a:gdLst>
                <a:gd name="G0" fmla="+- 1433 0 0"/>
                <a:gd name="G1" fmla="+- 21600 0 1433"/>
                <a:gd name="G2" fmla="*/ 1433 1 2"/>
                <a:gd name="G3" fmla="+- 21600 0 G2"/>
                <a:gd name="G4" fmla="+/ 1433 21600 2"/>
                <a:gd name="G5" fmla="+/ G1 0 2"/>
                <a:gd name="G6" fmla="*/ 21600 21600 1433"/>
                <a:gd name="G7" fmla="*/ G6 1 2"/>
                <a:gd name="G8" fmla="+- 21600 0 G7"/>
                <a:gd name="G9" fmla="*/ 21600 1 2"/>
                <a:gd name="G10" fmla="+- 1433 0 G9"/>
                <a:gd name="G11" fmla="?: G10 G8 0"/>
                <a:gd name="G12" fmla="?: G10 G7 21600"/>
                <a:gd name="T0" fmla="*/ 20883 w 21600"/>
                <a:gd name="T1" fmla="*/ 10800 h 21600"/>
                <a:gd name="T2" fmla="*/ 10800 w 21600"/>
                <a:gd name="T3" fmla="*/ 21600 h 21600"/>
                <a:gd name="T4" fmla="*/ 717 w 21600"/>
                <a:gd name="T5" fmla="*/ 10800 h 21600"/>
                <a:gd name="T6" fmla="*/ 10800 w 21600"/>
                <a:gd name="T7" fmla="*/ 0 h 21600"/>
                <a:gd name="T8" fmla="*/ 2517 w 21600"/>
                <a:gd name="T9" fmla="*/ 2517 h 21600"/>
                <a:gd name="T10" fmla="*/ 19083 w 21600"/>
                <a:gd name="T11" fmla="*/ 190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433" y="21600"/>
                  </a:lnTo>
                  <a:lnTo>
                    <a:pt x="201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82" name="Oval 18"/>
            <p:cNvSpPr>
              <a:spLocks noChangeArrowheads="1"/>
            </p:cNvSpPr>
            <p:nvPr/>
          </p:nvSpPr>
          <p:spPr bwMode="auto">
            <a:xfrm>
              <a:off x="2608" y="3264"/>
              <a:ext cx="68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85" name="Text Box 21"/>
            <p:cNvSpPr txBox="1">
              <a:spLocks noChangeArrowheads="1"/>
            </p:cNvSpPr>
            <p:nvPr/>
          </p:nvSpPr>
          <p:spPr bwMode="auto">
            <a:xfrm>
              <a:off x="2664" y="3088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EBS</a:t>
              </a:r>
            </a:p>
          </p:txBody>
        </p:sp>
        <p:sp>
          <p:nvSpPr>
            <p:cNvPr id="420878" name="Oval 14"/>
            <p:cNvSpPr>
              <a:spLocks noChangeArrowheads="1"/>
            </p:cNvSpPr>
            <p:nvPr/>
          </p:nvSpPr>
          <p:spPr bwMode="auto">
            <a:xfrm>
              <a:off x="2568" y="3136"/>
              <a:ext cx="752" cy="1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88" name="Text Box 24"/>
            <p:cNvSpPr txBox="1">
              <a:spLocks noChangeArrowheads="1"/>
            </p:cNvSpPr>
            <p:nvPr/>
          </p:nvSpPr>
          <p:spPr bwMode="auto">
            <a:xfrm>
              <a:off x="1936" y="3584"/>
              <a:ext cx="3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420890" name="Text Box 26"/>
            <p:cNvSpPr txBox="1">
              <a:spLocks noChangeArrowheads="1"/>
            </p:cNvSpPr>
            <p:nvPr/>
          </p:nvSpPr>
          <p:spPr bwMode="auto">
            <a:xfrm>
              <a:off x="2808" y="3584"/>
              <a:ext cx="3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59CD4F34-E666-4664-8767-AFA08A0F40B4}" type="slidenum">
              <a:rPr lang="en-US"/>
              <a:pPr/>
              <a:t>9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 frame format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331913"/>
            <a:ext cx="87884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a </a:t>
            </a:r>
            <a:r>
              <a:rPr lang="en-US" sz="2400" i="1"/>
              <a:t>MAC frame</a:t>
            </a:r>
            <a:r>
              <a:rPr lang="en-US" sz="2400"/>
              <a:t> uses either of the following frame formats </a:t>
            </a:r>
            <a:r>
              <a:rPr lang="en-US" sz="2400" b="1"/>
              <a:t>:</a:t>
            </a:r>
          </a:p>
        </p:txBody>
      </p:sp>
      <p:grpSp>
        <p:nvGrpSpPr>
          <p:cNvPr id="340996" name="Group 4"/>
          <p:cNvGrpSpPr>
            <a:grpSpLocks/>
          </p:cNvGrpSpPr>
          <p:nvPr/>
        </p:nvGrpSpPr>
        <p:grpSpPr bwMode="auto">
          <a:xfrm>
            <a:off x="889000" y="2413000"/>
            <a:ext cx="7343775" cy="863600"/>
            <a:chOff x="696" y="1520"/>
            <a:chExt cx="4626" cy="544"/>
          </a:xfrm>
        </p:grpSpPr>
        <p:sp>
          <p:nvSpPr>
            <p:cNvPr id="340997" name="Text Box 5"/>
            <p:cNvSpPr txBox="1">
              <a:spLocks noChangeArrowheads="1"/>
            </p:cNvSpPr>
            <p:nvPr/>
          </p:nvSpPr>
          <p:spPr bwMode="auto">
            <a:xfrm>
              <a:off x="696" y="1808"/>
              <a:ext cx="65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DA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600">
                  <a:solidFill>
                    <a:schemeClr val="accent2"/>
                  </a:solidFill>
                </a:rPr>
                <a:t>(6B)</a:t>
              </a:r>
            </a:p>
          </p:txBody>
        </p:sp>
        <p:sp>
          <p:nvSpPr>
            <p:cNvPr id="340998" name="Text Box 6"/>
            <p:cNvSpPr txBox="1">
              <a:spLocks noChangeArrowheads="1"/>
            </p:cNvSpPr>
            <p:nvPr/>
          </p:nvSpPr>
          <p:spPr bwMode="auto">
            <a:xfrm>
              <a:off x="1344" y="1808"/>
              <a:ext cx="65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SA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600">
                  <a:solidFill>
                    <a:schemeClr val="accent2"/>
                  </a:solidFill>
                </a:rPr>
                <a:t>(6B)</a:t>
              </a:r>
            </a:p>
          </p:txBody>
        </p:sp>
        <p:sp>
          <p:nvSpPr>
            <p:cNvPr id="340999" name="Text Box 7"/>
            <p:cNvSpPr txBox="1">
              <a:spLocks noChangeArrowheads="1"/>
            </p:cNvSpPr>
            <p:nvPr/>
          </p:nvSpPr>
          <p:spPr bwMode="auto">
            <a:xfrm>
              <a:off x="1992" y="1808"/>
              <a:ext cx="65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T/L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600">
                  <a:solidFill>
                    <a:schemeClr val="accent2"/>
                  </a:solidFill>
                </a:rPr>
                <a:t>(2B)</a:t>
              </a:r>
            </a:p>
          </p:txBody>
        </p:sp>
        <p:sp>
          <p:nvSpPr>
            <p:cNvPr id="341000" name="Text Box 8"/>
            <p:cNvSpPr txBox="1">
              <a:spLocks noChangeArrowheads="1"/>
            </p:cNvSpPr>
            <p:nvPr/>
          </p:nvSpPr>
          <p:spPr bwMode="auto">
            <a:xfrm>
              <a:off x="2640" y="1808"/>
              <a:ext cx="119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data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600">
                  <a:solidFill>
                    <a:schemeClr val="accent2"/>
                  </a:solidFill>
                </a:rPr>
                <a:t>(0-1500B)</a:t>
              </a:r>
            </a:p>
          </p:txBody>
        </p:sp>
        <p:sp>
          <p:nvSpPr>
            <p:cNvPr id="341001" name="Text Box 9"/>
            <p:cNvSpPr txBox="1">
              <a:spLocks noChangeArrowheads="1"/>
            </p:cNvSpPr>
            <p:nvPr/>
          </p:nvSpPr>
          <p:spPr bwMode="auto">
            <a:xfrm>
              <a:off x="3828" y="1808"/>
              <a:ext cx="738" cy="2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pad </a:t>
              </a:r>
              <a:r>
                <a:rPr lang="en-US" sz="1600">
                  <a:solidFill>
                    <a:schemeClr val="accent2"/>
                  </a:solidFill>
                </a:rPr>
                <a:t>(0-46)</a:t>
              </a:r>
              <a:endParaRPr lang="en-US" sz="1600"/>
            </a:p>
          </p:txBody>
        </p:sp>
        <p:sp>
          <p:nvSpPr>
            <p:cNvPr id="341002" name="Text Box 10"/>
            <p:cNvSpPr txBox="1">
              <a:spLocks noChangeArrowheads="1"/>
            </p:cNvSpPr>
            <p:nvPr/>
          </p:nvSpPr>
          <p:spPr bwMode="auto">
            <a:xfrm>
              <a:off x="4568" y="1808"/>
              <a:ext cx="75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FCS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600">
                  <a:solidFill>
                    <a:schemeClr val="accent2"/>
                  </a:solidFill>
                </a:rPr>
                <a:t>(4B)</a:t>
              </a:r>
            </a:p>
          </p:txBody>
        </p:sp>
        <p:sp>
          <p:nvSpPr>
            <p:cNvPr id="341003" name="Line 11"/>
            <p:cNvSpPr>
              <a:spLocks noChangeShapeType="1"/>
            </p:cNvSpPr>
            <p:nvPr/>
          </p:nvSpPr>
          <p:spPr bwMode="auto">
            <a:xfrm>
              <a:off x="696" y="1656"/>
              <a:ext cx="4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04" name="Text Box 12"/>
            <p:cNvSpPr txBox="1">
              <a:spLocks noChangeArrowheads="1"/>
            </p:cNvSpPr>
            <p:nvPr/>
          </p:nvSpPr>
          <p:spPr bwMode="auto">
            <a:xfrm>
              <a:off x="2432" y="1520"/>
              <a:ext cx="99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64 – 1518 B</a:t>
              </a: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>
              <a:off x="696" y="165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06" name="Line 14"/>
            <p:cNvSpPr>
              <a:spLocks noChangeShapeType="1"/>
            </p:cNvSpPr>
            <p:nvPr/>
          </p:nvSpPr>
          <p:spPr bwMode="auto">
            <a:xfrm>
              <a:off x="5320" y="165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07" name="Group 15"/>
          <p:cNvGrpSpPr>
            <a:grpSpLocks/>
          </p:cNvGrpSpPr>
          <p:nvPr/>
        </p:nvGrpSpPr>
        <p:grpSpPr bwMode="auto">
          <a:xfrm>
            <a:off x="165100" y="3873500"/>
            <a:ext cx="8855075" cy="890588"/>
            <a:chOff x="104" y="2440"/>
            <a:chExt cx="5578" cy="561"/>
          </a:xfrm>
        </p:grpSpPr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104" y="2744"/>
              <a:ext cx="602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DA</a:t>
              </a:r>
              <a:r>
                <a:rPr lang="en-US" sz="1600">
                  <a:solidFill>
                    <a:schemeClr val="accent2"/>
                  </a:solidFill>
                </a:rPr>
                <a:t>(6B)</a:t>
              </a:r>
            </a:p>
          </p:txBody>
        </p:sp>
        <p:sp>
          <p:nvSpPr>
            <p:cNvPr id="341009" name="Text Box 17"/>
            <p:cNvSpPr txBox="1">
              <a:spLocks noChangeArrowheads="1"/>
            </p:cNvSpPr>
            <p:nvPr/>
          </p:nvSpPr>
          <p:spPr bwMode="auto">
            <a:xfrm>
              <a:off x="704" y="2744"/>
              <a:ext cx="594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SA</a:t>
              </a:r>
              <a:r>
                <a:rPr lang="en-US" sz="1600">
                  <a:solidFill>
                    <a:schemeClr val="accent2"/>
                  </a:solidFill>
                </a:rPr>
                <a:t>(6B)</a:t>
              </a:r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2600" y="2744"/>
              <a:ext cx="578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T/L</a:t>
              </a:r>
              <a:r>
                <a:rPr lang="en-US" sz="1600">
                  <a:solidFill>
                    <a:schemeClr val="accent2"/>
                  </a:solidFill>
                </a:rPr>
                <a:t>(2B)</a:t>
              </a:r>
            </a:p>
          </p:txBody>
        </p:sp>
        <p:sp>
          <p:nvSpPr>
            <p:cNvPr id="341011" name="Text Box 19"/>
            <p:cNvSpPr txBox="1">
              <a:spLocks noChangeArrowheads="1"/>
            </p:cNvSpPr>
            <p:nvPr/>
          </p:nvSpPr>
          <p:spPr bwMode="auto">
            <a:xfrm>
              <a:off x="3176" y="2744"/>
              <a:ext cx="119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data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1600">
                  <a:solidFill>
                    <a:schemeClr val="accent2"/>
                  </a:solidFill>
                </a:rPr>
                <a:t>(0-1500B)</a:t>
              </a:r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4364" y="2744"/>
              <a:ext cx="675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pad</a:t>
              </a:r>
              <a:r>
                <a:rPr lang="en-US" sz="1600">
                  <a:solidFill>
                    <a:schemeClr val="accent2"/>
                  </a:solidFill>
                </a:rPr>
                <a:t>(0-46)</a:t>
              </a:r>
              <a:endParaRPr lang="en-US" sz="1600"/>
            </a:p>
          </p:txBody>
        </p:sp>
        <p:sp>
          <p:nvSpPr>
            <p:cNvPr id="341013" name="Text Box 21"/>
            <p:cNvSpPr txBox="1">
              <a:spLocks noChangeArrowheads="1"/>
            </p:cNvSpPr>
            <p:nvPr/>
          </p:nvSpPr>
          <p:spPr bwMode="auto">
            <a:xfrm>
              <a:off x="5040" y="2744"/>
              <a:ext cx="642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FCS</a:t>
              </a:r>
              <a:r>
                <a:rPr lang="en-US" sz="1600">
                  <a:solidFill>
                    <a:schemeClr val="accent2"/>
                  </a:solidFill>
                </a:rPr>
                <a:t>(4B)</a:t>
              </a:r>
            </a:p>
          </p:txBody>
        </p:sp>
        <p:sp>
          <p:nvSpPr>
            <p:cNvPr id="341014" name="Text Box 22"/>
            <p:cNvSpPr txBox="1">
              <a:spLocks noChangeArrowheads="1"/>
            </p:cNvSpPr>
            <p:nvPr/>
          </p:nvSpPr>
          <p:spPr bwMode="auto">
            <a:xfrm>
              <a:off x="1296" y="2744"/>
              <a:ext cx="586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VT</a:t>
              </a:r>
              <a:r>
                <a:rPr lang="en-US" sz="1600">
                  <a:solidFill>
                    <a:schemeClr val="accent2"/>
                  </a:solidFill>
                </a:rPr>
                <a:t>(2B)</a:t>
              </a:r>
            </a:p>
          </p:txBody>
        </p:sp>
        <p:sp>
          <p:nvSpPr>
            <p:cNvPr id="341015" name="Text Box 23"/>
            <p:cNvSpPr txBox="1">
              <a:spLocks noChangeArrowheads="1"/>
            </p:cNvSpPr>
            <p:nvPr/>
          </p:nvSpPr>
          <p:spPr bwMode="auto">
            <a:xfrm>
              <a:off x="1880" y="2744"/>
              <a:ext cx="722" cy="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VLAN</a:t>
              </a:r>
              <a:r>
                <a:rPr lang="en-US" sz="1600">
                  <a:solidFill>
                    <a:schemeClr val="accent2"/>
                  </a:solidFill>
                </a:rPr>
                <a:t>(2B)</a:t>
              </a: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112" y="2576"/>
              <a:ext cx="5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7" name="Text Box 25"/>
            <p:cNvSpPr txBox="1">
              <a:spLocks noChangeArrowheads="1"/>
            </p:cNvSpPr>
            <p:nvPr/>
          </p:nvSpPr>
          <p:spPr bwMode="auto">
            <a:xfrm>
              <a:off x="2312" y="2440"/>
              <a:ext cx="99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68 – 1522 B</a:t>
              </a:r>
            </a:p>
          </p:txBody>
        </p:sp>
        <p:sp>
          <p:nvSpPr>
            <p:cNvPr id="341018" name="Line 26"/>
            <p:cNvSpPr>
              <a:spLocks noChangeShapeType="1"/>
            </p:cNvSpPr>
            <p:nvPr/>
          </p:nvSpPr>
          <p:spPr bwMode="auto">
            <a:xfrm>
              <a:off x="112" y="2576"/>
              <a:ext cx="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9" name="Line 27"/>
            <p:cNvSpPr>
              <a:spLocks noChangeShapeType="1"/>
            </p:cNvSpPr>
            <p:nvPr/>
          </p:nvSpPr>
          <p:spPr bwMode="auto">
            <a:xfrm>
              <a:off x="5672" y="257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1020" name="Text Box 28"/>
          <p:cNvSpPr txBox="1">
            <a:spLocks noChangeArrowheads="1"/>
          </p:cNvSpPr>
          <p:nvPr/>
        </p:nvSpPr>
        <p:spPr bwMode="auto">
          <a:xfrm>
            <a:off x="165100" y="5486400"/>
            <a:ext cx="8318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802.3as expanded frame size to 2000B </a:t>
            </a:r>
            <a:r>
              <a:rPr lang="en-US" sz="1800">
                <a:solidFill>
                  <a:srgbClr val="FF3300"/>
                </a:solidFill>
              </a:rPr>
              <a:t>(approved September 2006)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Note: PHY frame may be larger – e.g. preamble, start-frame deliminator, etc.</a:t>
            </a:r>
          </a:p>
        </p:txBody>
      </p:sp>
      <p:sp>
        <p:nvSpPr>
          <p:cNvPr id="341021" name="Text Box 29"/>
          <p:cNvSpPr txBox="1">
            <a:spLocks noChangeArrowheads="1"/>
          </p:cNvSpPr>
          <p:nvPr/>
        </p:nvSpPr>
        <p:spPr bwMode="auto">
          <a:xfrm>
            <a:off x="2184400" y="4749800"/>
            <a:ext cx="66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" charset="0"/>
                <a:cs typeface="Arial" charset="0"/>
              </a:rPr>
              <a:t>8100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BW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6960"/>
            <a:ext cx="8305800" cy="55473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MEF 10.1 allows bandwidth profile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per UNI (can be different at different UNIs of same multipoint EVC)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per EVC </a:t>
            </a:r>
            <a:r>
              <a:rPr lang="en-US" sz="2000" i="1" dirty="0" smtClean="0"/>
              <a:t>and</a:t>
            </a:r>
            <a:r>
              <a:rPr lang="en-US" sz="2000" dirty="0" smtClean="0"/>
              <a:t> </a:t>
            </a:r>
            <a:r>
              <a:rPr lang="en-US" sz="2000" dirty="0" err="1" smtClean="0"/>
              <a:t>CoS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but doesn’t allow a single frame to be subject to more than 1 profile 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New work in the MEF is aimed at allowing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per </a:t>
            </a:r>
            <a:r>
              <a:rPr lang="en-US" sz="2000" dirty="0" err="1" smtClean="0"/>
              <a:t>CoS</a:t>
            </a:r>
            <a:r>
              <a:rPr lang="en-US" sz="2000" dirty="0" smtClean="0"/>
              <a:t> bandwidth profile, followed by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per EVC color-aware profile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The idea is to allow the user to use excess “paid for” bandwidth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for lower priority traffic (BW </a:t>
            </a:r>
            <a:r>
              <a:rPr lang="en-US" sz="2000" i="1" dirty="0" smtClean="0"/>
              <a:t>sharing</a:t>
            </a:r>
            <a:r>
              <a:rPr lang="en-US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Thus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frames will never be downgraded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(</a:t>
            </a:r>
            <a:r>
              <a:rPr lang="en-US" sz="2000" dirty="0" err="1" smtClean="0"/>
              <a:t>green</a:t>
            </a: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err="1" smtClean="0"/>
              <a:t>yellow</a:t>
            </a:r>
            <a:r>
              <a:rPr lang="en-US" sz="2000" dirty="0" smtClean="0"/>
              <a:t>, or </a:t>
            </a:r>
            <a:r>
              <a:rPr lang="en-US" sz="2000" dirty="0" err="1" smtClean="0"/>
              <a:t>yellow</a:t>
            </a: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err="1" smtClean="0"/>
              <a:t>red</a:t>
            </a:r>
            <a:r>
              <a:rPr lang="en-US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frames may be upgraded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(</a:t>
            </a:r>
            <a:r>
              <a:rPr lang="en-US" sz="2000" dirty="0" err="1" smtClean="0"/>
              <a:t>red</a:t>
            </a: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err="1" smtClean="0"/>
              <a:t>yellow</a:t>
            </a:r>
            <a:r>
              <a:rPr lang="en-US" sz="2000" dirty="0" smtClean="0"/>
              <a:t>, </a:t>
            </a:r>
            <a:r>
              <a:rPr lang="en-US" sz="2000" dirty="0" err="1" smtClean="0"/>
              <a:t>yellow</a:t>
            </a: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err="1" smtClean="0"/>
              <a:t>green</a:t>
            </a:r>
            <a:r>
              <a:rPr lang="en-US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There are complex inter-relationships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between sharing and coupling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AdvEth     Slide </a:t>
            </a:r>
            <a:fld id="{5C6DC534-A6C8-47FB-8B4D-0BC6DDDF4CD7}" type="slidenum">
              <a:rPr lang="en-US" smtClean="0"/>
              <a:pPr/>
              <a:t>90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5367923" y="4064000"/>
            <a:ext cx="2343517" cy="2423160"/>
            <a:chOff x="5367923" y="4064000"/>
            <a:chExt cx="2343517" cy="2423160"/>
          </a:xfrm>
        </p:grpSpPr>
        <p:grpSp>
          <p:nvGrpSpPr>
            <p:cNvPr id="23" name="Group 22"/>
            <p:cNvGrpSpPr/>
            <p:nvPr/>
          </p:nvGrpSpPr>
          <p:grpSpPr>
            <a:xfrm>
              <a:off x="5953760" y="4064000"/>
              <a:ext cx="213360" cy="248920"/>
              <a:chOff x="1117600" y="5532430"/>
              <a:chExt cx="396240" cy="395930"/>
            </a:xfrm>
          </p:grpSpPr>
          <p:sp>
            <p:nvSpPr>
              <p:cNvPr id="6" name="Oval 4"/>
              <p:cNvSpPr>
                <a:spLocks noChangeArrowheads="1"/>
              </p:cNvSpPr>
              <p:nvPr/>
            </p:nvSpPr>
            <p:spPr bwMode="auto">
              <a:xfrm>
                <a:off x="1155139" y="5830663"/>
                <a:ext cx="321163" cy="97697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Oval 5"/>
              <p:cNvSpPr>
                <a:spLocks noChangeArrowheads="1"/>
              </p:cNvSpPr>
              <p:nvPr/>
            </p:nvSpPr>
            <p:spPr bwMode="auto">
              <a:xfrm>
                <a:off x="1117600" y="5532430"/>
                <a:ext cx="392069" cy="9769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117600" y="5583849"/>
                <a:ext cx="37539" cy="3033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H="1">
                <a:off x="1476301" y="5588991"/>
                <a:ext cx="37539" cy="3033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>
                <a:spLocks noChangeArrowheads="1"/>
              </p:cNvSpPr>
              <p:nvPr/>
            </p:nvSpPr>
            <p:spPr bwMode="auto">
              <a:xfrm>
                <a:off x="1146797" y="5738108"/>
                <a:ext cx="337847" cy="143975"/>
              </a:xfrm>
              <a:custGeom>
                <a:avLst/>
                <a:gdLst>
                  <a:gd name="G0" fmla="+- 643 0 0"/>
                  <a:gd name="G1" fmla="+- 21600 0 643"/>
                  <a:gd name="G2" fmla="*/ 643 1 2"/>
                  <a:gd name="G3" fmla="+- 21600 0 G2"/>
                  <a:gd name="G4" fmla="+/ 643 21600 2"/>
                  <a:gd name="G5" fmla="+/ G1 0 2"/>
                  <a:gd name="G6" fmla="*/ 21600 21600 643"/>
                  <a:gd name="G7" fmla="*/ G6 1 2"/>
                  <a:gd name="G8" fmla="+- 21600 0 G7"/>
                  <a:gd name="G9" fmla="*/ 21600 1 2"/>
                  <a:gd name="G10" fmla="+- 643 0 G9"/>
                  <a:gd name="G11" fmla="?: G10 G8 0"/>
                  <a:gd name="G12" fmla="?: G10 G7 21600"/>
                  <a:gd name="T0" fmla="*/ 21278 w 21600"/>
                  <a:gd name="T1" fmla="*/ 10800 h 21600"/>
                  <a:gd name="T2" fmla="*/ 10800 w 21600"/>
                  <a:gd name="T3" fmla="*/ 21600 h 21600"/>
                  <a:gd name="T4" fmla="*/ 322 w 21600"/>
                  <a:gd name="T5" fmla="*/ 10800 h 21600"/>
                  <a:gd name="T6" fmla="*/ 10800 w 21600"/>
                  <a:gd name="T7" fmla="*/ 0 h 21600"/>
                  <a:gd name="T8" fmla="*/ 2122 w 21600"/>
                  <a:gd name="T9" fmla="*/ 2122 h 21600"/>
                  <a:gd name="T10" fmla="*/ 19478 w 21600"/>
                  <a:gd name="T11" fmla="*/ 1947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3" y="21600"/>
                    </a:lnTo>
                    <a:lnTo>
                      <a:pt x="209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138455" y="5702114"/>
                <a:ext cx="354531" cy="9255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498080" y="4074160"/>
              <a:ext cx="213360" cy="248920"/>
              <a:chOff x="2032000" y="5049520"/>
              <a:chExt cx="213360" cy="248920"/>
            </a:xfrm>
          </p:grpSpPr>
          <p:sp>
            <p:nvSpPr>
              <p:cNvPr id="25" name="Oval 4"/>
              <p:cNvSpPr>
                <a:spLocks noChangeArrowheads="1"/>
              </p:cNvSpPr>
              <p:nvPr/>
            </p:nvSpPr>
            <p:spPr bwMode="auto">
              <a:xfrm>
                <a:off x="2052213" y="5237018"/>
                <a:ext cx="172934" cy="6142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032000" y="5049520"/>
                <a:ext cx="211114" cy="614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6"/>
              <p:cNvSpPr>
                <a:spLocks noChangeShapeType="1"/>
              </p:cNvSpPr>
              <p:nvPr/>
            </p:nvSpPr>
            <p:spPr bwMode="auto">
              <a:xfrm>
                <a:off x="2032000" y="5081847"/>
                <a:ext cx="20213" cy="1907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 flipH="1">
                <a:off x="2225147" y="5085080"/>
                <a:ext cx="20213" cy="1907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utoShape 10"/>
              <p:cNvSpPr>
                <a:spLocks noChangeArrowheads="1"/>
              </p:cNvSpPr>
              <p:nvPr/>
            </p:nvSpPr>
            <p:spPr bwMode="auto">
              <a:xfrm>
                <a:off x="2047721" y="5178829"/>
                <a:ext cx="181918" cy="90517"/>
              </a:xfrm>
              <a:custGeom>
                <a:avLst/>
                <a:gdLst>
                  <a:gd name="G0" fmla="+- 643 0 0"/>
                  <a:gd name="G1" fmla="+- 21600 0 643"/>
                  <a:gd name="G2" fmla="*/ 643 1 2"/>
                  <a:gd name="G3" fmla="+- 21600 0 G2"/>
                  <a:gd name="G4" fmla="+/ 643 21600 2"/>
                  <a:gd name="G5" fmla="+/ G1 0 2"/>
                  <a:gd name="G6" fmla="*/ 21600 21600 643"/>
                  <a:gd name="G7" fmla="*/ G6 1 2"/>
                  <a:gd name="G8" fmla="+- 21600 0 G7"/>
                  <a:gd name="G9" fmla="*/ 21600 1 2"/>
                  <a:gd name="G10" fmla="+- 643 0 G9"/>
                  <a:gd name="G11" fmla="?: G10 G8 0"/>
                  <a:gd name="G12" fmla="?: G10 G7 21600"/>
                  <a:gd name="T0" fmla="*/ 21278 w 21600"/>
                  <a:gd name="T1" fmla="*/ 10800 h 21600"/>
                  <a:gd name="T2" fmla="*/ 10800 w 21600"/>
                  <a:gd name="T3" fmla="*/ 21600 h 21600"/>
                  <a:gd name="T4" fmla="*/ 322 w 21600"/>
                  <a:gd name="T5" fmla="*/ 10800 h 21600"/>
                  <a:gd name="T6" fmla="*/ 10800 w 21600"/>
                  <a:gd name="T7" fmla="*/ 0 h 21600"/>
                  <a:gd name="T8" fmla="*/ 2122 w 21600"/>
                  <a:gd name="T9" fmla="*/ 2122 h 21600"/>
                  <a:gd name="T10" fmla="*/ 19478 w 21600"/>
                  <a:gd name="T11" fmla="*/ 1947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3" y="21600"/>
                    </a:lnTo>
                    <a:lnTo>
                      <a:pt x="209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2043230" y="5156200"/>
                <a:ext cx="190901" cy="5818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953760" y="4775200"/>
              <a:ext cx="213360" cy="248920"/>
              <a:chOff x="1117600" y="5532430"/>
              <a:chExt cx="396240" cy="395930"/>
            </a:xfrm>
          </p:grpSpPr>
          <p:sp>
            <p:nvSpPr>
              <p:cNvPr id="33" name="Oval 4"/>
              <p:cNvSpPr>
                <a:spLocks noChangeArrowheads="1"/>
              </p:cNvSpPr>
              <p:nvPr/>
            </p:nvSpPr>
            <p:spPr bwMode="auto">
              <a:xfrm>
                <a:off x="1155139" y="5830663"/>
                <a:ext cx="321163" cy="97697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1117600" y="5532430"/>
                <a:ext cx="392069" cy="9769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>
                <a:off x="1117600" y="5583849"/>
                <a:ext cx="37539" cy="3033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 flipH="1">
                <a:off x="1476301" y="5588991"/>
                <a:ext cx="37539" cy="3033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AutoShape 10"/>
              <p:cNvSpPr>
                <a:spLocks noChangeArrowheads="1"/>
              </p:cNvSpPr>
              <p:nvPr/>
            </p:nvSpPr>
            <p:spPr bwMode="auto">
              <a:xfrm>
                <a:off x="1146797" y="5738108"/>
                <a:ext cx="337847" cy="143975"/>
              </a:xfrm>
              <a:custGeom>
                <a:avLst/>
                <a:gdLst>
                  <a:gd name="G0" fmla="+- 643 0 0"/>
                  <a:gd name="G1" fmla="+- 21600 0 643"/>
                  <a:gd name="G2" fmla="*/ 643 1 2"/>
                  <a:gd name="G3" fmla="+- 21600 0 G2"/>
                  <a:gd name="G4" fmla="+/ 643 21600 2"/>
                  <a:gd name="G5" fmla="+/ G1 0 2"/>
                  <a:gd name="G6" fmla="*/ 21600 21600 643"/>
                  <a:gd name="G7" fmla="*/ G6 1 2"/>
                  <a:gd name="G8" fmla="+- 21600 0 G7"/>
                  <a:gd name="G9" fmla="*/ 21600 1 2"/>
                  <a:gd name="G10" fmla="+- 643 0 G9"/>
                  <a:gd name="G11" fmla="?: G10 G8 0"/>
                  <a:gd name="G12" fmla="?: G10 G7 21600"/>
                  <a:gd name="T0" fmla="*/ 21278 w 21600"/>
                  <a:gd name="T1" fmla="*/ 10800 h 21600"/>
                  <a:gd name="T2" fmla="*/ 10800 w 21600"/>
                  <a:gd name="T3" fmla="*/ 21600 h 21600"/>
                  <a:gd name="T4" fmla="*/ 322 w 21600"/>
                  <a:gd name="T5" fmla="*/ 10800 h 21600"/>
                  <a:gd name="T6" fmla="*/ 10800 w 21600"/>
                  <a:gd name="T7" fmla="*/ 0 h 21600"/>
                  <a:gd name="T8" fmla="*/ 2122 w 21600"/>
                  <a:gd name="T9" fmla="*/ 2122 h 21600"/>
                  <a:gd name="T10" fmla="*/ 19478 w 21600"/>
                  <a:gd name="T11" fmla="*/ 1947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3" y="21600"/>
                    </a:lnTo>
                    <a:lnTo>
                      <a:pt x="209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>
                <a:off x="1138455" y="5702114"/>
                <a:ext cx="354531" cy="9255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498080" y="4785360"/>
              <a:ext cx="213360" cy="248920"/>
              <a:chOff x="2032000" y="5049520"/>
              <a:chExt cx="213360" cy="248920"/>
            </a:xfrm>
          </p:grpSpPr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>
                <a:off x="2052213" y="5237018"/>
                <a:ext cx="172934" cy="6142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5"/>
              <p:cNvSpPr>
                <a:spLocks noChangeArrowheads="1"/>
              </p:cNvSpPr>
              <p:nvPr/>
            </p:nvSpPr>
            <p:spPr bwMode="auto">
              <a:xfrm>
                <a:off x="2032000" y="5049520"/>
                <a:ext cx="211114" cy="614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>
                <a:off x="2032000" y="5081847"/>
                <a:ext cx="20213" cy="1907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>
                <a:off x="2225147" y="5085080"/>
                <a:ext cx="20213" cy="1907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10"/>
              <p:cNvSpPr>
                <a:spLocks noChangeArrowheads="1"/>
              </p:cNvSpPr>
              <p:nvPr/>
            </p:nvSpPr>
            <p:spPr bwMode="auto">
              <a:xfrm>
                <a:off x="2047721" y="5178829"/>
                <a:ext cx="181918" cy="90517"/>
              </a:xfrm>
              <a:custGeom>
                <a:avLst/>
                <a:gdLst>
                  <a:gd name="G0" fmla="+- 643 0 0"/>
                  <a:gd name="G1" fmla="+- 21600 0 643"/>
                  <a:gd name="G2" fmla="*/ 643 1 2"/>
                  <a:gd name="G3" fmla="+- 21600 0 G2"/>
                  <a:gd name="G4" fmla="+/ 643 21600 2"/>
                  <a:gd name="G5" fmla="+/ G1 0 2"/>
                  <a:gd name="G6" fmla="*/ 21600 21600 643"/>
                  <a:gd name="G7" fmla="*/ G6 1 2"/>
                  <a:gd name="G8" fmla="+- 21600 0 G7"/>
                  <a:gd name="G9" fmla="*/ 21600 1 2"/>
                  <a:gd name="G10" fmla="+- 643 0 G9"/>
                  <a:gd name="G11" fmla="?: G10 G8 0"/>
                  <a:gd name="G12" fmla="?: G10 G7 21600"/>
                  <a:gd name="T0" fmla="*/ 21278 w 21600"/>
                  <a:gd name="T1" fmla="*/ 10800 h 21600"/>
                  <a:gd name="T2" fmla="*/ 10800 w 21600"/>
                  <a:gd name="T3" fmla="*/ 21600 h 21600"/>
                  <a:gd name="T4" fmla="*/ 322 w 21600"/>
                  <a:gd name="T5" fmla="*/ 10800 h 21600"/>
                  <a:gd name="T6" fmla="*/ 10800 w 21600"/>
                  <a:gd name="T7" fmla="*/ 0 h 21600"/>
                  <a:gd name="T8" fmla="*/ 2122 w 21600"/>
                  <a:gd name="T9" fmla="*/ 2122 h 21600"/>
                  <a:gd name="T10" fmla="*/ 19478 w 21600"/>
                  <a:gd name="T11" fmla="*/ 1947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3" y="21600"/>
                    </a:lnTo>
                    <a:lnTo>
                      <a:pt x="209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8"/>
              <p:cNvSpPr>
                <a:spLocks noChangeArrowheads="1"/>
              </p:cNvSpPr>
              <p:nvPr/>
            </p:nvSpPr>
            <p:spPr bwMode="auto">
              <a:xfrm>
                <a:off x="2043230" y="5156200"/>
                <a:ext cx="190901" cy="5818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953760" y="5445760"/>
              <a:ext cx="213360" cy="248920"/>
              <a:chOff x="1117600" y="5532430"/>
              <a:chExt cx="396240" cy="395930"/>
            </a:xfrm>
          </p:grpSpPr>
          <p:sp>
            <p:nvSpPr>
              <p:cNvPr id="47" name="Oval 4"/>
              <p:cNvSpPr>
                <a:spLocks noChangeArrowheads="1"/>
              </p:cNvSpPr>
              <p:nvPr/>
            </p:nvSpPr>
            <p:spPr bwMode="auto">
              <a:xfrm>
                <a:off x="1155139" y="5830663"/>
                <a:ext cx="321163" cy="97697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5"/>
              <p:cNvSpPr>
                <a:spLocks noChangeArrowheads="1"/>
              </p:cNvSpPr>
              <p:nvPr/>
            </p:nvSpPr>
            <p:spPr bwMode="auto">
              <a:xfrm>
                <a:off x="1117600" y="5532430"/>
                <a:ext cx="392069" cy="9769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6"/>
              <p:cNvSpPr>
                <a:spLocks noChangeShapeType="1"/>
              </p:cNvSpPr>
              <p:nvPr/>
            </p:nvSpPr>
            <p:spPr bwMode="auto">
              <a:xfrm>
                <a:off x="1117600" y="5583849"/>
                <a:ext cx="37539" cy="3033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7"/>
              <p:cNvSpPr>
                <a:spLocks noChangeShapeType="1"/>
              </p:cNvSpPr>
              <p:nvPr/>
            </p:nvSpPr>
            <p:spPr bwMode="auto">
              <a:xfrm flipH="1">
                <a:off x="1476301" y="5588991"/>
                <a:ext cx="37539" cy="3033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AutoShape 10"/>
              <p:cNvSpPr>
                <a:spLocks noChangeArrowheads="1"/>
              </p:cNvSpPr>
              <p:nvPr/>
            </p:nvSpPr>
            <p:spPr bwMode="auto">
              <a:xfrm>
                <a:off x="1146797" y="5738108"/>
                <a:ext cx="337847" cy="143975"/>
              </a:xfrm>
              <a:custGeom>
                <a:avLst/>
                <a:gdLst>
                  <a:gd name="G0" fmla="+- 643 0 0"/>
                  <a:gd name="G1" fmla="+- 21600 0 643"/>
                  <a:gd name="G2" fmla="*/ 643 1 2"/>
                  <a:gd name="G3" fmla="+- 21600 0 G2"/>
                  <a:gd name="G4" fmla="+/ 643 21600 2"/>
                  <a:gd name="G5" fmla="+/ G1 0 2"/>
                  <a:gd name="G6" fmla="*/ 21600 21600 643"/>
                  <a:gd name="G7" fmla="*/ G6 1 2"/>
                  <a:gd name="G8" fmla="+- 21600 0 G7"/>
                  <a:gd name="G9" fmla="*/ 21600 1 2"/>
                  <a:gd name="G10" fmla="+- 643 0 G9"/>
                  <a:gd name="G11" fmla="?: G10 G8 0"/>
                  <a:gd name="G12" fmla="?: G10 G7 21600"/>
                  <a:gd name="T0" fmla="*/ 21278 w 21600"/>
                  <a:gd name="T1" fmla="*/ 10800 h 21600"/>
                  <a:gd name="T2" fmla="*/ 10800 w 21600"/>
                  <a:gd name="T3" fmla="*/ 21600 h 21600"/>
                  <a:gd name="T4" fmla="*/ 322 w 21600"/>
                  <a:gd name="T5" fmla="*/ 10800 h 21600"/>
                  <a:gd name="T6" fmla="*/ 10800 w 21600"/>
                  <a:gd name="T7" fmla="*/ 0 h 21600"/>
                  <a:gd name="T8" fmla="*/ 2122 w 21600"/>
                  <a:gd name="T9" fmla="*/ 2122 h 21600"/>
                  <a:gd name="T10" fmla="*/ 19478 w 21600"/>
                  <a:gd name="T11" fmla="*/ 1947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3" y="21600"/>
                    </a:lnTo>
                    <a:lnTo>
                      <a:pt x="209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1138455" y="5702114"/>
                <a:ext cx="354531" cy="9255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498080" y="5455920"/>
              <a:ext cx="213360" cy="248920"/>
              <a:chOff x="2032000" y="5049520"/>
              <a:chExt cx="213360" cy="248920"/>
            </a:xfrm>
          </p:grpSpPr>
          <p:sp>
            <p:nvSpPr>
              <p:cNvPr id="54" name="Oval 4"/>
              <p:cNvSpPr>
                <a:spLocks noChangeArrowheads="1"/>
              </p:cNvSpPr>
              <p:nvPr/>
            </p:nvSpPr>
            <p:spPr bwMode="auto">
              <a:xfrm>
                <a:off x="2052213" y="5237018"/>
                <a:ext cx="172934" cy="6142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5"/>
              <p:cNvSpPr>
                <a:spLocks noChangeArrowheads="1"/>
              </p:cNvSpPr>
              <p:nvPr/>
            </p:nvSpPr>
            <p:spPr bwMode="auto">
              <a:xfrm>
                <a:off x="2032000" y="5049520"/>
                <a:ext cx="211114" cy="614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6"/>
              <p:cNvSpPr>
                <a:spLocks noChangeShapeType="1"/>
              </p:cNvSpPr>
              <p:nvPr/>
            </p:nvSpPr>
            <p:spPr bwMode="auto">
              <a:xfrm>
                <a:off x="2032000" y="5081847"/>
                <a:ext cx="20213" cy="1907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7"/>
              <p:cNvSpPr>
                <a:spLocks noChangeShapeType="1"/>
              </p:cNvSpPr>
              <p:nvPr/>
            </p:nvSpPr>
            <p:spPr bwMode="auto">
              <a:xfrm flipH="1">
                <a:off x="2225147" y="5085080"/>
                <a:ext cx="20213" cy="1907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AutoShape 10"/>
              <p:cNvSpPr>
                <a:spLocks noChangeArrowheads="1"/>
              </p:cNvSpPr>
              <p:nvPr/>
            </p:nvSpPr>
            <p:spPr bwMode="auto">
              <a:xfrm>
                <a:off x="2047721" y="5178829"/>
                <a:ext cx="181918" cy="90517"/>
              </a:xfrm>
              <a:custGeom>
                <a:avLst/>
                <a:gdLst>
                  <a:gd name="G0" fmla="+- 643 0 0"/>
                  <a:gd name="G1" fmla="+- 21600 0 643"/>
                  <a:gd name="G2" fmla="*/ 643 1 2"/>
                  <a:gd name="G3" fmla="+- 21600 0 G2"/>
                  <a:gd name="G4" fmla="+/ 643 21600 2"/>
                  <a:gd name="G5" fmla="+/ G1 0 2"/>
                  <a:gd name="G6" fmla="*/ 21600 21600 643"/>
                  <a:gd name="G7" fmla="*/ G6 1 2"/>
                  <a:gd name="G8" fmla="+- 21600 0 G7"/>
                  <a:gd name="G9" fmla="*/ 21600 1 2"/>
                  <a:gd name="G10" fmla="+- 643 0 G9"/>
                  <a:gd name="G11" fmla="?: G10 G8 0"/>
                  <a:gd name="G12" fmla="?: G10 G7 21600"/>
                  <a:gd name="T0" fmla="*/ 21278 w 21600"/>
                  <a:gd name="T1" fmla="*/ 10800 h 21600"/>
                  <a:gd name="T2" fmla="*/ 10800 w 21600"/>
                  <a:gd name="T3" fmla="*/ 21600 h 21600"/>
                  <a:gd name="T4" fmla="*/ 322 w 21600"/>
                  <a:gd name="T5" fmla="*/ 10800 h 21600"/>
                  <a:gd name="T6" fmla="*/ 10800 w 21600"/>
                  <a:gd name="T7" fmla="*/ 0 h 21600"/>
                  <a:gd name="T8" fmla="*/ 2122 w 21600"/>
                  <a:gd name="T9" fmla="*/ 2122 h 21600"/>
                  <a:gd name="T10" fmla="*/ 19478 w 21600"/>
                  <a:gd name="T11" fmla="*/ 1947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3" y="21600"/>
                    </a:lnTo>
                    <a:lnTo>
                      <a:pt x="209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8"/>
              <p:cNvSpPr>
                <a:spLocks noChangeArrowheads="1"/>
              </p:cNvSpPr>
              <p:nvPr/>
            </p:nvSpPr>
            <p:spPr bwMode="auto">
              <a:xfrm>
                <a:off x="2043230" y="5156200"/>
                <a:ext cx="190901" cy="5818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953760" y="6228080"/>
              <a:ext cx="213360" cy="248920"/>
              <a:chOff x="1117600" y="5532430"/>
              <a:chExt cx="396240" cy="395930"/>
            </a:xfrm>
          </p:grpSpPr>
          <p:sp>
            <p:nvSpPr>
              <p:cNvPr id="61" name="Oval 4"/>
              <p:cNvSpPr>
                <a:spLocks noChangeArrowheads="1"/>
              </p:cNvSpPr>
              <p:nvPr/>
            </p:nvSpPr>
            <p:spPr bwMode="auto">
              <a:xfrm>
                <a:off x="1155139" y="5830663"/>
                <a:ext cx="321163" cy="97697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5"/>
              <p:cNvSpPr>
                <a:spLocks noChangeArrowheads="1"/>
              </p:cNvSpPr>
              <p:nvPr/>
            </p:nvSpPr>
            <p:spPr bwMode="auto">
              <a:xfrm>
                <a:off x="1117600" y="5532430"/>
                <a:ext cx="392069" cy="9769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"/>
              <p:cNvSpPr>
                <a:spLocks noChangeShapeType="1"/>
              </p:cNvSpPr>
              <p:nvPr/>
            </p:nvSpPr>
            <p:spPr bwMode="auto">
              <a:xfrm>
                <a:off x="1117600" y="5583849"/>
                <a:ext cx="37539" cy="3033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7"/>
              <p:cNvSpPr>
                <a:spLocks noChangeShapeType="1"/>
              </p:cNvSpPr>
              <p:nvPr/>
            </p:nvSpPr>
            <p:spPr bwMode="auto">
              <a:xfrm flipH="1">
                <a:off x="1476301" y="5588991"/>
                <a:ext cx="37539" cy="3033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AutoShape 10"/>
              <p:cNvSpPr>
                <a:spLocks noChangeArrowheads="1"/>
              </p:cNvSpPr>
              <p:nvPr/>
            </p:nvSpPr>
            <p:spPr bwMode="auto">
              <a:xfrm>
                <a:off x="1146797" y="5738108"/>
                <a:ext cx="337847" cy="143975"/>
              </a:xfrm>
              <a:custGeom>
                <a:avLst/>
                <a:gdLst>
                  <a:gd name="G0" fmla="+- 643 0 0"/>
                  <a:gd name="G1" fmla="+- 21600 0 643"/>
                  <a:gd name="G2" fmla="*/ 643 1 2"/>
                  <a:gd name="G3" fmla="+- 21600 0 G2"/>
                  <a:gd name="G4" fmla="+/ 643 21600 2"/>
                  <a:gd name="G5" fmla="+/ G1 0 2"/>
                  <a:gd name="G6" fmla="*/ 21600 21600 643"/>
                  <a:gd name="G7" fmla="*/ G6 1 2"/>
                  <a:gd name="G8" fmla="+- 21600 0 G7"/>
                  <a:gd name="G9" fmla="*/ 21600 1 2"/>
                  <a:gd name="G10" fmla="+- 643 0 G9"/>
                  <a:gd name="G11" fmla="?: G10 G8 0"/>
                  <a:gd name="G12" fmla="?: G10 G7 21600"/>
                  <a:gd name="T0" fmla="*/ 21278 w 21600"/>
                  <a:gd name="T1" fmla="*/ 10800 h 21600"/>
                  <a:gd name="T2" fmla="*/ 10800 w 21600"/>
                  <a:gd name="T3" fmla="*/ 21600 h 21600"/>
                  <a:gd name="T4" fmla="*/ 322 w 21600"/>
                  <a:gd name="T5" fmla="*/ 10800 h 21600"/>
                  <a:gd name="T6" fmla="*/ 10800 w 21600"/>
                  <a:gd name="T7" fmla="*/ 0 h 21600"/>
                  <a:gd name="T8" fmla="*/ 2122 w 21600"/>
                  <a:gd name="T9" fmla="*/ 2122 h 21600"/>
                  <a:gd name="T10" fmla="*/ 19478 w 21600"/>
                  <a:gd name="T11" fmla="*/ 1947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3" y="21600"/>
                    </a:lnTo>
                    <a:lnTo>
                      <a:pt x="209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8"/>
              <p:cNvSpPr>
                <a:spLocks noChangeArrowheads="1"/>
              </p:cNvSpPr>
              <p:nvPr/>
            </p:nvSpPr>
            <p:spPr bwMode="auto">
              <a:xfrm>
                <a:off x="1138455" y="5702114"/>
                <a:ext cx="354531" cy="9255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7498080" y="6238240"/>
              <a:ext cx="213360" cy="248920"/>
              <a:chOff x="2032000" y="5049520"/>
              <a:chExt cx="213360" cy="248920"/>
            </a:xfrm>
          </p:grpSpPr>
          <p:sp>
            <p:nvSpPr>
              <p:cNvPr id="68" name="Oval 4"/>
              <p:cNvSpPr>
                <a:spLocks noChangeArrowheads="1"/>
              </p:cNvSpPr>
              <p:nvPr/>
            </p:nvSpPr>
            <p:spPr bwMode="auto">
              <a:xfrm>
                <a:off x="2052213" y="5237018"/>
                <a:ext cx="172934" cy="6142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5"/>
              <p:cNvSpPr>
                <a:spLocks noChangeArrowheads="1"/>
              </p:cNvSpPr>
              <p:nvPr/>
            </p:nvSpPr>
            <p:spPr bwMode="auto">
              <a:xfrm>
                <a:off x="2032000" y="5049520"/>
                <a:ext cx="211114" cy="614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6"/>
              <p:cNvSpPr>
                <a:spLocks noChangeShapeType="1"/>
              </p:cNvSpPr>
              <p:nvPr/>
            </p:nvSpPr>
            <p:spPr bwMode="auto">
              <a:xfrm>
                <a:off x="2032000" y="5081847"/>
                <a:ext cx="20213" cy="1907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7"/>
              <p:cNvSpPr>
                <a:spLocks noChangeShapeType="1"/>
              </p:cNvSpPr>
              <p:nvPr/>
            </p:nvSpPr>
            <p:spPr bwMode="auto">
              <a:xfrm flipH="1">
                <a:off x="2225147" y="5085080"/>
                <a:ext cx="20213" cy="1907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AutoShape 10"/>
              <p:cNvSpPr>
                <a:spLocks noChangeArrowheads="1"/>
              </p:cNvSpPr>
              <p:nvPr/>
            </p:nvSpPr>
            <p:spPr bwMode="auto">
              <a:xfrm>
                <a:off x="2047721" y="5178829"/>
                <a:ext cx="181918" cy="90517"/>
              </a:xfrm>
              <a:custGeom>
                <a:avLst/>
                <a:gdLst>
                  <a:gd name="G0" fmla="+- 643 0 0"/>
                  <a:gd name="G1" fmla="+- 21600 0 643"/>
                  <a:gd name="G2" fmla="*/ 643 1 2"/>
                  <a:gd name="G3" fmla="+- 21600 0 G2"/>
                  <a:gd name="G4" fmla="+/ 643 21600 2"/>
                  <a:gd name="G5" fmla="+/ G1 0 2"/>
                  <a:gd name="G6" fmla="*/ 21600 21600 643"/>
                  <a:gd name="G7" fmla="*/ G6 1 2"/>
                  <a:gd name="G8" fmla="+- 21600 0 G7"/>
                  <a:gd name="G9" fmla="*/ 21600 1 2"/>
                  <a:gd name="G10" fmla="+- 643 0 G9"/>
                  <a:gd name="G11" fmla="?: G10 G8 0"/>
                  <a:gd name="G12" fmla="?: G10 G7 21600"/>
                  <a:gd name="T0" fmla="*/ 21278 w 21600"/>
                  <a:gd name="T1" fmla="*/ 10800 h 21600"/>
                  <a:gd name="T2" fmla="*/ 10800 w 21600"/>
                  <a:gd name="T3" fmla="*/ 21600 h 21600"/>
                  <a:gd name="T4" fmla="*/ 322 w 21600"/>
                  <a:gd name="T5" fmla="*/ 10800 h 21600"/>
                  <a:gd name="T6" fmla="*/ 10800 w 21600"/>
                  <a:gd name="T7" fmla="*/ 0 h 21600"/>
                  <a:gd name="T8" fmla="*/ 2122 w 21600"/>
                  <a:gd name="T9" fmla="*/ 2122 h 21600"/>
                  <a:gd name="T10" fmla="*/ 19478 w 21600"/>
                  <a:gd name="T11" fmla="*/ 1947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3" y="21600"/>
                    </a:lnTo>
                    <a:lnTo>
                      <a:pt x="209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8"/>
              <p:cNvSpPr>
                <a:spLocks noChangeArrowheads="1"/>
              </p:cNvSpPr>
              <p:nvPr/>
            </p:nvSpPr>
            <p:spPr bwMode="auto">
              <a:xfrm>
                <a:off x="2043230" y="5156200"/>
                <a:ext cx="190901" cy="5818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289040" y="4836160"/>
              <a:ext cx="1005840" cy="375920"/>
              <a:chOff x="6289040" y="4836160"/>
              <a:chExt cx="1005840" cy="375920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6360954" y="5202714"/>
                <a:ext cx="933926" cy="93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6289040" y="4836160"/>
                <a:ext cx="9956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coupling</a:t>
                </a:r>
                <a:endParaRPr lang="en-US" sz="16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367923" y="4400074"/>
              <a:ext cx="338554" cy="1676400"/>
              <a:chOff x="5093603" y="4267994"/>
              <a:chExt cx="338554" cy="167640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rot="5400000">
                <a:off x="4587240" y="5105400"/>
                <a:ext cx="16764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 rot="16200000">
                <a:off x="4765040" y="4805680"/>
                <a:ext cx="9956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sharing</a:t>
                </a:r>
                <a:endParaRPr lang="en-US" sz="1600"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51606E72-8CA9-48E9-8CB9-62E5E67C3AF1}" type="slidenum">
              <a:rPr lang="en-US"/>
              <a:pPr/>
              <a:t>91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4638" y="177800"/>
            <a:ext cx="6686550" cy="1143000"/>
          </a:xfrm>
        </p:spPr>
        <p:txBody>
          <a:bodyPr/>
          <a:lstStyle/>
          <a:p>
            <a:r>
              <a:rPr lang="en-US"/>
              <a:t>Link aggregation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9100" y="2652713"/>
            <a:ext cx="5969000" cy="269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Link aggregation </a:t>
            </a:r>
            <a:r>
              <a:rPr lang="en-US" sz="1800">
                <a:cs typeface="Times New Roman" pitchFamily="18" charset="0"/>
              </a:rPr>
              <a:t>(ex 802.3ad, 802.3 clause 43)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Link Aggregation Control Protocol (LACP)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conversations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14FFCF1F-188A-484E-A526-3270AC2A6F4F}" type="slidenum">
              <a:rPr lang="en-US"/>
              <a:pPr/>
              <a:t>92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Aggregation task force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154113"/>
            <a:ext cx="8559800" cy="52959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/>
              <a:t>Ethernet needed “link aggregation”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(AKA bonding, Ethernet trunk, inverse </a:t>
            </a:r>
            <a:r>
              <a:rPr lang="en-US" sz="1800" dirty="0" err="1"/>
              <a:t>mux</a:t>
            </a:r>
            <a:r>
              <a:rPr lang="en-US" sz="1800" dirty="0"/>
              <a:t>, NIC teaming, etc)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enables bonding several ports together as single uplink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</a:rPr>
              <a:t>increased uplink BW </a:t>
            </a:r>
            <a:r>
              <a:rPr lang="en-US" sz="1600" i="1" dirty="0">
                <a:solidFill>
                  <a:schemeClr val="accent2"/>
                </a:solidFill>
              </a:rPr>
              <a:t>can exceed 1 </a:t>
            </a:r>
            <a:r>
              <a:rPr lang="en-US" sz="1600" i="1" dirty="0" err="1">
                <a:solidFill>
                  <a:schemeClr val="accent2"/>
                </a:solidFill>
              </a:rPr>
              <a:t>Gb</a:t>
            </a:r>
            <a:r>
              <a:rPr lang="en-US" sz="1600" i="1" dirty="0">
                <a:solidFill>
                  <a:schemeClr val="accent2"/>
                </a:solidFill>
              </a:rPr>
              <a:t>/s (or now 10Gb/s)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</a:rPr>
              <a:t>common practice to install multiple fibers/cables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</a:rPr>
              <a:t>incrementally grow uplink capacity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</a:rPr>
              <a:t>needn’t purchase new expensive </a:t>
            </a:r>
            <a:r>
              <a:rPr lang="en-US" sz="1800" dirty="0" err="1">
                <a:solidFill>
                  <a:schemeClr val="accent2"/>
                </a:solidFill>
              </a:rPr>
              <a:t>Gb</a:t>
            </a:r>
            <a:r>
              <a:rPr lang="en-US" sz="1800" dirty="0">
                <a:solidFill>
                  <a:schemeClr val="accent2"/>
                </a:solidFill>
              </a:rPr>
              <a:t> switch when exceed 100 Mb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</a:rPr>
              <a:t>increased availability </a:t>
            </a:r>
            <a:r>
              <a:rPr lang="en-US" sz="1600" i="1" dirty="0">
                <a:solidFill>
                  <a:schemeClr val="accent2"/>
                </a:solidFill>
              </a:rPr>
              <a:t>continue at reduced rate when 1 link fails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</a:rPr>
              <a:t>needn’t constrain peak capacity of individual ports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/>
              <a:t>Link Aggregation 802.3ad task force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PAR approved June 1998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WG ballot Nov 1999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LMSC ballot Nov 1999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standard Feb 2000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folded into 802.3-2000 as </a:t>
            </a:r>
            <a:r>
              <a:rPr lang="en-US" sz="1600" dirty="0" smtClean="0">
                <a:solidFill>
                  <a:schemeClr val="accent2"/>
                </a:solidFill>
              </a:rPr>
              <a:t>clause 43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Alternative inverse MUX defined by EFM task force (EFM bonding)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7FD6D5E1-1FCE-4EBC-8661-3490EB86A41D}" type="slidenum">
              <a:rPr lang="en-US"/>
              <a:pPr/>
              <a:t>93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aggregation in action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357313"/>
            <a:ext cx="8534400" cy="47498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/>
              <a:t>L</a:t>
            </a:r>
            <a:r>
              <a:rPr lang="en-US" sz="2000">
                <a:solidFill>
                  <a:schemeClr val="accent2"/>
                </a:solidFill>
              </a:rPr>
              <a:t>ink </a:t>
            </a:r>
            <a:r>
              <a:rPr lang="en-US" sz="2000"/>
              <a:t>A</a:t>
            </a:r>
            <a:r>
              <a:rPr lang="en-US" sz="2000">
                <a:solidFill>
                  <a:schemeClr val="accent2"/>
                </a:solidFill>
              </a:rPr>
              <a:t>ggregation </a:t>
            </a:r>
            <a:r>
              <a:rPr lang="en-US" sz="2000"/>
              <a:t>G</a:t>
            </a:r>
            <a:r>
              <a:rPr lang="en-US" sz="2000">
                <a:solidFill>
                  <a:schemeClr val="accent2"/>
                </a:solidFill>
              </a:rPr>
              <a:t>roup controlled by aggregator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/>
              <a:t>aggregation port looks standard Ethernet MAC </a:t>
            </a:r>
            <a:r>
              <a:rPr lang="en-US" sz="1800"/>
              <a:t>(no SN, etc.)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/>
              <a:t>MAC address may be one that of one of the links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/>
              <a:t>only for p2p full duplex operation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the aggregator = frame distributor + frame collector + parser + multiplexer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33CC"/>
                </a:solidFill>
              </a:rPr>
              <a:t>distributes frames to links making up LAG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33CC"/>
                </a:solidFill>
              </a:rPr>
              <a:t>collects frames from LAG and passes to clients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33CC"/>
                </a:solidFill>
              </a:rPr>
              <a:t>link aggregation should not cause misordering, replication, etc.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binding of ports to LAGs distributed via </a:t>
            </a:r>
            <a:r>
              <a:rPr lang="en-US" sz="2000"/>
              <a:t>L</a:t>
            </a:r>
            <a:r>
              <a:rPr lang="en-US" sz="2000">
                <a:solidFill>
                  <a:schemeClr val="accent2"/>
                </a:solidFill>
              </a:rPr>
              <a:t>ink </a:t>
            </a:r>
            <a:r>
              <a:rPr lang="en-US" sz="2000"/>
              <a:t>A</a:t>
            </a:r>
            <a:r>
              <a:rPr lang="en-US" sz="2000">
                <a:solidFill>
                  <a:schemeClr val="accent2"/>
                </a:solidFill>
              </a:rPr>
              <a:t>ggregation </a:t>
            </a:r>
            <a:r>
              <a:rPr lang="en-US" sz="2000"/>
              <a:t>C</a:t>
            </a:r>
            <a:r>
              <a:rPr lang="en-US" sz="2000">
                <a:solidFill>
                  <a:schemeClr val="accent2"/>
                </a:solidFill>
              </a:rPr>
              <a:t>ontrol </a:t>
            </a:r>
            <a:r>
              <a:rPr lang="en-US" sz="2000"/>
              <a:t>P</a:t>
            </a:r>
            <a:r>
              <a:rPr lang="en-US" sz="2000">
                <a:solidFill>
                  <a:schemeClr val="accent2"/>
                </a:solidFill>
              </a:rPr>
              <a:t>rotocol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LACP uses slow protocol frames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links may be dynamically added/removed from LAG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optional marker protocol provides sequence markers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AdvEth     Slide </a:t>
            </a:r>
            <a:fld id="{2C015230-FBE0-45AE-A3CB-694356CD15EA}" type="slidenum">
              <a:rPr lang="en-US"/>
              <a:pPr/>
              <a:t>94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i="1" dirty="0"/>
              <a:t>conversations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344613"/>
            <a:ext cx="8470900" cy="4762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frame distributor assigns all frames from a </a:t>
            </a:r>
            <a:r>
              <a:rPr lang="en-US" sz="2000" i="1" dirty="0">
                <a:solidFill>
                  <a:schemeClr val="accent2"/>
                </a:solidFill>
              </a:rPr>
              <a:t>conversation</a:t>
            </a:r>
            <a:r>
              <a:rPr lang="en-US" sz="2000" dirty="0">
                <a:solidFill>
                  <a:schemeClr val="accent2"/>
                </a:solidFill>
              </a:rPr>
              <a:t> to one link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a conversation is defined as frames with same: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SA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DA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reception port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protocol (</a:t>
            </a:r>
            <a:r>
              <a:rPr lang="en-US" sz="2000" dirty="0" err="1">
                <a:solidFill>
                  <a:schemeClr val="accent2"/>
                </a:solidFill>
              </a:rPr>
              <a:t>Ethertype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000" dirty="0">
                <a:solidFill>
                  <a:schemeClr val="accent2"/>
                </a:solidFill>
              </a:rPr>
              <a:t>higher layer protocol (LC info)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hash on above maps to port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FF3300"/>
                </a:solidFill>
              </a:rPr>
              <a:t>before moving conversation to a different link,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</a:rPr>
              <a:t>ensure that all transmitted frames have been received </a:t>
            </a:r>
            <a:r>
              <a:rPr lang="en-US" sz="1600" dirty="0">
                <a:solidFill>
                  <a:srgbClr val="FF3300"/>
                </a:solidFill>
              </a:rPr>
              <a:t>(marker protocol)</a:t>
            </a: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dirty="0"/>
              <a:t>LACP continuously monitors to detect if changes needed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Y(J)S APS    Slide </a:t>
            </a:r>
            <a:fld id="{F05DE3D5-EF65-4980-95D5-258A9AC90451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1838" y="304800"/>
            <a:ext cx="6686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Ethernet protection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65700" y="2705100"/>
            <a:ext cx="34925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  <a:defRPr/>
            </a:pPr>
            <a:r>
              <a:rPr lang="en-US" sz="2200" kern="0" dirty="0" smtClean="0">
                <a:latin typeface="+mn-lt"/>
              </a:rPr>
              <a:t>Linear protection</a:t>
            </a:r>
            <a:endParaRPr lang="en-US" sz="2200" kern="0" dirty="0">
              <a:latin typeface="+mn-lt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defRPr/>
            </a:pPr>
            <a:r>
              <a:rPr lang="en-US" sz="2200" kern="0" dirty="0" smtClean="0">
                <a:latin typeface="+mn-lt"/>
              </a:rPr>
              <a:t>Ring protection</a:t>
            </a:r>
            <a:endParaRPr lang="en-US" sz="2200" kern="0" dirty="0">
              <a:latin typeface="+mn-lt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  <a:defRPr/>
            </a:pPr>
            <a:endParaRPr lang="en-US" sz="2200" kern="0" dirty="0">
              <a:latin typeface="+mn-lt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itchFamily="2" charset="2"/>
              <a:buNone/>
              <a:defRPr/>
            </a:pPr>
            <a:endParaRPr lang="en-US" sz="2200" kern="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Y(J)S APS    Slide </a:t>
            </a:r>
            <a:fld id="{77D13F96-8DD6-4804-B414-BDE7754574E1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165100"/>
            <a:ext cx="73040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APS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123238" cy="52165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Automatic Protection Switching </a:t>
            </a:r>
            <a:r>
              <a:rPr lang="en-US" sz="2000" dirty="0" smtClean="0">
                <a:solidFill>
                  <a:schemeClr val="accent6"/>
                </a:solidFill>
              </a:rPr>
              <a:t>(APS)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	is a functionality of carrier-grade transport networks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	is often called resilience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		since it enables service to quickly recover from failures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	is required to ensure high reliability and availability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APS includes :</a:t>
            </a:r>
          </a:p>
          <a:p>
            <a:pPr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detection of </a:t>
            </a:r>
            <a:r>
              <a:rPr lang="en-US" sz="1800" i="1" dirty="0" smtClean="0">
                <a:solidFill>
                  <a:schemeClr val="accent6"/>
                </a:solidFill>
              </a:rPr>
              <a:t>failures</a:t>
            </a:r>
            <a:r>
              <a:rPr lang="en-US" sz="1800" dirty="0" smtClean="0">
                <a:solidFill>
                  <a:schemeClr val="accent6"/>
                </a:solidFill>
              </a:rPr>
              <a:t> (signal fail or signal degrade) on a </a:t>
            </a:r>
            <a:r>
              <a:rPr lang="en-US" sz="1800" i="1" dirty="0" smtClean="0">
                <a:solidFill>
                  <a:schemeClr val="accent6"/>
                </a:solidFill>
              </a:rPr>
              <a:t>working channel</a:t>
            </a:r>
          </a:p>
          <a:p>
            <a:pPr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switching traffic </a:t>
            </a:r>
            <a:r>
              <a:rPr lang="en-US" sz="1800" i="1" dirty="0" smtClean="0">
                <a:solidFill>
                  <a:schemeClr val="accent6"/>
                </a:solidFill>
              </a:rPr>
              <a:t>transmission</a:t>
            </a:r>
            <a:r>
              <a:rPr lang="en-US" sz="1800" dirty="0" smtClean="0">
                <a:solidFill>
                  <a:schemeClr val="accent6"/>
                </a:solidFill>
              </a:rPr>
              <a:t> to a </a:t>
            </a:r>
            <a:r>
              <a:rPr lang="en-US" sz="1800" i="1" dirty="0" smtClean="0">
                <a:solidFill>
                  <a:schemeClr val="accent6"/>
                </a:solidFill>
              </a:rPr>
              <a:t>protection channel</a:t>
            </a:r>
          </a:p>
          <a:p>
            <a:pPr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selecting traffic </a:t>
            </a:r>
            <a:r>
              <a:rPr lang="en-US" sz="1800" i="1" dirty="0" smtClean="0">
                <a:solidFill>
                  <a:schemeClr val="accent6"/>
                </a:solidFill>
              </a:rPr>
              <a:t>reception</a:t>
            </a:r>
            <a:r>
              <a:rPr lang="en-US" sz="1800" dirty="0" smtClean="0">
                <a:solidFill>
                  <a:schemeClr val="accent6"/>
                </a:solidFill>
              </a:rPr>
              <a:t> from the protection channel </a:t>
            </a:r>
          </a:p>
          <a:p>
            <a:pPr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(optionally) reverting back to the working channel once failure is repaired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6"/>
              </a:solidFill>
            </a:endParaRP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Y(J)S APS     Slide </a:t>
            </a:r>
            <a:fld id="{F68B1D38-FD28-4923-A35E-BCA3801A54C4}" type="slidenum">
              <a:rPr lang="en-US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STP and LAG</a:t>
            </a:r>
            <a:endParaRPr lang="en-US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154113"/>
            <a:ext cx="8559800" cy="52959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STP </a:t>
            </a:r>
            <a:r>
              <a:rPr lang="en-US" sz="2000" dirty="0" smtClean="0">
                <a:solidFill>
                  <a:schemeClr val="accent6"/>
                </a:solidFill>
              </a:rPr>
              <a:t>and</a:t>
            </a:r>
            <a:r>
              <a:rPr lang="en-US" sz="2000" b="1" dirty="0" smtClean="0">
                <a:solidFill>
                  <a:schemeClr val="accent6"/>
                </a:solidFill>
              </a:rPr>
              <a:t> RSTP </a:t>
            </a:r>
            <a:r>
              <a:rPr lang="en-US" sz="2000" dirty="0" smtClean="0">
                <a:solidFill>
                  <a:schemeClr val="accent6"/>
                </a:solidFill>
              </a:rPr>
              <a:t>automatically converge to a loop-free topology 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RSTP converges in about the same time as STP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	but can </a:t>
            </a:r>
            <a:r>
              <a:rPr lang="en-US" sz="2000" dirty="0" err="1" smtClean="0">
                <a:solidFill>
                  <a:schemeClr val="accent6"/>
                </a:solidFill>
              </a:rPr>
              <a:t>reconverge</a:t>
            </a:r>
            <a:r>
              <a:rPr lang="en-US" sz="2000" dirty="0" smtClean="0">
                <a:solidFill>
                  <a:schemeClr val="accent6"/>
                </a:solidFill>
              </a:rPr>
              <a:t> after a topology change in less than 1 second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Thus RSTP can be used as a protection mechanism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However, the switching time will be many tens of ms to 100s of ms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>
              <a:solidFill>
                <a:schemeClr val="accent6"/>
              </a:solidFill>
            </a:endParaRPr>
          </a:p>
          <a:p>
            <a:pPr>
              <a:buNone/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LAG</a:t>
            </a:r>
            <a:r>
              <a:rPr lang="en-US" sz="2000" dirty="0" smtClean="0">
                <a:solidFill>
                  <a:schemeClr val="accent6"/>
                </a:solidFill>
              </a:rPr>
              <a:t> also detects failures (using physical layer or LACP) 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and automatically removes failed links</a:t>
            </a:r>
            <a:r>
              <a:rPr lang="en-US" sz="2000" dirty="0" smtClean="0"/>
              <a:t> </a:t>
            </a:r>
            <a:endParaRPr lang="en-US" sz="2000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Thus LAG </a:t>
            </a:r>
            <a:r>
              <a:rPr lang="en-US" sz="2000" dirty="0" smtClean="0">
                <a:solidFill>
                  <a:schemeClr val="accent6"/>
                </a:solidFill>
              </a:rPr>
              <a:t>too can </a:t>
            </a:r>
            <a:r>
              <a:rPr lang="en-US" sz="2000" dirty="0">
                <a:solidFill>
                  <a:schemeClr val="accent6"/>
                </a:solidFill>
              </a:rPr>
              <a:t>be used as a primitive protection mechanism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When used this way it is called </a:t>
            </a:r>
            <a:r>
              <a:rPr lang="en-US" sz="2000" i="1" dirty="0">
                <a:solidFill>
                  <a:schemeClr val="accent6"/>
                </a:solidFill>
              </a:rPr>
              <a:t>worker/standby </a:t>
            </a:r>
            <a:r>
              <a:rPr lang="en-US" sz="2000" dirty="0">
                <a:solidFill>
                  <a:schemeClr val="accent6"/>
                </a:solidFill>
              </a:rPr>
              <a:t>or</a:t>
            </a:r>
            <a:r>
              <a:rPr lang="en-US" sz="2000" i="1" dirty="0">
                <a:solidFill>
                  <a:schemeClr val="accent6"/>
                </a:solidFill>
              </a:rPr>
              <a:t> N+N mode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The restoration time will be on the order of 1 second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Y(J)S APS     Slide </a:t>
            </a:r>
            <a:fld id="{C30DAC4D-6574-45A9-AE8E-DE53681FE780}" type="slidenum">
              <a:rPr lang="en-US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G.8031</a:t>
            </a:r>
            <a:endParaRPr lang="en-US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154113"/>
            <a:ext cx="8572500" cy="543718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Q9 of SG15 in the ITU-T is responsible for protection switching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In 2006 it produced G.8031 Linear Ethernet Protection Switching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G.8031 uses standard Ethernet formats, but is incompatible with STP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The standard addresses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point-to-point VLAN connections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SNC (local) protection class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1+1 and 1:1 protection types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unidirectional and bidirectional switching for 1+1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bidirectional switching for 1:1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err="1" smtClean="0">
                <a:solidFill>
                  <a:schemeClr val="accent6"/>
                </a:solidFill>
              </a:rPr>
              <a:t>revertive</a:t>
            </a:r>
            <a:r>
              <a:rPr lang="en-US" sz="2000" dirty="0" smtClean="0">
                <a:solidFill>
                  <a:schemeClr val="accent6"/>
                </a:solidFill>
              </a:rPr>
              <a:t> and </a:t>
            </a:r>
            <a:r>
              <a:rPr lang="en-US" sz="2000" dirty="0" err="1" smtClean="0">
                <a:solidFill>
                  <a:schemeClr val="accent6"/>
                </a:solidFill>
              </a:rPr>
              <a:t>nonrevertive</a:t>
            </a:r>
            <a:r>
              <a:rPr lang="en-US" sz="2000" dirty="0" smtClean="0">
                <a:solidFill>
                  <a:schemeClr val="accent6"/>
                </a:solidFill>
              </a:rPr>
              <a:t> modes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1-phase signaling protocol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G.8031 uses Y.1731 OAM CCM messages in order to detect failures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G.8031 defines a new OAM </a:t>
            </a:r>
            <a:r>
              <a:rPr lang="en-US" sz="2000" dirty="0" err="1" smtClean="0">
                <a:solidFill>
                  <a:schemeClr val="accent6"/>
                </a:solidFill>
              </a:rPr>
              <a:t>opcode</a:t>
            </a:r>
            <a:r>
              <a:rPr lang="en-US" sz="2000" dirty="0" smtClean="0">
                <a:solidFill>
                  <a:schemeClr val="accent6"/>
                </a:solidFill>
              </a:rPr>
              <a:t> (39) for APS signaling messages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Switching times should be under 50 ms </a:t>
            </a:r>
            <a:r>
              <a:rPr lang="en-US" sz="1600" dirty="0" smtClean="0">
                <a:solidFill>
                  <a:schemeClr val="accent6"/>
                </a:solidFill>
              </a:rPr>
              <a:t>(only </a:t>
            </a:r>
            <a:r>
              <a:rPr lang="en-US" sz="1600" dirty="0" err="1" smtClean="0">
                <a:solidFill>
                  <a:schemeClr val="accent6"/>
                </a:solidFill>
              </a:rPr>
              <a:t>holdoff</a:t>
            </a:r>
            <a:r>
              <a:rPr lang="en-US" sz="1600" dirty="0" smtClean="0">
                <a:solidFill>
                  <a:schemeClr val="accent6"/>
                </a:solidFill>
              </a:rPr>
              <a:t> timers when groups)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Y(J)S APS     Slide </a:t>
            </a:r>
            <a:fld id="{55669FCF-D00A-4265-923C-0ECFC33A9AC7}" type="slidenum">
              <a:rPr lang="en-US"/>
              <a:pPr>
                <a:defRPr/>
              </a:pPr>
              <a:t>99</a:t>
            </a:fld>
            <a:endParaRPr lang="en-US" dirty="0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G.8031 signaling</a:t>
            </a:r>
            <a:endParaRPr lang="en-US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154113"/>
            <a:ext cx="8572500" cy="54371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The APS signaling message looks like this :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6"/>
              </a:solidFill>
            </a:endParaRPr>
          </a:p>
          <a:p>
            <a:pPr lvl="3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CC0099"/>
                </a:solidFill>
              </a:rPr>
              <a:t>regular APS messages are sent 1 per 5 seconds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CC0099"/>
                </a:solidFill>
              </a:rPr>
              <a:t>after change 3 messages are sent at max rate (300 per sec)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where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000" dirty="0" err="1" smtClean="0">
                <a:solidFill>
                  <a:schemeClr val="accent6"/>
                </a:solidFill>
              </a:rPr>
              <a:t>req</a:t>
            </a:r>
            <a:r>
              <a:rPr lang="en-US" sz="2000" dirty="0" smtClean="0">
                <a:solidFill>
                  <a:schemeClr val="accent6"/>
                </a:solidFill>
              </a:rPr>
              <a:t>/state identifies the message (NR, SF, WTR, SD, forced switch, etc)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000" dirty="0" err="1" smtClean="0">
                <a:solidFill>
                  <a:schemeClr val="accent6"/>
                </a:solidFill>
              </a:rPr>
              <a:t>prot</a:t>
            </a:r>
            <a:r>
              <a:rPr lang="en-US" sz="2000" dirty="0" smtClean="0">
                <a:solidFill>
                  <a:schemeClr val="accent6"/>
                </a:solidFill>
              </a:rPr>
              <a:t>. type identifies the protection type (1+1, 1:1, </a:t>
            </a:r>
            <a:r>
              <a:rPr lang="en-US" sz="2000" dirty="0" err="1" smtClean="0">
                <a:solidFill>
                  <a:schemeClr val="accent6"/>
                </a:solidFill>
              </a:rPr>
              <a:t>uni</a:t>
            </a:r>
            <a:r>
              <a:rPr lang="en-US" sz="2000" dirty="0" smtClean="0">
                <a:solidFill>
                  <a:schemeClr val="accent6"/>
                </a:solidFill>
              </a:rPr>
              <a:t>/bidirectional, etc.)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requested and bridged signal identify incoming / outgoing traffic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	since only 1+1 and 1:1 they are either null or traffic </a:t>
            </a:r>
            <a:r>
              <a:rPr lang="en-US" sz="1400" dirty="0" smtClean="0">
                <a:solidFill>
                  <a:schemeClr val="accent6"/>
                </a:solidFill>
              </a:rPr>
              <a:t>(all other values reserved)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04800" y="1600200"/>
            <a:ext cx="8001000" cy="2422525"/>
            <a:chOff x="165100" y="4000500"/>
            <a:chExt cx="8001000" cy="2421980"/>
          </a:xfrm>
        </p:grpSpPr>
        <p:sp>
          <p:nvSpPr>
            <p:cNvPr id="64518" name="Text Box 9"/>
            <p:cNvSpPr txBox="1">
              <a:spLocks noChangeArrowheads="1"/>
            </p:cNvSpPr>
            <p:nvPr/>
          </p:nvSpPr>
          <p:spPr bwMode="auto">
            <a:xfrm>
              <a:off x="419100" y="4102100"/>
              <a:ext cx="7747000" cy="7709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endParaRPr lang="en-US" sz="18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898990" y="4482991"/>
              <a:ext cx="787223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816690" y="4495688"/>
              <a:ext cx="787223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930490" y="4495688"/>
              <a:ext cx="787223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74790" y="4495688"/>
              <a:ext cx="787223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23" name="Text Box 9"/>
            <p:cNvSpPr txBox="1">
              <a:spLocks noChangeArrowheads="1"/>
            </p:cNvSpPr>
            <p:nvPr/>
          </p:nvSpPr>
          <p:spPr bwMode="auto">
            <a:xfrm>
              <a:off x="419100" y="4876800"/>
              <a:ext cx="7747000" cy="7709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endParaRPr lang="en-US" sz="18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3898990" y="5257517"/>
              <a:ext cx="787223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816690" y="5270214"/>
              <a:ext cx="787223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930490" y="5270214"/>
              <a:ext cx="787223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952590" y="5270214"/>
              <a:ext cx="787223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28" name="Text Box 9"/>
            <p:cNvSpPr txBox="1">
              <a:spLocks noChangeArrowheads="1"/>
            </p:cNvSpPr>
            <p:nvPr/>
          </p:nvSpPr>
          <p:spPr bwMode="auto">
            <a:xfrm>
              <a:off x="419100" y="5651500"/>
              <a:ext cx="927100" cy="7709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endParaRPr lang="en-US" sz="1800"/>
            </a:p>
            <a:p>
              <a:pPr algn="ctr">
                <a:lnSpc>
                  <a:spcPct val="80000"/>
                </a:lnSpc>
                <a:spcBef>
                  <a:spcPct val="10000"/>
                </a:spcBef>
              </a:pPr>
              <a:endParaRPr lang="en-US" sz="1800"/>
            </a:p>
          </p:txBody>
        </p:sp>
        <p:sp>
          <p:nvSpPr>
            <p:cNvPr id="64529" name="TextBox 33"/>
            <p:cNvSpPr txBox="1">
              <a:spLocks noChangeArrowheads="1"/>
            </p:cNvSpPr>
            <p:nvPr/>
          </p:nvSpPr>
          <p:spPr bwMode="auto">
            <a:xfrm>
              <a:off x="419100" y="4000500"/>
              <a:ext cx="800100" cy="1323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/>
                <a:t>MEL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2000" dirty="0"/>
                <a:t>(3b)</a:t>
              </a:r>
            </a:p>
            <a:p>
              <a:endParaRPr lang="en-US" dirty="0"/>
            </a:p>
          </p:txBody>
        </p:sp>
        <p:sp>
          <p:nvSpPr>
            <p:cNvPr id="64530" name="TextBox 34"/>
            <p:cNvSpPr txBox="1">
              <a:spLocks noChangeArrowheads="1"/>
            </p:cNvSpPr>
            <p:nvPr/>
          </p:nvSpPr>
          <p:spPr bwMode="auto">
            <a:xfrm>
              <a:off x="1308100" y="4000501"/>
              <a:ext cx="965200" cy="1323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/>
                <a:t>VER=0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2000" dirty="0"/>
                <a:t>(5b)</a:t>
              </a:r>
            </a:p>
            <a:p>
              <a:endParaRPr lang="en-US" dirty="0"/>
            </a:p>
          </p:txBody>
        </p:sp>
        <p:sp>
          <p:nvSpPr>
            <p:cNvPr id="64531" name="TextBox 35"/>
            <p:cNvSpPr txBox="1">
              <a:spLocks noChangeArrowheads="1"/>
            </p:cNvSpPr>
            <p:nvPr/>
          </p:nvSpPr>
          <p:spPr bwMode="auto">
            <a:xfrm>
              <a:off x="2501900" y="4000500"/>
              <a:ext cx="1612900" cy="804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/>
                <a:t>OPCODE=39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 dirty="0"/>
                <a:t>(1B)</a:t>
              </a:r>
            </a:p>
          </p:txBody>
        </p:sp>
        <p:sp>
          <p:nvSpPr>
            <p:cNvPr id="64532" name="TextBox 36"/>
            <p:cNvSpPr txBox="1">
              <a:spLocks noChangeArrowheads="1"/>
            </p:cNvSpPr>
            <p:nvPr/>
          </p:nvSpPr>
          <p:spPr bwMode="auto">
            <a:xfrm>
              <a:off x="4495800" y="4000500"/>
              <a:ext cx="1435100" cy="804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/>
                <a:t>FLAGS=0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 dirty="0"/>
                <a:t>(1B)</a:t>
              </a:r>
            </a:p>
          </p:txBody>
        </p:sp>
        <p:sp>
          <p:nvSpPr>
            <p:cNvPr id="64533" name="TextBox 37"/>
            <p:cNvSpPr txBox="1">
              <a:spLocks noChangeArrowheads="1"/>
            </p:cNvSpPr>
            <p:nvPr/>
          </p:nvSpPr>
          <p:spPr bwMode="auto">
            <a:xfrm>
              <a:off x="6464300" y="4000500"/>
              <a:ext cx="1435100" cy="80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/>
                <a:t>OFFSET=4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 dirty="0"/>
                <a:t>(1B)</a:t>
              </a:r>
            </a:p>
          </p:txBody>
        </p:sp>
        <p:sp>
          <p:nvSpPr>
            <p:cNvPr id="64534" name="TextBox 38"/>
            <p:cNvSpPr txBox="1">
              <a:spLocks noChangeArrowheads="1"/>
            </p:cNvSpPr>
            <p:nvPr/>
          </p:nvSpPr>
          <p:spPr bwMode="auto">
            <a:xfrm>
              <a:off x="165100" y="4838700"/>
              <a:ext cx="1435100" cy="80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 err="1"/>
                <a:t>req</a:t>
              </a:r>
              <a:r>
                <a:rPr lang="en-US" sz="2000" dirty="0"/>
                <a:t>/state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 dirty="0"/>
                <a:t>(4b)</a:t>
              </a:r>
            </a:p>
          </p:txBody>
        </p:sp>
        <p:sp>
          <p:nvSpPr>
            <p:cNvPr id="64535" name="TextBox 39"/>
            <p:cNvSpPr txBox="1">
              <a:spLocks noChangeArrowheads="1"/>
            </p:cNvSpPr>
            <p:nvPr/>
          </p:nvSpPr>
          <p:spPr bwMode="auto">
            <a:xfrm>
              <a:off x="1143000" y="4838700"/>
              <a:ext cx="1435100" cy="80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 err="1"/>
                <a:t>prot</a:t>
              </a:r>
              <a:r>
                <a:rPr lang="en-US" sz="2000" dirty="0"/>
                <a:t>. type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 dirty="0"/>
                <a:t>(4b)</a:t>
              </a:r>
            </a:p>
          </p:txBody>
        </p:sp>
        <p:sp>
          <p:nvSpPr>
            <p:cNvPr id="64536" name="TextBox 40"/>
            <p:cNvSpPr txBox="1">
              <a:spLocks noChangeArrowheads="1"/>
            </p:cNvSpPr>
            <p:nvPr/>
          </p:nvSpPr>
          <p:spPr bwMode="auto">
            <a:xfrm>
              <a:off x="2552700" y="4838700"/>
              <a:ext cx="1562100" cy="80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/>
                <a:t>requested sig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 dirty="0"/>
                <a:t>(1B)</a:t>
              </a:r>
            </a:p>
          </p:txBody>
        </p:sp>
        <p:sp>
          <p:nvSpPr>
            <p:cNvPr id="64537" name="TextBox 41"/>
            <p:cNvSpPr txBox="1">
              <a:spLocks noChangeArrowheads="1"/>
            </p:cNvSpPr>
            <p:nvPr/>
          </p:nvSpPr>
          <p:spPr bwMode="auto">
            <a:xfrm>
              <a:off x="4495800" y="4838700"/>
              <a:ext cx="1562100" cy="80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/>
                <a:t>bridged sig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 dirty="0"/>
                <a:t>(1B)</a:t>
              </a:r>
            </a:p>
          </p:txBody>
        </p:sp>
        <p:sp>
          <p:nvSpPr>
            <p:cNvPr id="64538" name="TextBox 42"/>
            <p:cNvSpPr txBox="1">
              <a:spLocks noChangeArrowheads="1"/>
            </p:cNvSpPr>
            <p:nvPr/>
          </p:nvSpPr>
          <p:spPr bwMode="auto">
            <a:xfrm>
              <a:off x="6400800" y="4838700"/>
              <a:ext cx="1562100" cy="80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/>
                <a:t>reserved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 dirty="0"/>
                <a:t>(1B)</a:t>
              </a:r>
            </a:p>
          </p:txBody>
        </p:sp>
        <p:sp>
          <p:nvSpPr>
            <p:cNvPr id="64539" name="TextBox 43"/>
            <p:cNvSpPr txBox="1">
              <a:spLocks noChangeArrowheads="1"/>
            </p:cNvSpPr>
            <p:nvPr/>
          </p:nvSpPr>
          <p:spPr bwMode="auto">
            <a:xfrm>
              <a:off x="279400" y="5588000"/>
              <a:ext cx="1231900" cy="80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5000"/>
                </a:lnSpc>
                <a:spcBef>
                  <a:spcPct val="10000"/>
                </a:spcBef>
              </a:pPr>
              <a:r>
                <a:rPr lang="en-US" sz="2000" dirty="0"/>
                <a:t>END=0</a:t>
              </a:r>
            </a:p>
            <a:p>
              <a:pPr algn="ct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800" dirty="0"/>
                <a:t>(1B)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EAEAEA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3F3F3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Data\Microsoft\Templates\master-2001.pot</Template>
  <TotalTime>17488</TotalTime>
  <Words>12290</Words>
  <Application>Microsoft Office PowerPoint</Application>
  <PresentationFormat>Letter Paper (8.5x11 in)</PresentationFormat>
  <Paragraphs>2682</Paragraphs>
  <Slides>157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157</vt:i4>
      </vt:variant>
    </vt:vector>
  </HeadingPairs>
  <TitlesOfParts>
    <vt:vector size="160" baseType="lpstr">
      <vt:lpstr>master-2001</vt:lpstr>
      <vt:lpstr>Photo Editor Photo</vt:lpstr>
      <vt:lpstr>Clip</vt:lpstr>
      <vt:lpstr>Advances in  Ethernet</vt:lpstr>
      <vt:lpstr>Outline</vt:lpstr>
      <vt:lpstr>Modern Ethernet</vt:lpstr>
      <vt:lpstr>What is Ethernet anyway?</vt:lpstr>
      <vt:lpstr>“Carrier grade” Ethernet</vt:lpstr>
      <vt:lpstr>4 views</vt:lpstr>
      <vt:lpstr>IEEE 802, misc WGs, documents</vt:lpstr>
      <vt:lpstr>802.3</vt:lpstr>
      <vt:lpstr>MAC frame format</vt:lpstr>
      <vt:lpstr>Ethernet Addressing</vt:lpstr>
      <vt:lpstr>EUI-48 and EUI-64</vt:lpstr>
      <vt:lpstr>EUI format</vt:lpstr>
      <vt:lpstr>Ethernet clients</vt:lpstr>
      <vt:lpstr>Slow protocol frames</vt:lpstr>
      <vt:lpstr>LLC</vt:lpstr>
      <vt:lpstr>SNAP</vt:lpstr>
      <vt:lpstr>Parsing</vt:lpstr>
      <vt:lpstr>L2 control protocols</vt:lpstr>
      <vt:lpstr>Ethernet over coax</vt:lpstr>
      <vt:lpstr>Ethernet over twisted pairs</vt:lpstr>
      <vt:lpstr>Ethernet over optical fiber</vt:lpstr>
      <vt:lpstr>802.1D</vt:lpstr>
      <vt:lpstr>802.1 Baggy pants model</vt:lpstr>
      <vt:lpstr>Baggy pants - forwarding</vt:lpstr>
      <vt:lpstr>Baggy pants - learning</vt:lpstr>
      <vt:lpstr>Baggy pants - STP</vt:lpstr>
      <vt:lpstr>Translation to G.805</vt:lpstr>
      <vt:lpstr>Extension to N ports</vt:lpstr>
      <vt:lpstr>ITU-T view</vt:lpstr>
      <vt:lpstr>ITU-T Recommendations</vt:lpstr>
      <vt:lpstr>Ethernet servers</vt:lpstr>
      <vt:lpstr>Ethernet over TDM</vt:lpstr>
      <vt:lpstr>Ethernet over PSN</vt:lpstr>
      <vt:lpstr>ETH layer network</vt:lpstr>
      <vt:lpstr>ETH adaptations</vt:lpstr>
      <vt:lpstr>Traffic conditioning</vt:lpstr>
      <vt:lpstr>MEF view</vt:lpstr>
      <vt:lpstr>MEF Technical Specifications (1)</vt:lpstr>
      <vt:lpstr>MEF Technical Specifications (1)</vt:lpstr>
      <vt:lpstr>Other reference points</vt:lpstr>
      <vt:lpstr>EVCs</vt:lpstr>
      <vt:lpstr>EVC types</vt:lpstr>
      <vt:lpstr>New MEF Model (12.1)</vt:lpstr>
      <vt:lpstr>What about the IETF? </vt:lpstr>
      <vt:lpstr>Other ARP-like protocols</vt:lpstr>
      <vt:lpstr>VLANs</vt:lpstr>
      <vt:lpstr>Virtual LANs</vt:lpstr>
      <vt:lpstr>Virtual LANs (cont.)</vt:lpstr>
      <vt:lpstr>VLAN ID (VID)</vt:lpstr>
      <vt:lpstr>VLAN switch operation</vt:lpstr>
      <vt:lpstr>SVL (SFD) switches</vt:lpstr>
      <vt:lpstr>Asymmetry case</vt:lpstr>
      <vt:lpstr>IVL (MFD) switches</vt:lpstr>
      <vt:lpstr>VLAN stacking</vt:lpstr>
      <vt:lpstr>Provider Bridges – 802.1ad</vt:lpstr>
      <vt:lpstr>CVID and SVID</vt:lpstr>
      <vt:lpstr>Problems with PBNs</vt:lpstr>
      <vt:lpstr>Progress to MAC-in-MAC</vt:lpstr>
      <vt:lpstr>PBBN 802.1ah</vt:lpstr>
      <vt:lpstr>PBT (PBB-TE)  802.1Qay</vt:lpstr>
      <vt:lpstr>What about MPLS ?</vt:lpstr>
      <vt:lpstr>PBT vs. MPLS</vt:lpstr>
      <vt:lpstr>More alternatives</vt:lpstr>
      <vt:lpstr>Ethernet services</vt:lpstr>
      <vt:lpstr>Ethernet services</vt:lpstr>
      <vt:lpstr>EVCs revisited</vt:lpstr>
      <vt:lpstr>All to one bundling map</vt:lpstr>
      <vt:lpstr>One to one bundling map</vt:lpstr>
      <vt:lpstr>Arbitrary bundling map</vt:lpstr>
      <vt:lpstr>EPL</vt:lpstr>
      <vt:lpstr>EVPL</vt:lpstr>
      <vt:lpstr>EPLAN</vt:lpstr>
      <vt:lpstr>EVPLAN</vt:lpstr>
      <vt:lpstr>Additional bridging functions</vt:lpstr>
      <vt:lpstr>GARP   (802.1D clause 12)</vt:lpstr>
      <vt:lpstr>GVRP    (802.1Q clause 11)</vt:lpstr>
      <vt:lpstr>GMRP  (802.1D clause 10)</vt:lpstr>
      <vt:lpstr>RSTP (802.1w)</vt:lpstr>
      <vt:lpstr>RSTP states and roles</vt:lpstr>
      <vt:lpstr>multiple spanning trees 802.1s</vt:lpstr>
      <vt:lpstr>Rbridges   (IETF TRILL WG)</vt:lpstr>
      <vt:lpstr>Algorhyme</vt:lpstr>
      <vt:lpstr>Algorhyme v2</vt:lpstr>
      <vt:lpstr>QoS Aspects</vt:lpstr>
      <vt:lpstr>Flow control</vt:lpstr>
      <vt:lpstr>Handling QoS</vt:lpstr>
      <vt:lpstr>802.1p </vt:lpstr>
      <vt:lpstr>(MEF) Service attributes</vt:lpstr>
      <vt:lpstr>Burst size token buckets</vt:lpstr>
      <vt:lpstr>Hierarchical BW profiles</vt:lpstr>
      <vt:lpstr>Link aggregation</vt:lpstr>
      <vt:lpstr>Link Aggregation task force</vt:lpstr>
      <vt:lpstr>Link aggregation in action</vt:lpstr>
      <vt:lpstr>LA conversations</vt:lpstr>
      <vt:lpstr>Ethernet protection</vt:lpstr>
      <vt:lpstr>APS</vt:lpstr>
      <vt:lpstr>Using STP and LAG</vt:lpstr>
      <vt:lpstr>G.8031</vt:lpstr>
      <vt:lpstr>G.8031 signaling</vt:lpstr>
      <vt:lpstr>G.8031 1:1 revertive operation</vt:lpstr>
      <vt:lpstr>Ethernet rings ?</vt:lpstr>
      <vt:lpstr>Ethernet ring protocols</vt:lpstr>
      <vt:lpstr>G.8032</vt:lpstr>
      <vt:lpstr>RPL</vt:lpstr>
      <vt:lpstr>G.8032 revertive operation</vt:lpstr>
      <vt:lpstr>G.8032-2010</vt:lpstr>
      <vt:lpstr>EFM  </vt:lpstr>
      <vt:lpstr>EFM task force</vt:lpstr>
      <vt:lpstr>EFM task force (cont.)</vt:lpstr>
      <vt:lpstr>EFM</vt:lpstr>
      <vt:lpstr>EFM bonding (PME Aggregation)</vt:lpstr>
      <vt:lpstr>PME Aggregation (cont.)</vt:lpstr>
      <vt:lpstr>RPR – 802.17</vt:lpstr>
      <vt:lpstr>RPR – 802.17</vt:lpstr>
      <vt:lpstr>Why rings?</vt:lpstr>
      <vt:lpstr>Basic queuing</vt:lpstr>
      <vt:lpstr>RPR service classes</vt:lpstr>
      <vt:lpstr>Class use</vt:lpstr>
      <vt:lpstr>RPR - fairness</vt:lpstr>
      <vt:lpstr>RPR - protection</vt:lpstr>
      <vt:lpstr>Twice as efficient as EoS ?</vt:lpstr>
      <vt:lpstr>RPR - multicast</vt:lpstr>
      <vt:lpstr>RPR frame formats</vt:lpstr>
      <vt:lpstr>Ethernet OAM</vt:lpstr>
      <vt:lpstr>OAM</vt:lpstr>
      <vt:lpstr>OAM (cont.)</vt:lpstr>
      <vt:lpstr>ITU-T concept - Trail</vt:lpstr>
      <vt:lpstr>Trail Termination Functions</vt:lpstr>
      <vt:lpstr>Defects, Faults, etc.</vt:lpstr>
      <vt:lpstr>Supervision Flowchart</vt:lpstr>
      <vt:lpstr>Ethernet OAM functionality</vt:lpstr>
      <vt:lpstr>Two flavors</vt:lpstr>
      <vt:lpstr>EFM OAM</vt:lpstr>
      <vt:lpstr>EFM OAM capabilities</vt:lpstr>
      <vt:lpstr>Y.1731 OAM</vt:lpstr>
      <vt:lpstr>Y.1731 messages</vt:lpstr>
      <vt:lpstr>Y.1731 frame format</vt:lpstr>
      <vt:lpstr>Y.1731 PDU types</vt:lpstr>
      <vt:lpstr>MEPs and MIPs</vt:lpstr>
      <vt:lpstr>MEPs and MIPs (cont.)</vt:lpstr>
      <vt:lpstr>How do we use all this ?</vt:lpstr>
      <vt:lpstr>Y.1564</vt:lpstr>
      <vt:lpstr>Ethernet security</vt:lpstr>
      <vt:lpstr>Security functions</vt:lpstr>
      <vt:lpstr>802.1X</vt:lpstr>
      <vt:lpstr>802.1X operation</vt:lpstr>
      <vt:lpstr>MACsec</vt:lpstr>
      <vt:lpstr>MACsec format</vt:lpstr>
      <vt:lpstr>AES/GCM advantages</vt:lpstr>
      <vt:lpstr>AES/GCM Input / Output</vt:lpstr>
      <vt:lpstr>802.1af – absorbed into 802.1X</vt:lpstr>
      <vt:lpstr>Other 802 security documents</vt:lpstr>
      <vt:lpstr>Synchronous Ethernet</vt:lpstr>
      <vt:lpstr>Synchronizing networks</vt:lpstr>
      <vt:lpstr>Packet time protocols</vt:lpstr>
      <vt:lpstr>Synchronous Ethernet (SyncE)</vt:lpstr>
      <vt:lpstr>ESMC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Ethernet</dc:title>
  <dc:creator>Yaakov Stein</dc:creator>
  <cp:keywords>Ethernet, 802, EFM, RPR</cp:keywords>
  <cp:lastModifiedBy>yaakov_s</cp:lastModifiedBy>
  <cp:revision>484</cp:revision>
  <dcterms:created xsi:type="dcterms:W3CDTF">2001-12-06T08:31:54Z</dcterms:created>
  <dcterms:modified xsi:type="dcterms:W3CDTF">2011-08-29T05:47:17Z</dcterms:modified>
</cp:coreProperties>
</file>