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666" r:id="rId2"/>
    <p:sldId id="709" r:id="rId3"/>
    <p:sldId id="909" r:id="rId4"/>
    <p:sldId id="869" r:id="rId5"/>
    <p:sldId id="668" r:id="rId6"/>
    <p:sldId id="669" r:id="rId7"/>
    <p:sldId id="670" r:id="rId8"/>
    <p:sldId id="910" r:id="rId9"/>
    <p:sldId id="911" r:id="rId10"/>
    <p:sldId id="711" r:id="rId11"/>
    <p:sldId id="712" r:id="rId12"/>
    <p:sldId id="713" r:id="rId13"/>
    <p:sldId id="714" r:id="rId14"/>
    <p:sldId id="803" r:id="rId15"/>
    <p:sldId id="804" r:id="rId16"/>
    <p:sldId id="809" r:id="rId17"/>
    <p:sldId id="810" r:id="rId18"/>
    <p:sldId id="811" r:id="rId19"/>
    <p:sldId id="813" r:id="rId20"/>
    <p:sldId id="816" r:id="rId21"/>
    <p:sldId id="818" r:id="rId22"/>
    <p:sldId id="819" r:id="rId23"/>
    <p:sldId id="821" r:id="rId24"/>
    <p:sldId id="672" r:id="rId25"/>
    <p:sldId id="888" r:id="rId26"/>
    <p:sldId id="889" r:id="rId27"/>
    <p:sldId id="904" r:id="rId28"/>
    <p:sldId id="905" r:id="rId29"/>
    <p:sldId id="908" r:id="rId30"/>
    <p:sldId id="907" r:id="rId31"/>
    <p:sldId id="830" r:id="rId32"/>
    <p:sldId id="870" r:id="rId33"/>
    <p:sldId id="871" r:id="rId34"/>
    <p:sldId id="872" r:id="rId35"/>
    <p:sldId id="873" r:id="rId36"/>
    <p:sldId id="874" r:id="rId37"/>
    <p:sldId id="875" r:id="rId38"/>
    <p:sldId id="876" r:id="rId39"/>
    <p:sldId id="877" r:id="rId40"/>
    <p:sldId id="890" r:id="rId41"/>
    <p:sldId id="831" r:id="rId42"/>
    <p:sldId id="903" r:id="rId43"/>
    <p:sldId id="896" r:id="rId44"/>
    <p:sldId id="897" r:id="rId45"/>
    <p:sldId id="898" r:id="rId46"/>
    <p:sldId id="899" r:id="rId47"/>
    <p:sldId id="900" r:id="rId48"/>
    <p:sldId id="901" r:id="rId49"/>
    <p:sldId id="902" r:id="rId50"/>
    <p:sldId id="832" r:id="rId51"/>
    <p:sldId id="836" r:id="rId52"/>
    <p:sldId id="858" r:id="rId53"/>
    <p:sldId id="866" r:id="rId54"/>
    <p:sldId id="864" r:id="rId55"/>
  </p:sldIdLst>
  <p:sldSz cx="12192000" cy="6858000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orient="horz" pos="3178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pos="649" userDrawn="1">
          <p15:clr>
            <a:srgbClr val="A4A3A4"/>
          </p15:clr>
        </p15:guide>
        <p15:guide id="6" pos="3676" userDrawn="1">
          <p15:clr>
            <a:srgbClr val="A4A3A4"/>
          </p15:clr>
        </p15:guide>
        <p15:guide id="7" pos="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162D0"/>
    <a:srgbClr val="B7C000"/>
    <a:srgbClr val="000000"/>
    <a:srgbClr val="009E47"/>
    <a:srgbClr val="0098A1"/>
    <a:srgbClr val="00C8D2"/>
    <a:srgbClr val="00DE64"/>
    <a:srgbClr val="D0DA00"/>
    <a:srgbClr val="C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1882" autoAdjust="0"/>
  </p:normalViewPr>
  <p:slideViewPr>
    <p:cSldViewPr snapToGrid="0">
      <p:cViewPr varScale="1">
        <p:scale>
          <a:sx n="75" d="100"/>
          <a:sy n="75" d="100"/>
        </p:scale>
        <p:origin x="894" y="42"/>
      </p:cViewPr>
      <p:guideLst>
        <p:guide orient="horz" pos="2147"/>
        <p:guide orient="horz" pos="3178"/>
        <p:guide orient="horz" pos="4224"/>
        <p:guide orient="horz" pos="2688"/>
        <p:guide pos="649"/>
        <p:guide pos="3676"/>
        <p:guide pos="6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19/02/2020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19/02/2020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1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enable resource</a:t>
            </a:r>
            <a:r>
              <a:rPr lang="en-US" baseline="0" dirty="0" smtClean="0"/>
              <a:t> sharing and delay reduction</a:t>
            </a:r>
          </a:p>
          <a:p>
            <a:r>
              <a:rPr lang="en-US" baseline="0" dirty="0" smtClean="0"/>
              <a:t>   we can do some portion of the L1/L2/L3 processing locally</a:t>
            </a:r>
          </a:p>
          <a:p>
            <a:r>
              <a:rPr lang="en-US" baseline="0" dirty="0" smtClean="0"/>
              <a:t>For example, after the FFT we only need active subcarriers, &lt; 50%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51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6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8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4657830" y="-4503842"/>
            <a:ext cx="862012" cy="10177672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3048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3" y="262623"/>
            <a:ext cx="902208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553" y="0"/>
            <a:ext cx="1695824" cy="106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 userDrawn="1"/>
        </p:nvSpPr>
        <p:spPr bwMode="auto">
          <a:xfrm rot="5400000">
            <a:off x="4657830" y="-4503842"/>
            <a:ext cx="862012" cy="10177672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3048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3" y="262623"/>
            <a:ext cx="902208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52102" y="1280161"/>
            <a:ext cx="10933497" cy="5100002"/>
          </a:xfrm>
          <a:prstGeom prst="rect">
            <a:avLst/>
          </a:prstGeom>
        </p:spPr>
        <p:txBody>
          <a:bodyPr/>
          <a:lstStyle>
            <a:lvl1pPr marL="225425" indent="-225425" defTabSz="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553" y="0"/>
            <a:ext cx="1695824" cy="106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720385" y="-1574549"/>
            <a:ext cx="2131763" cy="9572531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5" y="2318992"/>
            <a:ext cx="7840073" cy="178545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6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1" y="1"/>
            <a:ext cx="302684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481837" y="1580828"/>
            <a:ext cx="11256384" cy="4572323"/>
          </a:xfrm>
          <a:prstGeom prst="rect">
            <a:avLst/>
          </a:prstGeom>
        </p:spPr>
        <p:txBody>
          <a:bodyPr/>
          <a:lstStyle>
            <a:lvl1pPr defTabSz="5730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4635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481838" y="164593"/>
            <a:ext cx="9229924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96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11684450" y="6650039"/>
            <a:ext cx="510054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/>
              <a:t>5G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csson.com/en/mobility-report/reports/november-201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ldtimezone.com/5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– what’s it all about?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7439" y="5189243"/>
            <a:ext cx="3213847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Yaakov (J) Stein</a:t>
            </a:r>
          </a:p>
        </p:txBody>
      </p:sp>
    </p:spTree>
    <p:extLst>
      <p:ext uri="{BB962C8B-B14F-4D97-AF65-F5344CB8AC3E}">
        <p14:creationId xmlns:p14="http://schemas.microsoft.com/office/powerpoint/2010/main" val="24939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earlier generations were </a:t>
            </a:r>
            <a:r>
              <a:rPr lang="en-US" dirty="0"/>
              <a:t>designed </a:t>
            </a:r>
            <a:r>
              <a:rPr lang="en-US" dirty="0" smtClean="0"/>
              <a:t>for </a:t>
            </a:r>
            <a:r>
              <a:rPr lang="en-US" dirty="0"/>
              <a:t>general purpose connectivity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without considering requirements for specific </a:t>
            </a:r>
            <a:r>
              <a:rPr lang="en-US" dirty="0"/>
              <a:t>use </a:t>
            </a:r>
            <a:r>
              <a:rPr lang="en-US" dirty="0" smtClean="0"/>
              <a:t>cases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5G focused on several vertical </a:t>
            </a:r>
            <a:r>
              <a:rPr lang="en-US" dirty="0"/>
              <a:t>markets </a:t>
            </a:r>
            <a:r>
              <a:rPr lang="en-US" dirty="0" smtClean="0"/>
              <a:t>of interest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general Internet (broadband) 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entertainment and gaming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AR/VR								</a:t>
            </a:r>
            <a:r>
              <a:rPr lang="en-US" baseline="10000" dirty="0">
                <a:solidFill>
                  <a:srgbClr val="C00000"/>
                </a:solidFill>
              </a:rPr>
              <a:t> ●</a:t>
            </a:r>
            <a:r>
              <a:rPr lang="en-US" baseline="10000" dirty="0">
                <a:solidFill>
                  <a:srgbClr val="FF0000"/>
                </a:solidFill>
              </a:rPr>
              <a:t>  </a:t>
            </a:r>
            <a:r>
              <a:rPr lang="en-US" dirty="0" smtClean="0"/>
              <a:t>wearables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first </a:t>
            </a:r>
            <a:r>
              <a:rPr lang="en-US" dirty="0" smtClean="0"/>
              <a:t>responders	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critical </a:t>
            </a:r>
            <a:r>
              <a:rPr lang="en-US" dirty="0"/>
              <a:t>infrastructure</a:t>
            </a:r>
          </a:p>
          <a:p>
            <a:pPr>
              <a:spcBef>
                <a:spcPts val="0"/>
              </a:spcBef>
            </a:pPr>
            <a:r>
              <a:rPr lang="en-US" dirty="0"/>
              <a:t>smart </a:t>
            </a:r>
            <a:r>
              <a:rPr lang="en-US" dirty="0" smtClean="0"/>
              <a:t>city 							</a:t>
            </a:r>
            <a:r>
              <a:rPr lang="en-US" baseline="10000" dirty="0" smtClean="0">
                <a:solidFill>
                  <a:srgbClr val="C00000"/>
                </a:solidFill>
              </a:rPr>
              <a:t>●  </a:t>
            </a:r>
            <a:r>
              <a:rPr lang="en-US" dirty="0" smtClean="0"/>
              <a:t>smart utilities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automotive </a:t>
            </a:r>
            <a:r>
              <a:rPr lang="en-US" dirty="0"/>
              <a:t>(V2X</a:t>
            </a:r>
            <a:r>
              <a:rPr lang="en-US" dirty="0" smtClean="0"/>
              <a:t>)	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/>
              <a:t>mass transit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e-health 			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e-government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manufacturing </a:t>
            </a:r>
            <a:r>
              <a:rPr lang="en-US" dirty="0" smtClean="0"/>
              <a:t>	</a:t>
            </a:r>
            <a:r>
              <a:rPr lang="en-US" sz="1600" dirty="0"/>
              <a:t>(incl. industrial robots)</a:t>
            </a:r>
            <a:r>
              <a:rPr lang="en-US" dirty="0" smtClean="0"/>
              <a:t>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agriculture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collected specific requirements for each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Requirements naturally fell into 3 main categories</a:t>
            </a:r>
          </a:p>
          <a:p>
            <a:pPr>
              <a:spcBef>
                <a:spcPts val="0"/>
              </a:spcBef>
            </a:pPr>
            <a:r>
              <a:rPr lang="en-US" b="1" dirty="0" err="1" smtClean="0"/>
              <a:t>eMBB</a:t>
            </a:r>
            <a:r>
              <a:rPr lang="en-US" dirty="0" smtClean="0"/>
              <a:t> enhanced mobile broadband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URLLC</a:t>
            </a:r>
            <a:r>
              <a:rPr lang="en-US" dirty="0" smtClean="0"/>
              <a:t> ultra-reliable and low latency communications</a:t>
            </a:r>
          </a:p>
          <a:p>
            <a:pPr>
              <a:spcBef>
                <a:spcPts val="0"/>
              </a:spcBef>
            </a:pPr>
            <a:r>
              <a:rPr lang="en-US" b="1" dirty="0" err="1" smtClean="0"/>
              <a:t>mMTC</a:t>
            </a:r>
            <a:r>
              <a:rPr lang="en-US" dirty="0" smtClean="0"/>
              <a:t> (AKA </a:t>
            </a:r>
            <a:r>
              <a:rPr lang="en-US" b="1" dirty="0" err="1" smtClean="0"/>
              <a:t>mIoT</a:t>
            </a:r>
            <a:r>
              <a:rPr lang="en-US" dirty="0" smtClean="0"/>
              <a:t>) massive machine type communications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These categories were the basis of ITU-R’s framework</a:t>
            </a:r>
          </a:p>
        </p:txBody>
      </p:sp>
    </p:spTree>
    <p:extLst>
      <p:ext uri="{BB962C8B-B14F-4D97-AF65-F5344CB8AC3E}">
        <p14:creationId xmlns:p14="http://schemas.microsoft.com/office/powerpoint/2010/main" val="25366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Categories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79720" y="1686556"/>
            <a:ext cx="6289908" cy="4595758"/>
            <a:chOff x="1355720" y="1686556"/>
            <a:chExt cx="6289908" cy="4595758"/>
          </a:xfrm>
        </p:grpSpPr>
        <p:pic>
          <p:nvPicPr>
            <p:cNvPr id="2050" name="Picture 2" descr="Image result for 5G SA NSA opti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737" y="1942011"/>
              <a:ext cx="5314772" cy="38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34004" y="1686556"/>
              <a:ext cx="1354238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err="1">
                  <a:solidFill>
                    <a:srgbClr val="0033CC"/>
                  </a:solidFill>
                </a:rPr>
                <a:t>eMBB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5720" y="5352829"/>
              <a:ext cx="1354238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err="1">
                  <a:solidFill>
                    <a:srgbClr val="0033CC"/>
                  </a:solidFill>
                </a:rPr>
                <a:t>mMTC</a:t>
              </a:r>
              <a:endParaRPr lang="en-US" sz="3200" b="1" dirty="0">
                <a:solidFill>
                  <a:srgbClr val="0033CC"/>
                </a:solidFill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3200" b="1" dirty="0">
                  <a:solidFill>
                    <a:srgbClr val="0033CC"/>
                  </a:solidFill>
                </a:rPr>
                <a:t>(</a:t>
              </a:r>
              <a:r>
                <a:rPr lang="en-US" sz="3200" b="1" dirty="0" err="1">
                  <a:solidFill>
                    <a:srgbClr val="0033CC"/>
                  </a:solidFill>
                </a:rPr>
                <a:t>MIoT</a:t>
              </a:r>
              <a:r>
                <a:rPr lang="en-US" sz="3200" b="1" dirty="0">
                  <a:solidFill>
                    <a:srgbClr val="0033CC"/>
                  </a:solidFill>
                </a:rPr>
                <a:t>)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91390" y="5352829"/>
              <a:ext cx="1354238" cy="51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>
                  <a:solidFill>
                    <a:srgbClr val="0033CC"/>
                  </a:solidFill>
                </a:rPr>
                <a:t>URLLC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2228" y="2315190"/>
              <a:ext cx="1997080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10 </a:t>
              </a:r>
              <a:r>
                <a:rPr lang="en-US" sz="1400" b="1" dirty="0" err="1">
                  <a:solidFill>
                    <a:srgbClr val="FF0000"/>
                  </a:solidFill>
                </a:rPr>
                <a:t>Gbps</a:t>
              </a:r>
              <a:r>
                <a:rPr lang="en-US" sz="1400" b="1" dirty="0">
                  <a:solidFill>
                    <a:srgbClr val="FF0000"/>
                  </a:solidFill>
                </a:rPr>
                <a:t>, 10 Mbps/m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0703" y="4858212"/>
              <a:ext cx="1509013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1 Million / km</a:t>
              </a:r>
              <a:r>
                <a:rPr lang="en-US" b="1" baseline="30000" dirty="0">
                  <a:solidFill>
                    <a:srgbClr val="FF0000"/>
                  </a:solidFill>
                </a:rPr>
                <a:t>2</a:t>
              </a:r>
              <a:endParaRPr lang="en-US" sz="1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7400" y="4892937"/>
              <a:ext cx="1197430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1 </a:t>
              </a:r>
              <a:r>
                <a:rPr lang="en-US" sz="1400" b="1" dirty="0" err="1">
                  <a:solidFill>
                    <a:srgbClr val="FF0000"/>
                  </a:solidFill>
                </a:rPr>
                <a:t>ms</a:t>
              </a:r>
              <a:r>
                <a:rPr lang="en-US" sz="1400" b="1" dirty="0">
                  <a:solidFill>
                    <a:srgbClr val="FF0000"/>
                  </a:solidFill>
                </a:rPr>
                <a:t>, 5 nines</a:t>
              </a:r>
              <a:endParaRPr lang="en-US" sz="1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2151593">
            <a:off x="8841301" y="2911570"/>
            <a:ext cx="233685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from M.2083.0</a:t>
            </a:r>
          </a:p>
        </p:txBody>
      </p:sp>
    </p:spTree>
    <p:extLst>
      <p:ext uri="{BB962C8B-B14F-4D97-AF65-F5344CB8AC3E}">
        <p14:creationId xmlns:p14="http://schemas.microsoft.com/office/powerpoint/2010/main" val="26028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categories</a:t>
            </a:r>
            <a:endParaRPr lang="en-US" dirty="0"/>
          </a:p>
        </p:txBody>
      </p:sp>
      <p:pic>
        <p:nvPicPr>
          <p:cNvPr id="3" name="Picture 2" descr="C:\Users\ROBERT~1.COO\AppData\Local\Temp\Figure 4 png final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75" y="1848903"/>
            <a:ext cx="6120765" cy="403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5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obert.cooper\AppData\Local\Microsoft\Windows\Temporary Internet Files\Content.Outlook\1JROWM5E\Evolution figure_rev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97" y="1150662"/>
            <a:ext cx="3509318" cy="28173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IMT-2020 goals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ITU-R published M.2083.0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IMT </a:t>
            </a:r>
            <a:r>
              <a:rPr lang="en-US" b="1" dirty="0"/>
              <a:t>Vision – Framework and overall objectives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of </a:t>
            </a:r>
            <a:r>
              <a:rPr lang="en-US" b="1" dirty="0"/>
              <a:t>the future development of IMT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for </a:t>
            </a:r>
            <a:r>
              <a:rPr lang="en-US" b="1" dirty="0"/>
              <a:t>2020 and beyond </a:t>
            </a:r>
            <a:r>
              <a:rPr lang="en-US" dirty="0"/>
              <a:t>	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which defined performance targets for 5G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that are </a:t>
            </a:r>
            <a:r>
              <a:rPr lang="en-US" b="1" dirty="0"/>
              <a:t>10 to 100 times</a:t>
            </a:r>
            <a:r>
              <a:rPr lang="en-US" dirty="0"/>
              <a:t> </a:t>
            </a:r>
            <a:r>
              <a:rPr lang="en-US" i="1" dirty="0"/>
              <a:t>more</a:t>
            </a:r>
            <a:r>
              <a:rPr lang="en-US" dirty="0"/>
              <a:t> than 4G</a:t>
            </a:r>
            <a:r>
              <a:rPr lang="en-US" dirty="0">
                <a:solidFill>
                  <a:srgbClr val="0098A1"/>
                </a:solidFill>
              </a:rPr>
              <a:t>*</a:t>
            </a:r>
            <a:r>
              <a:rPr lang="en-US" dirty="0"/>
              <a:t> :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Peak data rate </a:t>
            </a:r>
            <a:r>
              <a:rPr lang="en-US" dirty="0"/>
              <a:t>(up to 20 </a:t>
            </a:r>
            <a:r>
              <a:rPr lang="en-US" dirty="0" err="1"/>
              <a:t>Gbps</a:t>
            </a:r>
            <a:r>
              <a:rPr lang="en-US" dirty="0"/>
              <a:t>/device)  </a:t>
            </a:r>
            <a:endParaRPr lang="en-US" dirty="0">
              <a:solidFill>
                <a:srgbClr val="044ABC"/>
              </a:solidFill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User experienced data rate </a:t>
            </a:r>
            <a:r>
              <a:rPr lang="en-US" dirty="0"/>
              <a:t>(100 Mbps/device)  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Latency </a:t>
            </a:r>
            <a:r>
              <a:rPr lang="en-US" dirty="0"/>
              <a:t>(as low as 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Mobility </a:t>
            </a:r>
            <a:r>
              <a:rPr lang="en-US" dirty="0"/>
              <a:t>(500 km/h and seamless transfer)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Connection density </a:t>
            </a:r>
            <a:r>
              <a:rPr lang="en-US" dirty="0"/>
              <a:t>(1 million devices/km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Energy efficiency </a:t>
            </a:r>
            <a:r>
              <a:rPr lang="en-US" dirty="0"/>
              <a:t>(1/100 Joule/bit for both air interface and network)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Spectrum efficiency </a:t>
            </a:r>
            <a:r>
              <a:rPr lang="en-US" dirty="0"/>
              <a:t>(3 times the bps/Hz of LTE-A)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Area traffic capacity </a:t>
            </a:r>
            <a:r>
              <a:rPr lang="en-US" dirty="0"/>
              <a:t>(10 Mbps/m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However, it is recognized that it may not be possible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to attain all of these </a:t>
            </a:r>
            <a:r>
              <a:rPr lang="en-US" i="1" dirty="0"/>
              <a:t>at the same time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sz="1600" dirty="0">
                <a:solidFill>
                  <a:srgbClr val="0098A1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2985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focus of the current 5G deployments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</a:t>
            </a:r>
            <a:r>
              <a:rPr lang="en-US" b="1" dirty="0" smtClean="0"/>
              <a:t>e</a:t>
            </a:r>
            <a:r>
              <a:rPr lang="en-US" dirty="0" smtClean="0"/>
              <a:t>nhanced </a:t>
            </a:r>
            <a:r>
              <a:rPr lang="en-US" dirty="0"/>
              <a:t>(</a:t>
            </a:r>
            <a:r>
              <a:rPr lang="en-US" b="1" dirty="0" smtClean="0"/>
              <a:t>M</a:t>
            </a:r>
            <a:r>
              <a:rPr lang="en-US" dirty="0" smtClean="0"/>
              <a:t>obile) </a:t>
            </a:r>
            <a:r>
              <a:rPr lang="en-US" b="1" dirty="0" err="1" smtClean="0"/>
              <a:t>B</a:t>
            </a:r>
            <a:r>
              <a:rPr lang="en-US" dirty="0" err="1" smtClean="0"/>
              <a:t>road</a:t>
            </a:r>
            <a:r>
              <a:rPr lang="en-US" b="1" dirty="0" err="1" smtClean="0"/>
              <a:t>B</a:t>
            </a:r>
            <a:r>
              <a:rPr lang="en-US" dirty="0" err="1" smtClean="0"/>
              <a:t>and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err="1"/>
              <a:t>eMBB</a:t>
            </a:r>
            <a:r>
              <a:rPr lang="en-US" dirty="0"/>
              <a:t> traffic </a:t>
            </a:r>
            <a:r>
              <a:rPr lang="en-US" dirty="0" smtClean="0"/>
              <a:t>is the same as 4G’s </a:t>
            </a:r>
            <a:r>
              <a:rPr lang="en-US" dirty="0"/>
              <a:t>broadband </a:t>
            </a:r>
            <a:r>
              <a:rPr lang="en-US" dirty="0" smtClean="0"/>
              <a:t>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with 10+ times higher data rates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err="1" smtClean="0"/>
              <a:t>eMBB</a:t>
            </a:r>
            <a:r>
              <a:rPr lang="en-US" dirty="0" smtClean="0"/>
              <a:t> can be subdivided into numerous sub-use-cases, for example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</a:t>
            </a:r>
            <a:r>
              <a:rPr lang="en-US" dirty="0" smtClean="0"/>
              <a:t>ixed </a:t>
            </a:r>
            <a:r>
              <a:rPr lang="en-US" b="1" dirty="0" smtClean="0"/>
              <a:t>W</a:t>
            </a:r>
            <a:r>
              <a:rPr lang="en-US" dirty="0" smtClean="0"/>
              <a:t>ireless </a:t>
            </a:r>
            <a:r>
              <a:rPr lang="en-US" b="1" dirty="0" smtClean="0"/>
              <a:t>A</a:t>
            </a:r>
            <a:r>
              <a:rPr lang="en-US" dirty="0" smtClean="0"/>
              <a:t>ccess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hotspot backhauling</a:t>
            </a:r>
          </a:p>
          <a:p>
            <a:pPr>
              <a:spcBef>
                <a:spcPts val="0"/>
              </a:spcBef>
            </a:pPr>
            <a:r>
              <a:rPr lang="en-US" dirty="0"/>
              <a:t>downstream video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video upstream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misc. media and entertainment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Note that some entertainment might be URLLC (e.g., gaming, RT jamming)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0658" name="Picture 2" descr="eM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1" y="3316406"/>
            <a:ext cx="3927612" cy="26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375695"/>
            <a:ext cx="8306620" cy="510000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5G is expected to deliver much higher data rates than average consumer rates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(500 Mbps as compared to 50 Mbps)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so 5G opens the prospect of cellular Internet </a:t>
            </a:r>
            <a:r>
              <a:rPr lang="en-US" dirty="0"/>
              <a:t>access to </a:t>
            </a:r>
            <a:r>
              <a:rPr lang="en-US" dirty="0" smtClean="0"/>
              <a:t>homes / small offices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thus replacing HFC-DOCSIS/CATV, ADSL/VDSL, PON access technologies</a:t>
            </a:r>
          </a:p>
          <a:p>
            <a:pPr marL="0" indent="0">
              <a:buNone/>
            </a:pPr>
            <a:r>
              <a:rPr lang="en-US" dirty="0" smtClean="0"/>
              <a:t>End-user installation will involve mounting an antenna on a roof or window</a:t>
            </a:r>
          </a:p>
          <a:p>
            <a:pPr marL="0" indent="0">
              <a:buNone/>
            </a:pPr>
            <a:r>
              <a:rPr lang="en-US" dirty="0" smtClean="0"/>
              <a:t>However, coverage will be limited to 1 km from a </a:t>
            </a:r>
            <a:r>
              <a:rPr lang="en-US" dirty="0" err="1" smtClean="0"/>
              <a:t>gNb</a:t>
            </a:r>
            <a:r>
              <a:rPr lang="en-US" dirty="0" smtClean="0"/>
              <a:t> 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 very high rates to within 150 meters</a:t>
            </a:r>
          </a:p>
          <a:p>
            <a:pPr marL="0" indent="0">
              <a:buNone/>
            </a:pPr>
            <a:r>
              <a:rPr lang="en-US" dirty="0" smtClean="0"/>
              <a:t>This will initially limit penetration to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dense urban environments 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a small percentage of potential customers in such environments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7" descr="bts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0251" y="4438785"/>
            <a:ext cx="512545" cy="13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874183" y="5072017"/>
            <a:ext cx="962375" cy="1019620"/>
            <a:chOff x="2819127" y="5617927"/>
            <a:chExt cx="962375" cy="10196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159" y="5724045"/>
              <a:ext cx="927343" cy="913502"/>
            </a:xfrm>
            <a:prstGeom prst="rect">
              <a:avLst/>
            </a:prstGeom>
          </p:spPr>
        </p:pic>
        <p:pic>
          <p:nvPicPr>
            <p:cNvPr id="16" name="Picture 4" descr="Image result for house with dish antenna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7551" flipH="1">
              <a:off x="2819127" y="5617927"/>
              <a:ext cx="414108" cy="41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555172" y="4332667"/>
            <a:ext cx="962375" cy="1019620"/>
            <a:chOff x="2819127" y="5617927"/>
            <a:chExt cx="962375" cy="10196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159" y="5724045"/>
              <a:ext cx="927343" cy="913502"/>
            </a:xfrm>
            <a:prstGeom prst="rect">
              <a:avLst/>
            </a:prstGeom>
          </p:spPr>
        </p:pic>
        <p:pic>
          <p:nvPicPr>
            <p:cNvPr id="19" name="Picture 4" descr="Image result for house with dish antenna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7551" flipH="1">
              <a:off x="2819127" y="5617927"/>
              <a:ext cx="414108" cy="41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875" y="4932544"/>
            <a:ext cx="1495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video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 mobile </a:t>
            </a:r>
            <a:r>
              <a:rPr lang="en-US" dirty="0"/>
              <a:t>operators </a:t>
            </a:r>
            <a:r>
              <a:rPr lang="en-US" dirty="0" smtClean="0"/>
              <a:t>expect </a:t>
            </a:r>
            <a:r>
              <a:rPr lang="en-US" dirty="0"/>
              <a:t>90% of 5G traffic </a:t>
            </a:r>
            <a:r>
              <a:rPr lang="en-US" dirty="0" smtClean="0"/>
              <a:t>to be </a:t>
            </a:r>
            <a:r>
              <a:rPr lang="en-US" dirty="0"/>
              <a:t>mobile </a:t>
            </a:r>
            <a:r>
              <a:rPr lang="en-US" dirty="0" smtClean="0"/>
              <a:t>video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based </a:t>
            </a:r>
            <a:r>
              <a:rPr lang="en-US" dirty="0"/>
              <a:t>on current </a:t>
            </a:r>
            <a:r>
              <a:rPr lang="en-US" dirty="0" smtClean="0"/>
              <a:t>growth trends of 50</a:t>
            </a:r>
            <a:r>
              <a:rPr lang="en-US" dirty="0"/>
              <a:t>% </a:t>
            </a:r>
            <a:r>
              <a:rPr lang="en-US" dirty="0" smtClean="0"/>
              <a:t>year-on-year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From 2010-2015 mobile </a:t>
            </a:r>
            <a:r>
              <a:rPr lang="en-US" dirty="0"/>
              <a:t>video </a:t>
            </a:r>
            <a:r>
              <a:rPr lang="en-US" dirty="0" smtClean="0"/>
              <a:t>growth was due to increased watch times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since 2015 mobile video growth is mostly due to migration to HD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Much of this consumer video is from 3</a:t>
            </a:r>
            <a:r>
              <a:rPr lang="en-US" baseline="30000" dirty="0" smtClean="0"/>
              <a:t>rd</a:t>
            </a:r>
            <a:r>
              <a:rPr lang="en-US" dirty="0" smtClean="0"/>
              <a:t> party sources and encrypted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this traffic the mobile operator is a </a:t>
            </a:r>
            <a:r>
              <a:rPr lang="en-US" i="1" dirty="0" smtClean="0"/>
              <a:t>dumb-pipe provider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5G data rates are much higher than needed for HD television RT streaming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standard MP4 TV requires about 3 Mbps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4K resolution requires 25-50 Mbps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8K 50-100 Mbps</a:t>
            </a:r>
          </a:p>
          <a:p>
            <a:pPr marL="0" indent="0">
              <a:buNone/>
            </a:pPr>
            <a:r>
              <a:rPr lang="en-US" dirty="0" smtClean="0"/>
              <a:t>So, 5G has the potential to replace cable TV and </a:t>
            </a:r>
            <a:r>
              <a:rPr lang="en-US" b="1" dirty="0" smtClean="0"/>
              <a:t>D</a:t>
            </a:r>
            <a:r>
              <a:rPr lang="en-US" dirty="0" smtClean="0"/>
              <a:t>igital </a:t>
            </a:r>
            <a:r>
              <a:rPr lang="en-US" b="1" dirty="0" smtClean="0"/>
              <a:t>T</a:t>
            </a:r>
            <a:r>
              <a:rPr lang="en-US" dirty="0" smtClean="0"/>
              <a:t>errestrial </a:t>
            </a:r>
            <a:r>
              <a:rPr lang="en-US" b="1" dirty="0" smtClean="0"/>
              <a:t>T</a:t>
            </a:r>
            <a:r>
              <a:rPr lang="en-US" dirty="0" smtClean="0"/>
              <a:t>elevision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dirty="0" smtClean="0"/>
              <a:t>but present data caps will need to be significantly increased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dirty="0" smtClean="0"/>
              <a:t>(25 Mbps is 11.25 GB per hour)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There may also be regulatory issues regarding </a:t>
            </a:r>
            <a:r>
              <a:rPr lang="en-US" i="1" dirty="0" smtClean="0"/>
              <a:t>free</a:t>
            </a:r>
            <a:r>
              <a:rPr lang="en-US" dirty="0" smtClean="0"/>
              <a:t> live TV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404" y="4860207"/>
            <a:ext cx="1635443" cy="1045922"/>
          </a:xfrm>
          <a:prstGeom prst="rect">
            <a:avLst/>
          </a:prstGeom>
        </p:spPr>
      </p:pic>
      <p:pic>
        <p:nvPicPr>
          <p:cNvPr id="71682" name="Picture 2" descr="Image result for israel flag dynamic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83" y="4979655"/>
            <a:ext cx="1201883" cy="7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5G data rates may enable numerous use cases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for </a:t>
            </a:r>
            <a:r>
              <a:rPr lang="en-US" sz="2400" b="1" dirty="0" smtClean="0"/>
              <a:t>U</a:t>
            </a:r>
            <a:r>
              <a:rPr lang="en-US" sz="2400" dirty="0" smtClean="0"/>
              <a:t>ser </a:t>
            </a:r>
            <a:r>
              <a:rPr lang="en-US" sz="2400" b="1" dirty="0" smtClean="0"/>
              <a:t>G</a:t>
            </a:r>
            <a:r>
              <a:rPr lang="en-US" sz="2400" dirty="0" smtClean="0"/>
              <a:t>enerated </a:t>
            </a:r>
            <a:r>
              <a:rPr lang="en-US" sz="2400" b="1" dirty="0" smtClean="0"/>
              <a:t>C</a:t>
            </a:r>
            <a:r>
              <a:rPr lang="en-US" sz="2400" dirty="0" smtClean="0"/>
              <a:t>ontent video, e.g.,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event broadcast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social streaming (e.g., Korea dance scene)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Youtube</a:t>
            </a:r>
            <a:r>
              <a:rPr lang="en-US" sz="2400" dirty="0" smtClean="0"/>
              <a:t> upload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e-learning / remote learning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VR conference calls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surveillance backhauling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drone video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multi-vantage point video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This may be the main difference between 5G and 4G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2710" name="Picture 6" descr="gangnam style psy GIF by Vev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69" y="2271151"/>
            <a:ext cx="4980223" cy="27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VR/AR/MR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Beyond </a:t>
            </a:r>
            <a:r>
              <a:rPr lang="en-GB" dirty="0" err="1" smtClean="0"/>
              <a:t>eMBB</a:t>
            </a:r>
            <a:r>
              <a:rPr lang="en-GB" dirty="0" smtClean="0"/>
              <a:t> we have new use cases, such as VR/AR</a:t>
            </a:r>
          </a:p>
          <a:p>
            <a:pPr marL="0" indent="0">
              <a:buNone/>
            </a:pPr>
            <a:r>
              <a:rPr lang="en-GB" b="1" dirty="0" smtClean="0"/>
              <a:t>V</a:t>
            </a:r>
            <a:r>
              <a:rPr lang="en-GB" dirty="0" smtClean="0"/>
              <a:t>irtual </a:t>
            </a:r>
            <a:r>
              <a:rPr lang="en-GB" b="1" dirty="0"/>
              <a:t>R</a:t>
            </a:r>
            <a:r>
              <a:rPr lang="en-GB" dirty="0"/>
              <a:t>eality </a:t>
            </a:r>
            <a:r>
              <a:rPr lang="en-GB" dirty="0" smtClean="0"/>
              <a:t>is the </a:t>
            </a:r>
            <a:r>
              <a:rPr lang="en-GB" dirty="0"/>
              <a:t>ability to be virtually present in a </a:t>
            </a:r>
            <a:r>
              <a:rPr lang="en-GB" dirty="0" smtClean="0"/>
              <a:t>(real/artificial) scene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requires high accuracy rendering </a:t>
            </a:r>
            <a:r>
              <a:rPr lang="en-GB" dirty="0"/>
              <a:t>of </a:t>
            </a:r>
            <a:r>
              <a:rPr lang="en-GB" dirty="0" smtClean="0"/>
              <a:t>natural/synthetic </a:t>
            </a:r>
            <a:r>
              <a:rPr lang="en-GB" dirty="0"/>
              <a:t>image and sound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correlates image and sound to </a:t>
            </a:r>
            <a:r>
              <a:rPr lang="en-GB" dirty="0"/>
              <a:t>movements of </a:t>
            </a:r>
            <a:r>
              <a:rPr lang="en-GB" dirty="0" smtClean="0"/>
              <a:t>immersed </a:t>
            </a:r>
            <a:r>
              <a:rPr lang="en-GB" dirty="0"/>
              <a:t>user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responds to user actions enabling realistic interaction </a:t>
            </a:r>
            <a:r>
              <a:rPr lang="en-GB" dirty="0"/>
              <a:t>with </a:t>
            </a:r>
            <a:r>
              <a:rPr lang="en-GB" dirty="0" smtClean="0"/>
              <a:t>the scene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Immersive VR </a:t>
            </a:r>
            <a:r>
              <a:rPr lang="en-GB" dirty="0" smtClean="0"/>
              <a:t>provides full 360 degree views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 smtClean="0"/>
              <a:t>A</a:t>
            </a:r>
            <a:r>
              <a:rPr lang="en-GB" dirty="0" smtClean="0"/>
              <a:t>ugmented </a:t>
            </a:r>
            <a:r>
              <a:rPr lang="en-GB" b="1" dirty="0" smtClean="0"/>
              <a:t>R</a:t>
            </a:r>
            <a:r>
              <a:rPr lang="en-GB" dirty="0" smtClean="0"/>
              <a:t>eality overlays information </a:t>
            </a:r>
            <a:r>
              <a:rPr lang="en-GB" dirty="0"/>
              <a:t>or </a:t>
            </a:r>
            <a:r>
              <a:rPr lang="en-GB" dirty="0" smtClean="0"/>
              <a:t>artificial content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onto true real-time environment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	S</a:t>
            </a:r>
            <a:r>
              <a:rPr lang="en-US" dirty="0" smtClean="0"/>
              <a:t>patial </a:t>
            </a:r>
            <a:r>
              <a:rPr lang="en-US" b="1" dirty="0" smtClean="0"/>
              <a:t>A</a:t>
            </a:r>
            <a:r>
              <a:rPr lang="en-US" dirty="0" smtClean="0"/>
              <a:t>ugmented </a:t>
            </a:r>
            <a:r>
              <a:rPr lang="en-US" b="1" dirty="0" smtClean="0"/>
              <a:t>R</a:t>
            </a:r>
            <a:r>
              <a:rPr lang="en-US" dirty="0" smtClean="0"/>
              <a:t>eality</a:t>
            </a:r>
            <a:r>
              <a:rPr lang="en-US" dirty="0"/>
              <a:t> (SAR) </a:t>
            </a:r>
            <a:r>
              <a:rPr lang="en-US" dirty="0" smtClean="0"/>
              <a:t>is AR without displays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using projection onto physical objects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b="1" dirty="0" smtClean="0"/>
              <a:t>I</a:t>
            </a:r>
            <a:r>
              <a:rPr lang="en-US" dirty="0" smtClean="0"/>
              <a:t>ndustrial </a:t>
            </a:r>
            <a:r>
              <a:rPr lang="en-US" b="1" dirty="0" smtClean="0"/>
              <a:t>A</a:t>
            </a:r>
            <a:r>
              <a:rPr lang="en-US" dirty="0" smtClean="0"/>
              <a:t>ugmented </a:t>
            </a:r>
            <a:r>
              <a:rPr lang="en-US" b="1" dirty="0" smtClean="0"/>
              <a:t>R</a:t>
            </a:r>
            <a:r>
              <a:rPr lang="en-US" dirty="0" smtClean="0"/>
              <a:t>eality enables industrial designers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visual products before they are manufactured </a:t>
            </a:r>
            <a:endParaRPr lang="en-GB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M</a:t>
            </a:r>
            <a:r>
              <a:rPr lang="en-GB" dirty="0"/>
              <a:t>ixed </a:t>
            </a:r>
            <a:r>
              <a:rPr lang="en-GB" b="1" dirty="0" smtClean="0"/>
              <a:t>R</a:t>
            </a:r>
            <a:r>
              <a:rPr lang="en-GB" dirty="0" smtClean="0"/>
              <a:t>eality is an </a:t>
            </a:r>
            <a:r>
              <a:rPr lang="en-GB" dirty="0"/>
              <a:t>advanced form of </a:t>
            </a:r>
            <a:r>
              <a:rPr lang="en-GB" dirty="0" smtClean="0"/>
              <a:t>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where virtual </a:t>
            </a:r>
            <a:r>
              <a:rPr lang="en-GB" dirty="0"/>
              <a:t>elements are inserted into </a:t>
            </a:r>
            <a:r>
              <a:rPr lang="en-GB" dirty="0" smtClean="0"/>
              <a:t>the true scene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to </a:t>
            </a:r>
            <a:r>
              <a:rPr lang="en-GB" dirty="0"/>
              <a:t>provide the illusion that these elements are part of </a:t>
            </a:r>
            <a:r>
              <a:rPr lang="en-GB" dirty="0" smtClean="0"/>
              <a:t>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69" y="3016152"/>
            <a:ext cx="2582308" cy="16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280161"/>
            <a:ext cx="8504923" cy="55778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Analysts predict 25-100 Billion Internet-connected devices by 2020, such as: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thermostats and temperature control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home </a:t>
            </a:r>
            <a:r>
              <a:rPr lang="en-US" dirty="0"/>
              <a:t>automation (smart lighting</a:t>
            </a:r>
            <a:r>
              <a:rPr lang="en-US" dirty="0" smtClean="0"/>
              <a:t>, smart temperature control)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meters (electric, water, gas)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household appliances (refrigerators, microwaves, water heaters, ...)</a:t>
            </a:r>
            <a:endParaRPr lang="en-US" sz="10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RFID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wearable health devices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robots</a:t>
            </a:r>
          </a:p>
          <a:p>
            <a:pPr marL="0" indent="0">
              <a:buNone/>
            </a:pPr>
            <a:r>
              <a:rPr lang="en-US" dirty="0" smtClean="0"/>
              <a:t>The Internet </a:t>
            </a:r>
            <a:r>
              <a:rPr lang="en-US" dirty="0"/>
              <a:t>of Things </a:t>
            </a:r>
            <a:r>
              <a:rPr lang="en-US" dirty="0" smtClean="0"/>
              <a:t>will enable such devices to communicate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enabling new applications and increased value </a:t>
            </a:r>
            <a:r>
              <a:rPr lang="en-US" dirty="0"/>
              <a:t>to </a:t>
            </a:r>
            <a:r>
              <a:rPr lang="en-US" dirty="0" smtClean="0"/>
              <a:t>people (non-devices)</a:t>
            </a:r>
          </a:p>
          <a:p>
            <a:pPr marL="0" indent="0">
              <a:buNone/>
            </a:pPr>
            <a:r>
              <a:rPr lang="en-US" dirty="0"/>
              <a:t>5G differentiates between two kinds of connected devices:</a:t>
            </a:r>
          </a:p>
          <a:p>
            <a:r>
              <a:rPr lang="en-US" dirty="0"/>
              <a:t>URLLC where the major issues are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very low delay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very high reliability</a:t>
            </a:r>
          </a:p>
          <a:p>
            <a:r>
              <a:rPr lang="en-US" dirty="0" err="1"/>
              <a:t>mMTC</a:t>
            </a:r>
            <a:r>
              <a:rPr lang="en-US" dirty="0"/>
              <a:t> where the major issues are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device density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low </a:t>
            </a:r>
            <a:r>
              <a:rPr lang="en-US" dirty="0" smtClean="0"/>
              <a:t>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6540" y="4695308"/>
            <a:ext cx="4124127" cy="178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URLLC and </a:t>
            </a:r>
            <a:r>
              <a:rPr lang="en-US" sz="2000" i="1" dirty="0" err="1">
                <a:solidFill>
                  <a:srgbClr val="FF0000"/>
                </a:solidFill>
              </a:rPr>
              <a:t>mMTC</a:t>
            </a:r>
            <a:r>
              <a:rPr lang="en-US" sz="2000" i="1" dirty="0">
                <a:solidFill>
                  <a:srgbClr val="FF0000"/>
                </a:solidFill>
              </a:rPr>
              <a:t> mostly require R16</a:t>
            </a:r>
          </a:p>
          <a:p>
            <a:pPr defTabSz="176213">
              <a:spcBef>
                <a:spcPts val="1200"/>
              </a:spcBef>
            </a:pPr>
            <a:r>
              <a:rPr lang="en-US" sz="2000" i="1" dirty="0">
                <a:solidFill>
                  <a:srgbClr val="FF0000"/>
                </a:solidFill>
              </a:rPr>
              <a:t>Commercial URLLC services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defTabSz="176213"/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are </a:t>
            </a:r>
            <a:r>
              <a:rPr lang="en-US" sz="2000" i="1" dirty="0">
                <a:solidFill>
                  <a:srgbClr val="FF0000"/>
                </a:solidFill>
              </a:rPr>
              <a:t>not expected before early 2021</a:t>
            </a:r>
          </a:p>
          <a:p>
            <a:pPr>
              <a:spcBef>
                <a:spcPts val="1200"/>
              </a:spcBef>
            </a:pPr>
            <a:r>
              <a:rPr lang="en-US" sz="2000" i="1" dirty="0" err="1">
                <a:solidFill>
                  <a:srgbClr val="FF0000"/>
                </a:solidFill>
              </a:rPr>
              <a:t>mMTC</a:t>
            </a:r>
            <a:r>
              <a:rPr lang="en-US" sz="2000" i="1" dirty="0">
                <a:solidFill>
                  <a:srgbClr val="FF0000"/>
                </a:solidFill>
              </a:rPr>
              <a:t> in late 2021 to early 2022</a:t>
            </a:r>
          </a:p>
          <a:p>
            <a:pPr algn="ctr">
              <a:lnSpc>
                <a:spcPct val="85000"/>
              </a:lnSpc>
            </a:pPr>
            <a:endParaRPr lang="en-US" sz="1200" b="1" dirty="0" err="1"/>
          </a:p>
        </p:txBody>
      </p:sp>
    </p:spTree>
    <p:extLst>
      <p:ext uri="{BB962C8B-B14F-4D97-AF65-F5344CB8AC3E}">
        <p14:creationId xmlns:p14="http://schemas.microsoft.com/office/powerpoint/2010/main" val="4955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mobile communications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Mobile communications is consistently ranked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as one of mankind’s breakthrough technologies</a:t>
            </a:r>
          </a:p>
          <a:p>
            <a:pPr marL="0" indent="0">
              <a:buNone/>
            </a:pPr>
            <a:r>
              <a:rPr lang="en-US" sz="2400" dirty="0"/>
              <a:t>Annual worldwide mobile service provider revenue exceeds 1 trillion USD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and mobile services generate about 5% of global GDP</a:t>
            </a:r>
          </a:p>
          <a:p>
            <a:pPr marL="0" indent="0">
              <a:buNone/>
            </a:pPr>
            <a:r>
              <a:rPr lang="en-US" sz="2400" dirty="0"/>
              <a:t>5 billion people (2/3 of the world) own at least 1 mobile phone (&gt; 8B devices)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with over ½ of these smartphones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and over ½ of all Internet usage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is </a:t>
            </a:r>
            <a:r>
              <a:rPr lang="en-US" sz="2400" dirty="0"/>
              <a:t>from smartphones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939" y="3408393"/>
            <a:ext cx="4984906" cy="29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</a:t>
            </a:r>
            <a:r>
              <a:rPr lang="en-US" dirty="0" smtClean="0"/>
              <a:t>ndustrial</a:t>
            </a:r>
            <a:r>
              <a:rPr lang="en-US" b="1" dirty="0" smtClean="0"/>
              <a:t> </a:t>
            </a:r>
            <a:r>
              <a:rPr lang="en-US" b="1" dirty="0"/>
              <a:t>I</a:t>
            </a:r>
            <a:r>
              <a:rPr lang="en-US" dirty="0"/>
              <a:t>nternet</a:t>
            </a:r>
            <a:r>
              <a:rPr lang="en-US" b="1" dirty="0"/>
              <a:t> o</a:t>
            </a:r>
            <a:r>
              <a:rPr lang="en-US" dirty="0"/>
              <a:t>f</a:t>
            </a:r>
            <a:r>
              <a:rPr lang="en-US" b="1" dirty="0"/>
              <a:t> T</a:t>
            </a:r>
            <a:r>
              <a:rPr lang="en-US" dirty="0"/>
              <a:t>hings </a:t>
            </a:r>
            <a:r>
              <a:rPr lang="en-US" dirty="0" smtClean="0"/>
              <a:t>refers </a:t>
            </a:r>
            <a:r>
              <a:rPr lang="en-US" dirty="0"/>
              <a:t>to </a:t>
            </a:r>
            <a:r>
              <a:rPr lang="en-US" dirty="0" smtClean="0"/>
              <a:t>various</a:t>
            </a:r>
          </a:p>
          <a:p>
            <a:pPr>
              <a:spcBef>
                <a:spcPts val="0"/>
              </a:spcBef>
            </a:pPr>
            <a:r>
              <a:rPr lang="en-US" b="1" dirty="0"/>
              <a:t>P</a:t>
            </a:r>
            <a:r>
              <a:rPr lang="en-US" dirty="0"/>
              <a:t>rogrammable </a:t>
            </a:r>
            <a:r>
              <a:rPr lang="en-US" b="1" dirty="0"/>
              <a:t>L</a:t>
            </a:r>
            <a:r>
              <a:rPr lang="en-US" dirty="0"/>
              <a:t>ogic </a:t>
            </a:r>
            <a:r>
              <a:rPr lang="en-US" b="1" dirty="0"/>
              <a:t>C</a:t>
            </a:r>
            <a:r>
              <a:rPr lang="en-US" dirty="0"/>
              <a:t>ontrollers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sensors / measurement equipment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relays/actuators / regulators</a:t>
            </a:r>
          </a:p>
          <a:p>
            <a:pPr>
              <a:spcBef>
                <a:spcPts val="0"/>
              </a:spcBef>
            </a:pPr>
            <a:r>
              <a:rPr lang="en-US" dirty="0"/>
              <a:t>supervisory </a:t>
            </a:r>
            <a:r>
              <a:rPr lang="en-US" dirty="0" smtClean="0"/>
              <a:t>controllers (microcomputers)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networked </a:t>
            </a:r>
            <a:r>
              <a:rPr lang="en-US" dirty="0"/>
              <a:t>together </a:t>
            </a:r>
            <a:r>
              <a:rPr lang="en-US" dirty="0" smtClean="0"/>
              <a:t>for industrial applications, such as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manufacturing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quality control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material processing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energy management</a:t>
            </a:r>
          </a:p>
          <a:p>
            <a:pPr marL="0" indent="0">
              <a:buNone/>
            </a:pPr>
            <a:r>
              <a:rPr lang="en-US" dirty="0" smtClean="0"/>
              <a:t>The messaging is called </a:t>
            </a:r>
            <a:r>
              <a:rPr lang="en-US" b="1" dirty="0" smtClean="0"/>
              <a:t>S</a:t>
            </a:r>
            <a:r>
              <a:rPr lang="en-US" dirty="0" smtClean="0"/>
              <a:t>upervisory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A</a:t>
            </a:r>
            <a:r>
              <a:rPr lang="en-US" dirty="0"/>
              <a:t>nd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 smtClean="0"/>
              <a:t>A</a:t>
            </a:r>
            <a:r>
              <a:rPr lang="en-US" dirty="0" smtClean="0"/>
              <a:t>cquisition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Example applications: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smart factories (Industry 4.0)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construction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C</a:t>
            </a:r>
            <a:r>
              <a:rPr lang="en-US" dirty="0" smtClean="0"/>
              <a:t>yber-</a:t>
            </a:r>
            <a:r>
              <a:rPr lang="en-US" b="1" dirty="0" smtClean="0"/>
              <a:t>P</a:t>
            </a:r>
            <a:r>
              <a:rPr lang="en-US" dirty="0" smtClean="0"/>
              <a:t>hysical </a:t>
            </a:r>
            <a:r>
              <a:rPr lang="en-US" b="1" dirty="0"/>
              <a:t>S</a:t>
            </a:r>
            <a:r>
              <a:rPr lang="en-US" dirty="0"/>
              <a:t>ystems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industrial robots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smart dust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928" y="2240923"/>
            <a:ext cx="2795066" cy="30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metering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Utilities (electric, water, gas) conventionally read meters </a:t>
            </a:r>
            <a:r>
              <a:rPr lang="en-US" dirty="0"/>
              <a:t>manually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better ways: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</a:t>
            </a:r>
            <a:r>
              <a:rPr lang="en-US" dirty="0" smtClean="0"/>
              <a:t>utomatic </a:t>
            </a:r>
            <a:r>
              <a:rPr lang="en-US" b="1" dirty="0" smtClean="0"/>
              <a:t>M</a:t>
            </a:r>
            <a:r>
              <a:rPr lang="en-US" dirty="0" smtClean="0"/>
              <a:t>eter </a:t>
            </a:r>
            <a:r>
              <a:rPr lang="en-US" b="1" dirty="0" smtClean="0"/>
              <a:t>R</a:t>
            </a:r>
            <a:r>
              <a:rPr lang="en-US" dirty="0" smtClean="0"/>
              <a:t>eading (e.g., hand-held reader)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Smart </a:t>
            </a:r>
            <a:r>
              <a:rPr lang="en-US" dirty="0"/>
              <a:t>meters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Smart meters can record usage frequently (hourly, or </a:t>
            </a:r>
            <a:r>
              <a:rPr lang="en-US" dirty="0"/>
              <a:t>at least </a:t>
            </a:r>
            <a:r>
              <a:rPr lang="en-US" dirty="0" smtClean="0"/>
              <a:t>daily)</a:t>
            </a:r>
          </a:p>
          <a:p>
            <a:pPr marL="0" indent="0">
              <a:buNone/>
            </a:pPr>
            <a:r>
              <a:rPr lang="en-US" dirty="0" smtClean="0"/>
              <a:t>Unlike AMR, smart </a:t>
            </a:r>
            <a:r>
              <a:rPr lang="en-US" dirty="0"/>
              <a:t>meters </a:t>
            </a:r>
            <a:r>
              <a:rPr lang="en-US" dirty="0" smtClean="0"/>
              <a:t>usually employ bidirectional communication </a:t>
            </a:r>
          </a:p>
          <a:p>
            <a:pPr marL="0" indent="0">
              <a:buNone/>
            </a:pPr>
            <a:r>
              <a:rPr lang="en-US" dirty="0" smtClean="0"/>
              <a:t>Wireless </a:t>
            </a:r>
            <a:r>
              <a:rPr lang="en-US" dirty="0"/>
              <a:t>communication </a:t>
            </a:r>
            <a:r>
              <a:rPr lang="en-US" dirty="0" smtClean="0"/>
              <a:t>options:</a:t>
            </a:r>
          </a:p>
          <a:p>
            <a:r>
              <a:rPr lang="en-US" dirty="0" smtClean="0"/>
              <a:t>cellular </a:t>
            </a:r>
          </a:p>
          <a:p>
            <a:r>
              <a:rPr lang="en-US" dirty="0" smtClean="0"/>
              <a:t>Wi-Fi or ZigBee and wired backhaul</a:t>
            </a:r>
          </a:p>
          <a:p>
            <a:r>
              <a:rPr lang="en-US" dirty="0" smtClean="0"/>
              <a:t>wireless </a:t>
            </a:r>
            <a:r>
              <a:rPr lang="en-US" dirty="0"/>
              <a:t>ad </a:t>
            </a:r>
            <a:r>
              <a:rPr lang="en-US" dirty="0" smtClean="0"/>
              <a:t>hoc,  wireless </a:t>
            </a:r>
            <a:r>
              <a:rPr lang="en-US" dirty="0"/>
              <a:t>mesh </a:t>
            </a:r>
            <a:endParaRPr lang="en-US" dirty="0" smtClean="0"/>
          </a:p>
          <a:p>
            <a:r>
              <a:rPr lang="en-US" dirty="0" err="1" smtClean="0"/>
              <a:t>LoRa</a:t>
            </a:r>
            <a:r>
              <a:rPr lang="en-US" dirty="0" smtClean="0"/>
              <a:t> and </a:t>
            </a:r>
            <a:r>
              <a:rPr lang="en-US" dirty="0" err="1" smtClean="0"/>
              <a:t>LoRaWAN</a:t>
            </a:r>
            <a:r>
              <a:rPr lang="en-US" dirty="0" smtClean="0"/>
              <a:t> </a:t>
            </a:r>
            <a:r>
              <a:rPr lang="en-US" b="1" dirty="0" smtClean="0"/>
              <a:t>Lo</a:t>
            </a:r>
            <a:r>
              <a:rPr lang="en-US" dirty="0" smtClean="0"/>
              <a:t>ng </a:t>
            </a:r>
            <a:r>
              <a:rPr lang="en-US" b="1" dirty="0" smtClean="0"/>
              <a:t>Ra</a:t>
            </a:r>
            <a:r>
              <a:rPr lang="en-US" dirty="0" smtClean="0"/>
              <a:t>nge (spread-spectrum in unlicensed bands) </a:t>
            </a:r>
          </a:p>
          <a:p>
            <a:r>
              <a:rPr lang="en-US" dirty="0" smtClean="0"/>
              <a:t>Wi-SUN </a:t>
            </a:r>
            <a:r>
              <a:rPr lang="en-US" dirty="0"/>
              <a:t>(Smart Utility Networks</a:t>
            </a:r>
            <a:r>
              <a:rPr lang="en-US" dirty="0" smtClean="0"/>
              <a:t>) </a:t>
            </a:r>
            <a:r>
              <a:rPr lang="en-US" b="1" dirty="0" smtClean="0"/>
              <a:t>F</a:t>
            </a:r>
            <a:r>
              <a:rPr lang="en-US" dirty="0" smtClean="0"/>
              <a:t>ield </a:t>
            </a:r>
            <a:r>
              <a:rPr lang="en-US" b="1" dirty="0" smtClean="0"/>
              <a:t>A</a:t>
            </a:r>
            <a:r>
              <a:rPr lang="en-US" dirty="0" smtClean="0"/>
              <a:t>rea </a:t>
            </a:r>
            <a:r>
              <a:rPr lang="en-US" b="1" dirty="0" smtClean="0"/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183" y="3324095"/>
            <a:ext cx="1411128" cy="13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Vehicle-to-everything (V2X) </a:t>
            </a:r>
            <a:r>
              <a:rPr lang="en-US" dirty="0" smtClean="0"/>
              <a:t>means communications between a vehicle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other vehicles or anything that </a:t>
            </a:r>
            <a:r>
              <a:rPr lang="en-US" dirty="0"/>
              <a:t>may affect the </a:t>
            </a:r>
            <a:r>
              <a:rPr lang="en-US" dirty="0" smtClean="0"/>
              <a:t>vehicle, including</a:t>
            </a:r>
          </a:p>
          <a:p>
            <a:pPr>
              <a:spcBef>
                <a:spcPts val="0"/>
              </a:spcBef>
            </a:pPr>
            <a:r>
              <a:rPr lang="en-US" dirty="0"/>
              <a:t>V2V (</a:t>
            </a:r>
            <a:r>
              <a:rPr lang="en-US" dirty="0" smtClean="0"/>
              <a:t>vehicle-to-vehicle)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V2I </a:t>
            </a:r>
            <a:r>
              <a:rPr lang="en-US" dirty="0"/>
              <a:t>(</a:t>
            </a:r>
            <a:r>
              <a:rPr lang="en-US" dirty="0" smtClean="0"/>
              <a:t>vehicle-to-infrastructure)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V2N </a:t>
            </a:r>
            <a:r>
              <a:rPr lang="en-US" dirty="0"/>
              <a:t>(</a:t>
            </a:r>
            <a:r>
              <a:rPr lang="en-US" dirty="0" smtClean="0"/>
              <a:t>vehicle-to-network – includes broadcasts and Application Servers)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V2P </a:t>
            </a:r>
            <a:r>
              <a:rPr lang="en-US" dirty="0"/>
              <a:t>(</a:t>
            </a:r>
            <a:r>
              <a:rPr lang="en-US" dirty="0" smtClean="0"/>
              <a:t>vehicle-to-pedestrian)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V2D </a:t>
            </a:r>
            <a:r>
              <a:rPr lang="en-US" dirty="0"/>
              <a:t>(</a:t>
            </a:r>
            <a:r>
              <a:rPr lang="en-US" dirty="0" smtClean="0"/>
              <a:t>vehicle-to-device, for keyless vehicles, car sharing, etc.)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V2G </a:t>
            </a:r>
            <a:r>
              <a:rPr lang="en-US" dirty="0"/>
              <a:t>(</a:t>
            </a:r>
            <a:r>
              <a:rPr lang="en-US" dirty="0" smtClean="0"/>
              <a:t>vehicle-to-grid for plug-in electric vehicles)</a:t>
            </a:r>
          </a:p>
          <a:p>
            <a:pPr marL="0" indent="0">
              <a:buNone/>
            </a:pPr>
            <a:r>
              <a:rPr lang="en-US" dirty="0" smtClean="0"/>
              <a:t>V2X can be useful for are </a:t>
            </a:r>
            <a:r>
              <a:rPr lang="en-US" dirty="0"/>
              <a:t>road safety, traffic efficiency, and energy </a:t>
            </a:r>
            <a:r>
              <a:rPr lang="en-US" dirty="0" smtClean="0"/>
              <a:t>savings</a:t>
            </a:r>
          </a:p>
          <a:p>
            <a:pPr marL="0" indent="0">
              <a:buNone/>
            </a:pPr>
            <a:r>
              <a:rPr lang="en-US" dirty="0" smtClean="0"/>
              <a:t>Specific applications of V2X include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forward </a:t>
            </a:r>
            <a:r>
              <a:rPr lang="en-US" dirty="0"/>
              <a:t>collision warning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lane </a:t>
            </a:r>
            <a:r>
              <a:rPr lang="en-US" dirty="0"/>
              <a:t>change </a:t>
            </a:r>
            <a:r>
              <a:rPr lang="en-US" dirty="0" smtClean="0"/>
              <a:t>warning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blind </a:t>
            </a:r>
            <a:r>
              <a:rPr lang="en-US" dirty="0"/>
              <a:t>spot warning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emergency brake warning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emergency </a:t>
            </a:r>
            <a:r>
              <a:rPr lang="en-US" dirty="0"/>
              <a:t>vehicle approaching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roadworks</a:t>
            </a:r>
            <a:r>
              <a:rPr lang="en-US" dirty="0"/>
              <a:t> warning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platooning (flocking)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845" y="4818655"/>
            <a:ext cx="1628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eHealth / telemedicine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5G will improve/enable new use cases, including</a:t>
            </a:r>
          </a:p>
          <a:p>
            <a:r>
              <a:rPr lang="en-US" sz="2400" dirty="0"/>
              <a:t>remote monitoring of health or wellness data </a:t>
            </a:r>
            <a:endParaRPr lang="en-US" sz="2400" dirty="0" smtClean="0"/>
          </a:p>
          <a:p>
            <a:r>
              <a:rPr lang="en-US" sz="2400" dirty="0" smtClean="0"/>
              <a:t>cloud connected pacemakers </a:t>
            </a:r>
            <a:endParaRPr lang="en-US" sz="2400" dirty="0"/>
          </a:p>
          <a:p>
            <a:r>
              <a:rPr lang="en-US" sz="2400" dirty="0" err="1" smtClean="0"/>
              <a:t>telepharmacy</a:t>
            </a:r>
            <a:r>
              <a:rPr lang="en-US" sz="2400" dirty="0" smtClean="0"/>
              <a:t> and smart </a:t>
            </a:r>
            <a:r>
              <a:rPr lang="en-US" sz="2400" dirty="0"/>
              <a:t>medication 	</a:t>
            </a:r>
          </a:p>
          <a:p>
            <a:r>
              <a:rPr lang="en-US" sz="2400" dirty="0" smtClean="0"/>
              <a:t>micro-hospitals </a:t>
            </a:r>
          </a:p>
          <a:p>
            <a:r>
              <a:rPr lang="en-US" sz="2400" dirty="0" smtClean="0"/>
              <a:t>hospital asset </a:t>
            </a:r>
            <a:r>
              <a:rPr lang="en-US" sz="2400" dirty="0"/>
              <a:t>and </a:t>
            </a:r>
            <a:r>
              <a:rPr lang="en-US" sz="2400" dirty="0" smtClean="0"/>
              <a:t>intervention management</a:t>
            </a:r>
          </a:p>
          <a:p>
            <a:r>
              <a:rPr lang="en-US" sz="2400" dirty="0" smtClean="0"/>
              <a:t>remote EKG</a:t>
            </a:r>
          </a:p>
          <a:p>
            <a:r>
              <a:rPr lang="en-US" sz="2400" dirty="0" smtClean="0"/>
              <a:t>remote surgery (first performed in Sept 2001 – the Lindbergh Operation)</a:t>
            </a:r>
            <a:endParaRPr lang="en-US" sz="2400" dirty="0"/>
          </a:p>
          <a:p>
            <a:r>
              <a:rPr lang="en-US" sz="2400" dirty="0" smtClean="0"/>
              <a:t>telenursing and robotics for </a:t>
            </a:r>
            <a:r>
              <a:rPr lang="en-US" sz="2400" dirty="0"/>
              <a:t>assisted </a:t>
            </a:r>
            <a:r>
              <a:rPr lang="en-US" sz="2400" dirty="0" smtClean="0"/>
              <a:t>living </a:t>
            </a:r>
          </a:p>
          <a:p>
            <a:r>
              <a:rPr lang="en-US" sz="2400" dirty="0" smtClean="0"/>
              <a:t>tele-rehabilitation (remote audiology, occupational/physical therapy)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350" y="1599463"/>
            <a:ext cx="1761069" cy="20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done?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35531" y="2303359"/>
            <a:ext cx="8200123" cy="374925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How does 5G achieve these amazing speeds?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It requires a lot of upgrading </a:t>
            </a:r>
          </a:p>
          <a:p>
            <a:pPr marL="0" indent="0">
              <a:buNone/>
            </a:pPr>
            <a:r>
              <a:rPr lang="en-US" sz="2800" dirty="0"/>
              <a:t>	but we have to explain some basics first </a:t>
            </a:r>
          </a:p>
        </p:txBody>
      </p:sp>
    </p:spTree>
    <p:extLst>
      <p:ext uri="{BB962C8B-B14F-4D97-AF65-F5344CB8AC3E}">
        <p14:creationId xmlns:p14="http://schemas.microsoft.com/office/powerpoint/2010/main" val="3016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mobile communications?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When they hear </a:t>
            </a:r>
            <a:r>
              <a:rPr lang="en-US" sz="2400" i="1" dirty="0" smtClean="0"/>
              <a:t>mobile</a:t>
            </a:r>
            <a:r>
              <a:rPr lang="en-US" sz="2400" dirty="0" smtClean="0"/>
              <a:t> or </a:t>
            </a:r>
            <a:r>
              <a:rPr lang="en-US" sz="2400" i="1" dirty="0" smtClean="0"/>
              <a:t>cellular</a:t>
            </a:r>
            <a:r>
              <a:rPr lang="en-US" sz="2400" dirty="0" smtClean="0"/>
              <a:t> communications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most people think only about the radio link (air interface) between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dirty="0" smtClean="0"/>
              <a:t>a mobile phone (</a:t>
            </a:r>
            <a:r>
              <a:rPr lang="en-US" sz="2400" b="1" dirty="0" smtClean="0"/>
              <a:t>U</a:t>
            </a:r>
            <a:r>
              <a:rPr lang="en-US" sz="2400" dirty="0" smtClean="0"/>
              <a:t>ser </a:t>
            </a:r>
            <a:r>
              <a:rPr lang="en-US" sz="2400" b="1" dirty="0" smtClean="0"/>
              <a:t>E</a:t>
            </a:r>
            <a:r>
              <a:rPr lang="en-US" sz="2400" dirty="0" smtClean="0"/>
              <a:t>quipment)   and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dirty="0" smtClean="0"/>
              <a:t>a cellular base station (BTS/</a:t>
            </a:r>
            <a:r>
              <a:rPr lang="en-US" sz="2400" dirty="0" err="1" smtClean="0"/>
              <a:t>nodeB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But this is only a </a:t>
            </a:r>
            <a:r>
              <a:rPr lang="en-US" sz="2400" i="1" dirty="0" smtClean="0"/>
              <a:t>small</a:t>
            </a:r>
            <a:r>
              <a:rPr lang="en-US" sz="2400" dirty="0" smtClean="0"/>
              <a:t> part of the story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06858" y="2745545"/>
            <a:ext cx="4451620" cy="2615406"/>
            <a:chOff x="4508614" y="2715727"/>
            <a:chExt cx="4451620" cy="2615406"/>
          </a:xfrm>
        </p:grpSpPr>
        <p:pic>
          <p:nvPicPr>
            <p:cNvPr id="4" name="Picture 7" descr="bts-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637" y="2715727"/>
              <a:ext cx="751874" cy="197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12084">
              <a:off x="5192241" y="4124968"/>
              <a:ext cx="525538" cy="7388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08614" y="4931023"/>
              <a:ext cx="1915297" cy="4001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2000" b="1" kern="0" dirty="0"/>
                <a:t>U</a:t>
              </a:r>
              <a:r>
                <a:rPr lang="en-US" sz="2000" kern="0" dirty="0"/>
                <a:t>ser </a:t>
              </a:r>
              <a:r>
                <a:rPr lang="en-US" sz="2000" b="1" kern="0" dirty="0"/>
                <a:t>E</a:t>
              </a:r>
              <a:r>
                <a:rPr lang="en-US" sz="2000" kern="0" dirty="0"/>
                <a:t>quipment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385955">
              <a:off x="5558157" y="2948628"/>
              <a:ext cx="1515009" cy="707886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kern="0" dirty="0"/>
                <a:t>Air</a:t>
              </a:r>
              <a:r>
                <a:rPr lang="en-US" sz="2000" b="1" kern="0" dirty="0"/>
                <a:t> </a:t>
              </a:r>
              <a:r>
                <a:rPr lang="en-US" sz="2000" kern="0" dirty="0"/>
                <a:t>Interface</a:t>
              </a:r>
            </a:p>
            <a:p>
              <a:pPr algn="ctr"/>
              <a:r>
                <a:rPr lang="en-US" sz="2000" kern="0" dirty="0"/>
                <a:t>(radio link)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7387" y="4664683"/>
              <a:ext cx="2132847" cy="4001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kern="0" dirty="0"/>
                <a:t>Base Station</a:t>
              </a:r>
            </a:p>
          </p:txBody>
        </p:sp>
        <p:pic>
          <p:nvPicPr>
            <p:cNvPr id="11" name="Picture 2" descr="Image result for lightning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0158">
              <a:off x="6192861" y="2774672"/>
              <a:ext cx="741616" cy="18571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43116" y="2395778"/>
            <a:ext cx="5254388" cy="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7"/>
          <p:cNvSpPr>
            <a:spLocks/>
          </p:cNvSpPr>
          <p:nvPr/>
        </p:nvSpPr>
        <p:spPr bwMode="auto">
          <a:xfrm>
            <a:off x="5084971" y="3136208"/>
            <a:ext cx="3334100" cy="1648043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96959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7704690" y="4316283"/>
            <a:ext cx="2694184" cy="1244994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cellular segments</a:t>
            </a:r>
            <a:endParaRPr lang="en-US" dirty="0"/>
          </a:p>
        </p:txBody>
      </p:sp>
      <p:pic>
        <p:nvPicPr>
          <p:cNvPr id="4" name="Picture 7" descr="bts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60" y="3159611"/>
            <a:ext cx="751874" cy="19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2084">
            <a:off x="2236715" y="4361961"/>
            <a:ext cx="525538" cy="738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3089" y="5168016"/>
            <a:ext cx="191529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/>
              <a:t>U</a:t>
            </a:r>
            <a:r>
              <a:rPr lang="en-US" sz="2000" kern="0" dirty="0"/>
              <a:t>ser </a:t>
            </a:r>
            <a:r>
              <a:rPr lang="en-US" sz="2000" b="1" kern="0" dirty="0"/>
              <a:t>E</a:t>
            </a:r>
            <a:r>
              <a:rPr lang="en-US" sz="2000" kern="0" dirty="0"/>
              <a:t>quipment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6474" y="5115647"/>
            <a:ext cx="2132847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kern="0" dirty="0"/>
              <a:t>Base Station</a:t>
            </a:r>
          </a:p>
          <a:p>
            <a:pPr algn="ctr"/>
            <a:r>
              <a:rPr lang="en-US" sz="2000" kern="0" dirty="0"/>
              <a:t>BTS, NB, </a:t>
            </a:r>
            <a:r>
              <a:rPr lang="en-US" sz="2000" kern="0" dirty="0" err="1"/>
              <a:t>eNB</a:t>
            </a:r>
            <a:r>
              <a:rPr lang="en-US" sz="2000" kern="0" dirty="0"/>
              <a:t>, </a:t>
            </a:r>
            <a:r>
              <a:rPr lang="en-US" sz="2000" b="1" kern="0" dirty="0" err="1">
                <a:solidFill>
                  <a:srgbClr val="FF0000"/>
                </a:solidFill>
              </a:rPr>
              <a:t>gNB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334755">
            <a:off x="2278567" y="3386674"/>
            <a:ext cx="2567556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kern="0" dirty="0"/>
              <a:t>FDMA, TDMA, CDMA, </a:t>
            </a:r>
            <a:r>
              <a:rPr lang="en-US" b="1" kern="0" dirty="0">
                <a:solidFill>
                  <a:srgbClr val="FF0000"/>
                </a:solidFill>
              </a:rPr>
              <a:t>NR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618" y="3631385"/>
            <a:ext cx="2938636" cy="96949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i="1" kern="0" dirty="0"/>
              <a:t>back</a:t>
            </a:r>
            <a:r>
              <a:rPr lang="en-US" sz="2400" kern="0" dirty="0"/>
              <a:t>hauling</a:t>
            </a:r>
            <a:endParaRPr lang="en-US" sz="2400" i="1" kern="0" dirty="0"/>
          </a:p>
          <a:p>
            <a:pPr algn="ctr">
              <a:spcBef>
                <a:spcPts val="600"/>
              </a:spcBef>
            </a:pPr>
            <a:r>
              <a:rPr lang="en-US" sz="1400" kern="0" dirty="0"/>
              <a:t>GRAN, GERAN, UTRAN, E-UTRAN, </a:t>
            </a:r>
          </a:p>
          <a:p>
            <a:pPr algn="ctr"/>
            <a:r>
              <a:rPr lang="en-US" sz="1400" b="1" kern="0" dirty="0" err="1">
                <a:solidFill>
                  <a:srgbClr val="FF0000"/>
                </a:solidFill>
              </a:rPr>
              <a:t>NextGen</a:t>
            </a:r>
            <a:r>
              <a:rPr lang="en-US" sz="1400" b="1" kern="0" dirty="0">
                <a:solidFill>
                  <a:srgbClr val="FF0000"/>
                </a:solidFill>
              </a:rPr>
              <a:t> (R)AN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1201" y="4289715"/>
            <a:ext cx="2541163" cy="129266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kern="0" dirty="0"/>
              <a:t>mobile</a:t>
            </a:r>
          </a:p>
          <a:p>
            <a:pPr algn="ctr"/>
            <a:r>
              <a:rPr lang="en-US" sz="3200" kern="0" dirty="0"/>
              <a:t>core network</a:t>
            </a:r>
          </a:p>
          <a:p>
            <a:pPr algn="ctr"/>
            <a:r>
              <a:rPr lang="en-US" sz="1400" kern="0" dirty="0"/>
              <a:t>NSS, UMTS core, EPC, </a:t>
            </a:r>
            <a:r>
              <a:rPr lang="en-US" sz="1400" b="1" kern="0" dirty="0">
                <a:solidFill>
                  <a:srgbClr val="FF0000"/>
                </a:solidFill>
              </a:rPr>
              <a:t>NGCN</a:t>
            </a:r>
          </a:p>
        </p:txBody>
      </p:sp>
      <p:sp>
        <p:nvSpPr>
          <p:cNvPr id="20" name="TextBox 19"/>
          <p:cNvSpPr txBox="1"/>
          <p:nvPr/>
        </p:nvSpPr>
        <p:spPr>
          <a:xfrm rot="19385955">
            <a:off x="2412490" y="3073010"/>
            <a:ext cx="1819402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400" kern="0" dirty="0"/>
              <a:t>Air</a:t>
            </a:r>
            <a:r>
              <a:rPr lang="en-US" sz="2400" b="1" kern="0" dirty="0"/>
              <a:t> </a:t>
            </a:r>
            <a:r>
              <a:rPr lang="en-US" sz="2400" kern="0" dirty="0"/>
              <a:t>Interface</a:t>
            </a:r>
          </a:p>
        </p:txBody>
      </p:sp>
      <p:pic>
        <p:nvPicPr>
          <p:cNvPr id="21" name="Picture 2" descr="Image result for light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0158">
            <a:off x="3235232" y="3200924"/>
            <a:ext cx="741616" cy="185715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19517826">
            <a:off x="8591686" y="3251016"/>
            <a:ext cx="1749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b="1" kern="0" dirty="0"/>
              <a:t>other networks</a:t>
            </a:r>
            <a:endParaRPr lang="en-US" kern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97504" y="2152245"/>
            <a:ext cx="0" cy="49395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3116" y="2168167"/>
            <a:ext cx="0" cy="49395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77569" y="2165894"/>
            <a:ext cx="3414674" cy="602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kern="0" dirty="0"/>
              <a:t>Radio Access Network</a:t>
            </a:r>
          </a:p>
          <a:p>
            <a:pPr algn="ctr">
              <a:lnSpc>
                <a:spcPct val="85000"/>
              </a:lnSpc>
            </a:pPr>
            <a:endParaRPr lang="en-US" sz="1100" b="1" dirty="0" err="1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 rot="19603085">
            <a:off x="8384728" y="2962981"/>
            <a:ext cx="2163624" cy="945405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noFill/>
          <a:ln w="444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 rot="19603085">
            <a:off x="8262473" y="2774450"/>
            <a:ext cx="2163624" cy="945405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noFill/>
          <a:ln w="444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 rot="19603085">
            <a:off x="8307105" y="2877795"/>
            <a:ext cx="2163624" cy="945405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noFill/>
          <a:ln w="444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backhaul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1812" y="1123939"/>
            <a:ext cx="8242165" cy="53623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imagine connecting cellular base-stations directly to a core network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modern cellular networks are indeed approaching this ideal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i="1" dirty="0" smtClean="0"/>
              <a:t>logically</a:t>
            </a:r>
            <a:r>
              <a:rPr lang="en-US" dirty="0" smtClean="0"/>
              <a:t> if not </a:t>
            </a:r>
            <a:r>
              <a:rPr lang="en-US" i="1" dirty="0" smtClean="0"/>
              <a:t>physically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However, such a simplistic approach suffers from drawbacks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due to the large number of base-stations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base-stations would require many physical ports (expense)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physical ports would need to support high rates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many fiber runs would be needed to interconnect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base-stations would need to be routers </a:t>
            </a:r>
          </a:p>
          <a:p>
            <a:pPr>
              <a:spcBef>
                <a:spcPts val="300"/>
              </a:spcBef>
            </a:pPr>
            <a:r>
              <a:rPr lang="en-US" dirty="0"/>
              <a:t>base-stations </a:t>
            </a:r>
            <a:r>
              <a:rPr lang="en-US" dirty="0" smtClean="0"/>
              <a:t>would need to support redundancy for other base-stations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core network would extend to edge with security implications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Instead, base-station connectivity is supported by a </a:t>
            </a:r>
            <a:r>
              <a:rPr lang="en-US" i="1" dirty="0" smtClean="0"/>
              <a:t>backhaul</a:t>
            </a:r>
            <a:r>
              <a:rPr lang="en-US" dirty="0" smtClean="0"/>
              <a:t> network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connects the base-stations to the core network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air interface and the backhaul network together form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smtClean="0"/>
              <a:t>A</a:t>
            </a:r>
            <a:r>
              <a:rPr lang="en-US" dirty="0" smtClean="0"/>
              <a:t>ccess </a:t>
            </a:r>
            <a:r>
              <a:rPr lang="en-US" b="1" dirty="0" smtClean="0"/>
              <a:t>N</a:t>
            </a:r>
            <a:r>
              <a:rPr lang="en-US" dirty="0" smtClean="0"/>
              <a:t>etwork (RAN)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819292" y="2061761"/>
            <a:ext cx="2835896" cy="2892375"/>
            <a:chOff x="2292368" y="4636797"/>
            <a:chExt cx="1385146" cy="1925984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409781" y="5450227"/>
              <a:ext cx="1210119" cy="929936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7" descr="bts-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368" y="5084992"/>
              <a:ext cx="341033" cy="89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bts-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325" y="4636797"/>
              <a:ext cx="341033" cy="89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bts-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6481" y="5118538"/>
              <a:ext cx="341033" cy="89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ts-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325" y="5666391"/>
              <a:ext cx="341033" cy="89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1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xagon 71"/>
          <p:cNvSpPr/>
          <p:nvPr/>
        </p:nvSpPr>
        <p:spPr>
          <a:xfrm>
            <a:off x="8531002" y="392633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AF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Hexagon 72"/>
          <p:cNvSpPr/>
          <p:nvPr/>
        </p:nvSpPr>
        <p:spPr>
          <a:xfrm>
            <a:off x="8507611" y="4639744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44BB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Hexagon 73"/>
          <p:cNvSpPr/>
          <p:nvPr/>
        </p:nvSpPr>
        <p:spPr>
          <a:xfrm>
            <a:off x="9157488" y="496344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Hexagon 74"/>
          <p:cNvSpPr/>
          <p:nvPr/>
        </p:nvSpPr>
        <p:spPr>
          <a:xfrm>
            <a:off x="9141990" y="427268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B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Hexagon 66"/>
          <p:cNvSpPr/>
          <p:nvPr/>
        </p:nvSpPr>
        <p:spPr>
          <a:xfrm>
            <a:off x="7734179" y="169183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AF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Hexagon 65"/>
          <p:cNvSpPr/>
          <p:nvPr/>
        </p:nvSpPr>
        <p:spPr>
          <a:xfrm>
            <a:off x="7741784" y="2405244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44BB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Hexagon 64"/>
          <p:cNvSpPr/>
          <p:nvPr/>
        </p:nvSpPr>
        <p:spPr>
          <a:xfrm>
            <a:off x="8360665" y="272894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Hexagon 63"/>
          <p:cNvSpPr/>
          <p:nvPr/>
        </p:nvSpPr>
        <p:spPr>
          <a:xfrm>
            <a:off x="8345167" y="203818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B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up the RAN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68177" y="1318713"/>
            <a:ext cx="8442288" cy="48899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In 3G the RAN was a pure </a:t>
            </a:r>
            <a:r>
              <a:rPr lang="en-US" sz="2000" i="1" kern="0" dirty="0"/>
              <a:t>backhaul</a:t>
            </a:r>
            <a:r>
              <a:rPr lang="en-US" sz="2000" kern="0" dirty="0"/>
              <a:t> network </a:t>
            </a:r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r>
              <a:rPr lang="en-US" sz="2000" kern="0" dirty="0"/>
              <a:t>In 4G this changed in 2 ways </a:t>
            </a:r>
          </a:p>
          <a:p>
            <a:r>
              <a:rPr lang="en-US" sz="2000" kern="0" dirty="0"/>
              <a:t>the X2 interface interconnected </a:t>
            </a:r>
            <a:r>
              <a:rPr lang="en-US" sz="2000" kern="0" dirty="0" err="1"/>
              <a:t>eNBs</a:t>
            </a:r>
            <a:r>
              <a:rPr lang="en-US" sz="2000" kern="0" dirty="0"/>
              <a:t> (at least logically)</a:t>
            </a:r>
          </a:p>
          <a:p>
            <a:endParaRPr lang="en-US" sz="2000" kern="0" dirty="0"/>
          </a:p>
          <a:p>
            <a:r>
              <a:rPr lang="en-US" sz="2000" kern="0" dirty="0" err="1"/>
              <a:t>fronthaul</a:t>
            </a:r>
            <a:r>
              <a:rPr lang="en-US" sz="2000" kern="0" dirty="0"/>
              <a:t> (CPRI)</a:t>
            </a:r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r>
              <a:rPr lang="en-US" sz="2000" kern="0" dirty="0"/>
              <a:t>In 5G this must change more drastically</a:t>
            </a:r>
            <a:endParaRPr lang="en-US" sz="1800" kern="0" dirty="0">
              <a:solidFill>
                <a:srgbClr val="044AB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232688" y="2028025"/>
            <a:ext cx="728191" cy="4159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232687" y="2444015"/>
            <a:ext cx="696374" cy="251712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9" idx="1"/>
          </p:cNvCxnSpPr>
          <p:nvPr/>
        </p:nvCxnSpPr>
        <p:spPr>
          <a:xfrm flipH="1">
            <a:off x="7232687" y="2345947"/>
            <a:ext cx="1323606" cy="980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8" idx="1"/>
          </p:cNvCxnSpPr>
          <p:nvPr/>
        </p:nvCxnSpPr>
        <p:spPr>
          <a:xfrm flipH="1" flipV="1">
            <a:off x="7232687" y="2444016"/>
            <a:ext cx="1342994" cy="600253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6736375" y="2633653"/>
            <a:ext cx="517737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kern="0" dirty="0"/>
              <a:t>RNC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8562669" y="3147504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7916408" y="2862244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8558150" y="2449507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7952255" y="2101274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pic>
        <p:nvPicPr>
          <p:cNvPr id="24" name="Picture 15" descr="m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1997" y="2224384"/>
            <a:ext cx="6270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5505160" y="2614930"/>
            <a:ext cx="83331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kern="0" dirty="0"/>
              <a:t>MSC/SGSN</a:t>
            </a:r>
          </a:p>
        </p:txBody>
      </p:sp>
      <p:cxnSp>
        <p:nvCxnSpPr>
          <p:cNvPr id="26" name="Straight Connector 25"/>
          <p:cNvCxnSpPr>
            <a:stCxn id="101" idx="1"/>
            <a:endCxn id="24" idx="1"/>
          </p:cNvCxnSpPr>
          <p:nvPr/>
        </p:nvCxnSpPr>
        <p:spPr>
          <a:xfrm flipH="1" flipV="1">
            <a:off x="6229059" y="2445840"/>
            <a:ext cx="645888" cy="1375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197585" y="4804877"/>
            <a:ext cx="4627054" cy="1091346"/>
            <a:chOff x="4344012" y="2724910"/>
            <a:chExt cx="4627054" cy="109134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609070" y="3423338"/>
              <a:ext cx="4003619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698264" y="3165999"/>
              <a:ext cx="9441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</a:rPr>
                <a:t>fronthaul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24193" y="3529821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BBU</a:t>
              </a:r>
            </a:p>
          </p:txBody>
        </p:sp>
        <p:pic>
          <p:nvPicPr>
            <p:cNvPr id="33" name="Picture 32" descr="rack-de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189" y="3098246"/>
              <a:ext cx="966787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5536835" y="3165999"/>
              <a:ext cx="10232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backhaul</a:t>
              </a:r>
            </a:p>
          </p:txBody>
        </p:sp>
        <p:sp>
          <p:nvSpPr>
            <p:cNvPr id="35" name="Freeform 2"/>
            <p:cNvSpPr>
              <a:spLocks/>
            </p:cNvSpPr>
            <p:nvPr/>
          </p:nvSpPr>
          <p:spPr bwMode="auto">
            <a:xfrm rot="64793">
              <a:off x="4344012" y="3086270"/>
              <a:ext cx="994443" cy="729986"/>
            </a:xfrm>
            <a:custGeom>
              <a:avLst/>
              <a:gdLst>
                <a:gd name="T0" fmla="*/ 294 w 1034"/>
                <a:gd name="T1" fmla="*/ 88 h 737"/>
                <a:gd name="T2" fmla="*/ 223 w 1034"/>
                <a:gd name="T3" fmla="*/ 89 h 737"/>
                <a:gd name="T4" fmla="*/ 150 w 1034"/>
                <a:gd name="T5" fmla="*/ 123 h 737"/>
                <a:gd name="T6" fmla="*/ 94 w 1034"/>
                <a:gd name="T7" fmla="*/ 177 h 737"/>
                <a:gd name="T8" fmla="*/ 67 w 1034"/>
                <a:gd name="T9" fmla="*/ 246 h 737"/>
                <a:gd name="T10" fmla="*/ 58 w 1034"/>
                <a:gd name="T11" fmla="*/ 304 h 737"/>
                <a:gd name="T12" fmla="*/ 17 w 1034"/>
                <a:gd name="T13" fmla="*/ 343 h 737"/>
                <a:gd name="T14" fmla="*/ 0 w 1034"/>
                <a:gd name="T15" fmla="*/ 395 h 737"/>
                <a:gd name="T16" fmla="*/ 9 w 1034"/>
                <a:gd name="T17" fmla="*/ 449 h 737"/>
                <a:gd name="T18" fmla="*/ 51 w 1034"/>
                <a:gd name="T19" fmla="*/ 503 h 737"/>
                <a:gd name="T20" fmla="*/ 127 w 1034"/>
                <a:gd name="T21" fmla="*/ 546 h 737"/>
                <a:gd name="T22" fmla="*/ 125 w 1034"/>
                <a:gd name="T23" fmla="*/ 604 h 737"/>
                <a:gd name="T24" fmla="*/ 163 w 1034"/>
                <a:gd name="T25" fmla="*/ 648 h 737"/>
                <a:gd name="T26" fmla="*/ 219 w 1034"/>
                <a:gd name="T27" fmla="*/ 675 h 737"/>
                <a:gd name="T28" fmla="*/ 284 w 1034"/>
                <a:gd name="T29" fmla="*/ 682 h 737"/>
                <a:gd name="T30" fmla="*/ 337 w 1034"/>
                <a:gd name="T31" fmla="*/ 665 h 737"/>
                <a:gd name="T32" fmla="*/ 395 w 1034"/>
                <a:gd name="T33" fmla="*/ 693 h 737"/>
                <a:gd name="T34" fmla="*/ 472 w 1034"/>
                <a:gd name="T35" fmla="*/ 729 h 737"/>
                <a:gd name="T36" fmla="*/ 550 w 1034"/>
                <a:gd name="T37" fmla="*/ 736 h 737"/>
                <a:gd name="T38" fmla="*/ 629 w 1034"/>
                <a:gd name="T39" fmla="*/ 721 h 737"/>
                <a:gd name="T40" fmla="*/ 702 w 1034"/>
                <a:gd name="T41" fmla="*/ 688 h 737"/>
                <a:gd name="T42" fmla="*/ 765 w 1034"/>
                <a:gd name="T43" fmla="*/ 665 h 737"/>
                <a:gd name="T44" fmla="*/ 825 w 1034"/>
                <a:gd name="T45" fmla="*/ 676 h 737"/>
                <a:gd name="T46" fmla="*/ 889 w 1034"/>
                <a:gd name="T47" fmla="*/ 656 h 737"/>
                <a:gd name="T48" fmla="*/ 939 w 1034"/>
                <a:gd name="T49" fmla="*/ 613 h 737"/>
                <a:gd name="T50" fmla="*/ 971 w 1034"/>
                <a:gd name="T51" fmla="*/ 555 h 737"/>
                <a:gd name="T52" fmla="*/ 966 w 1034"/>
                <a:gd name="T53" fmla="*/ 492 h 737"/>
                <a:gd name="T54" fmla="*/ 1011 w 1034"/>
                <a:gd name="T55" fmla="*/ 430 h 737"/>
                <a:gd name="T56" fmla="*/ 1031 w 1034"/>
                <a:gd name="T57" fmla="*/ 367 h 737"/>
                <a:gd name="T58" fmla="*/ 1027 w 1034"/>
                <a:gd name="T59" fmla="*/ 306 h 737"/>
                <a:gd name="T60" fmla="*/ 999 w 1034"/>
                <a:gd name="T61" fmla="*/ 253 h 737"/>
                <a:gd name="T62" fmla="*/ 951 w 1034"/>
                <a:gd name="T63" fmla="*/ 212 h 737"/>
                <a:gd name="T64" fmla="*/ 936 w 1034"/>
                <a:gd name="T65" fmla="*/ 158 h 737"/>
                <a:gd name="T66" fmla="*/ 904 w 1034"/>
                <a:gd name="T67" fmla="*/ 99 h 737"/>
                <a:gd name="T68" fmla="*/ 846 w 1034"/>
                <a:gd name="T69" fmla="*/ 58 h 737"/>
                <a:gd name="T70" fmla="*/ 773 w 1034"/>
                <a:gd name="T71" fmla="*/ 41 h 737"/>
                <a:gd name="T72" fmla="*/ 702 w 1034"/>
                <a:gd name="T73" fmla="*/ 54 h 737"/>
                <a:gd name="T74" fmla="*/ 642 w 1034"/>
                <a:gd name="T75" fmla="*/ 61 h 737"/>
                <a:gd name="T76" fmla="*/ 575 w 1034"/>
                <a:gd name="T77" fmla="*/ 17 h 737"/>
                <a:gd name="T78" fmla="*/ 513 w 1034"/>
                <a:gd name="T79" fmla="*/ 0 h 737"/>
                <a:gd name="T80" fmla="*/ 451 w 1034"/>
                <a:gd name="T81" fmla="*/ 11 h 737"/>
                <a:gd name="T82" fmla="*/ 389 w 1034"/>
                <a:gd name="T83" fmla="*/ 48 h 737"/>
                <a:gd name="T84" fmla="*/ 331 w 1034"/>
                <a:gd name="T85" fmla="*/ 1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12700" cap="rnd" cmpd="sng">
                  <a:noFill/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66422" y="3223283"/>
              <a:ext cx="7614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CORE</a:t>
              </a:r>
            </a:p>
          </p:txBody>
        </p:sp>
        <p:pic>
          <p:nvPicPr>
            <p:cNvPr id="37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075" y="2724910"/>
              <a:ext cx="658991" cy="80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457064" y="3435304"/>
              <a:ext cx="369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RH</a:t>
              </a:r>
            </a:p>
          </p:txBody>
        </p:sp>
      </p:grpSp>
      <p:pic>
        <p:nvPicPr>
          <p:cNvPr id="49" name="Picture 26" descr="r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0085" y="4390289"/>
            <a:ext cx="54451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>
            <a:stCxn id="83" idx="1"/>
            <a:endCxn id="49" idx="1"/>
          </p:cNvCxnSpPr>
          <p:nvPr/>
        </p:nvCxnSpPr>
        <p:spPr>
          <a:xfrm flipH="1">
            <a:off x="8014598" y="4247946"/>
            <a:ext cx="726127" cy="4177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7" idx="1"/>
            <a:endCxn id="49" idx="1"/>
          </p:cNvCxnSpPr>
          <p:nvPr/>
        </p:nvCxnSpPr>
        <p:spPr>
          <a:xfrm flipH="1" flipV="1">
            <a:off x="8014597" y="4665720"/>
            <a:ext cx="719972" cy="287994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9" idx="1"/>
          </p:cNvCxnSpPr>
          <p:nvPr/>
        </p:nvCxnSpPr>
        <p:spPr>
          <a:xfrm flipH="1">
            <a:off x="8014597" y="4650798"/>
            <a:ext cx="1350576" cy="149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1" idx="1"/>
            <a:endCxn id="49" idx="1"/>
          </p:cNvCxnSpPr>
          <p:nvPr/>
        </p:nvCxnSpPr>
        <p:spPr>
          <a:xfrm flipH="1" flipV="1">
            <a:off x="8014598" y="4665720"/>
            <a:ext cx="1355387" cy="609352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flipH="1">
            <a:off x="9348202" y="5430633"/>
            <a:ext cx="41849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8698733" y="5084117"/>
            <a:ext cx="402000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sp>
        <p:nvSpPr>
          <p:cNvPr id="56" name="TextBox 55"/>
          <p:cNvSpPr txBox="1"/>
          <p:nvPr/>
        </p:nvSpPr>
        <p:spPr>
          <a:xfrm flipH="1">
            <a:off x="9340059" y="4717706"/>
            <a:ext cx="411841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sp>
        <p:nvSpPr>
          <p:cNvPr id="57" name="TextBox 56"/>
          <p:cNvSpPr txBox="1"/>
          <p:nvPr/>
        </p:nvSpPr>
        <p:spPr>
          <a:xfrm flipH="1">
            <a:off x="8716120" y="4396345"/>
            <a:ext cx="420033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cxnSp>
        <p:nvCxnSpPr>
          <p:cNvPr id="58" name="Straight Connector 57"/>
          <p:cNvCxnSpPr>
            <a:stCxn id="83" idx="3"/>
            <a:endCxn id="82" idx="1"/>
          </p:cNvCxnSpPr>
          <p:nvPr/>
        </p:nvCxnSpPr>
        <p:spPr>
          <a:xfrm>
            <a:off x="9100389" y="4247946"/>
            <a:ext cx="262670" cy="342762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7" idx="3"/>
          </p:cNvCxnSpPr>
          <p:nvPr/>
        </p:nvCxnSpPr>
        <p:spPr>
          <a:xfrm>
            <a:off x="9094235" y="4953714"/>
            <a:ext cx="261289" cy="291314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7" idx="3"/>
            <a:endCxn id="82" idx="1"/>
          </p:cNvCxnSpPr>
          <p:nvPr/>
        </p:nvCxnSpPr>
        <p:spPr>
          <a:xfrm flipV="1">
            <a:off x="9094235" y="4590708"/>
            <a:ext cx="268825" cy="363006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81" idx="1"/>
          </p:cNvCxnSpPr>
          <p:nvPr/>
        </p:nvCxnSpPr>
        <p:spPr>
          <a:xfrm>
            <a:off x="9115194" y="4267824"/>
            <a:ext cx="254790" cy="1007248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flipH="1">
            <a:off x="8898299" y="5330420"/>
            <a:ext cx="39891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b="1" kern="0" dirty="0"/>
              <a:t>X2</a:t>
            </a:r>
          </a:p>
        </p:txBody>
      </p:sp>
      <p:sp>
        <p:nvSpPr>
          <p:cNvPr id="63" name="TextBox 62"/>
          <p:cNvSpPr txBox="1"/>
          <p:nvPr/>
        </p:nvSpPr>
        <p:spPr>
          <a:xfrm flipH="1">
            <a:off x="8223805" y="4406305"/>
            <a:ext cx="39891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b="1" kern="0" dirty="0"/>
              <a:t>S1</a:t>
            </a:r>
          </a:p>
        </p:txBody>
      </p:sp>
      <p:pic>
        <p:nvPicPr>
          <p:cNvPr id="76" name="Picture 75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0879" y="1832446"/>
            <a:ext cx="359665" cy="359665"/>
          </a:xfrm>
          <a:prstGeom prst="rect">
            <a:avLst/>
          </a:prstGeom>
        </p:spPr>
      </p:pic>
      <p:pic>
        <p:nvPicPr>
          <p:cNvPr id="77" name="Picture 76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34570" y="4773882"/>
            <a:ext cx="359665" cy="359665"/>
          </a:xfrm>
          <a:prstGeom prst="rect">
            <a:avLst/>
          </a:prstGeom>
        </p:spPr>
      </p:pic>
      <p:pic>
        <p:nvPicPr>
          <p:cNvPr id="78" name="Picture 77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5682" y="2864436"/>
            <a:ext cx="359665" cy="359665"/>
          </a:xfrm>
          <a:prstGeom prst="rect">
            <a:avLst/>
          </a:prstGeom>
        </p:spPr>
      </p:pic>
      <p:pic>
        <p:nvPicPr>
          <p:cNvPr id="79" name="Picture 78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6294" y="2166115"/>
            <a:ext cx="359665" cy="359665"/>
          </a:xfrm>
          <a:prstGeom prst="rect">
            <a:avLst/>
          </a:prstGeom>
        </p:spPr>
      </p:pic>
      <p:pic>
        <p:nvPicPr>
          <p:cNvPr id="80" name="Picture 79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3564" y="2564954"/>
            <a:ext cx="359665" cy="359665"/>
          </a:xfrm>
          <a:prstGeom prst="rect">
            <a:avLst/>
          </a:prstGeom>
        </p:spPr>
      </p:pic>
      <p:pic>
        <p:nvPicPr>
          <p:cNvPr id="81" name="Picture 80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9985" y="5095240"/>
            <a:ext cx="359665" cy="359665"/>
          </a:xfrm>
          <a:prstGeom prst="rect">
            <a:avLst/>
          </a:prstGeom>
        </p:spPr>
      </p:pic>
      <p:pic>
        <p:nvPicPr>
          <p:cNvPr id="82" name="Picture 81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3060" y="4410876"/>
            <a:ext cx="359665" cy="359665"/>
          </a:xfrm>
          <a:prstGeom prst="rect">
            <a:avLst/>
          </a:prstGeom>
        </p:spPr>
      </p:pic>
      <p:pic>
        <p:nvPicPr>
          <p:cNvPr id="83" name="Picture 82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40725" y="4068114"/>
            <a:ext cx="359665" cy="359665"/>
          </a:xfrm>
          <a:prstGeom prst="rect">
            <a:avLst/>
          </a:prstGeom>
        </p:spPr>
      </p:pic>
      <p:pic>
        <p:nvPicPr>
          <p:cNvPr id="101" name="Picture 100" descr="BS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4948" y="2279766"/>
            <a:ext cx="35966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RAN Functional </a:t>
            </a:r>
            <a:r>
              <a:rPr lang="en-US" dirty="0" smtClean="0"/>
              <a:t>Splits</a:t>
            </a:r>
            <a:endParaRPr lang="en-US" dirty="0"/>
          </a:p>
        </p:txBody>
      </p:sp>
      <p:sp>
        <p:nvSpPr>
          <p:cNvPr id="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69662" y="5082455"/>
            <a:ext cx="4239152" cy="1373061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dirty="0"/>
              <a:t>Decomposed base station transceiver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200" dirty="0"/>
              <a:t>PHY – Physical layer processing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200" dirty="0"/>
              <a:t>MAC – Medium Access Control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200" dirty="0"/>
              <a:t>RLC – Radio Link Control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200" dirty="0"/>
              <a:t>PDCP – Packet Data Convergence Protocol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dirty="0"/>
              <a:t>Network based control functionality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200" dirty="0"/>
              <a:t>RRC – Radio Resource Control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23332" y="1419367"/>
            <a:ext cx="9921921" cy="4626870"/>
            <a:chOff x="469075" y="1480141"/>
            <a:chExt cx="9945045" cy="4907383"/>
          </a:xfrm>
        </p:grpSpPr>
        <p:sp>
          <p:nvSpPr>
            <p:cNvPr id="49" name="TextBox 48"/>
            <p:cNvSpPr txBox="1"/>
            <p:nvPr/>
          </p:nvSpPr>
          <p:spPr>
            <a:xfrm>
              <a:off x="469075" y="5473503"/>
              <a:ext cx="5448045" cy="91402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b="1" kern="0" dirty="0"/>
                <a:t>LTE uses splits 1 and 8</a:t>
              </a:r>
            </a:p>
            <a:p>
              <a:r>
                <a:rPr lang="en-US" sz="1600" b="1" kern="0" dirty="0">
                  <a:solidFill>
                    <a:srgbClr val="00B050"/>
                  </a:solidFill>
                </a:rPr>
                <a:t>3GPP has standardized split 2 (CU/DU split)</a:t>
              </a:r>
            </a:p>
            <a:p>
              <a:r>
                <a:rPr lang="en-US" sz="1600" b="1" kern="0" dirty="0">
                  <a:solidFill>
                    <a:srgbClr val="00B050"/>
                  </a:solidFill>
                </a:rPr>
                <a:t>ORAN has developed split 7.2 (RU/DU split)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3544822" y="4414608"/>
              <a:ext cx="973624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9161011" y="3614369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↓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A/D</a:t>
              </a:r>
            </a:p>
          </p:txBody>
        </p:sp>
        <p:cxnSp>
          <p:nvCxnSpPr>
            <p:cNvPr id="5" name="Straight Arrow Connector 4"/>
            <p:cNvCxnSpPr>
              <a:endCxn id="4" idx="3"/>
            </p:cNvCxnSpPr>
            <p:nvPr/>
          </p:nvCxnSpPr>
          <p:spPr>
            <a:xfrm flipH="1">
              <a:off x="9740676" y="3859297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2331230" y="2713000"/>
              <a:ext cx="681972" cy="1894820"/>
              <a:chOff x="5216845" y="1075701"/>
              <a:chExt cx="681972" cy="18948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1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5567710" y="1598921"/>
                <a:ext cx="0" cy="1371600"/>
              </a:xfrm>
              <a:prstGeom prst="line">
                <a:avLst/>
              </a:prstGeom>
              <a:ln w="38100">
                <a:solidFill>
                  <a:srgbClr val="044A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8246623" y="3623736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Low-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PHY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826288" y="3868664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339831" y="3623736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PHY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919496" y="3868664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430511" y="3616821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Low-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MAC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010176" y="3861749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526815" y="3626188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MAC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106480" y="3871116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617495" y="3626188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Low-RLC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197160" y="3871116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720059" y="3623736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RLC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299724" y="3868664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803845" y="3633103"/>
              <a:ext cx="592183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PDCP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396027" y="3878031"/>
              <a:ext cx="317138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853064" y="3164911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RRC</a:t>
              </a:r>
            </a:p>
          </p:txBody>
        </p:sp>
        <p:cxnSp>
          <p:nvCxnSpPr>
            <p:cNvPr id="24" name="Straight Arrow Connector 23"/>
            <p:cNvCxnSpPr>
              <a:stCxn id="21" idx="1"/>
              <a:endCxn id="23" idx="3"/>
            </p:cNvCxnSpPr>
            <p:nvPr/>
          </p:nvCxnSpPr>
          <p:spPr>
            <a:xfrm flipH="1" flipV="1">
              <a:off x="2432728" y="3409839"/>
              <a:ext cx="371116" cy="468192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853064" y="4113593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Data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25" idx="3"/>
            </p:cNvCxnSpPr>
            <p:nvPr/>
          </p:nvCxnSpPr>
          <p:spPr>
            <a:xfrm flipH="1">
              <a:off x="2432728" y="3878031"/>
              <a:ext cx="371116" cy="480490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193958" y="2713000"/>
              <a:ext cx="681972" cy="1529060"/>
              <a:chOff x="5216845" y="1075701"/>
              <a:chExt cx="681972" cy="152906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2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890227" y="2713000"/>
              <a:ext cx="681972" cy="1529060"/>
              <a:chOff x="5216845" y="1075701"/>
              <a:chExt cx="681972" cy="15290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5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6816736" y="2713000"/>
              <a:ext cx="681972" cy="1529060"/>
              <a:chOff x="5216845" y="1075701"/>
              <a:chExt cx="681972" cy="15290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6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7726528" y="2712999"/>
              <a:ext cx="746885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/>
                <a:t>Options</a:t>
              </a:r>
            </a:p>
            <a:p>
              <a:pPr algn="ctr"/>
              <a:r>
                <a:rPr lang="en-US" sz="1050" b="1" dirty="0"/>
                <a:t>7.x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628185" y="2713000"/>
              <a:ext cx="681972" cy="1894820"/>
              <a:chOff x="5216845" y="1075701"/>
              <a:chExt cx="681972" cy="189482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8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5567710" y="1598921"/>
                <a:ext cx="0" cy="1371600"/>
              </a:xfrm>
              <a:prstGeom prst="line">
                <a:avLst/>
              </a:prstGeom>
              <a:ln w="38100">
                <a:solidFill>
                  <a:srgbClr val="044A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107191" y="2713000"/>
              <a:ext cx="681972" cy="1529060"/>
              <a:chOff x="5216845" y="1075701"/>
              <a:chExt cx="681972" cy="152906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3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003396" y="2713000"/>
              <a:ext cx="681972" cy="1529060"/>
              <a:chOff x="5216845" y="1075701"/>
              <a:chExt cx="681972" cy="15290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216845" y="1075701"/>
                <a:ext cx="68197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4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129" y="3211913"/>
              <a:ext cx="658991" cy="80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ight Arrow 49"/>
            <p:cNvSpPr/>
            <p:nvPr/>
          </p:nvSpPr>
          <p:spPr>
            <a:xfrm>
              <a:off x="7205869" y="1480141"/>
              <a:ext cx="2589050" cy="665458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ight Arrow 50"/>
            <p:cNvSpPr/>
            <p:nvPr/>
          </p:nvSpPr>
          <p:spPr>
            <a:xfrm rot="10800000">
              <a:off x="2110409" y="2064001"/>
              <a:ext cx="7651208" cy="665458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03643" y="2228770"/>
              <a:ext cx="23025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Latency tolerance increases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7339833" y="3420814"/>
              <a:ext cx="2400843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Placeholder 1"/>
            <p:cNvSpPr txBox="1">
              <a:spLocks/>
            </p:cNvSpPr>
            <p:nvPr/>
          </p:nvSpPr>
          <p:spPr>
            <a:xfrm>
              <a:off x="8294544" y="3233681"/>
              <a:ext cx="445646" cy="408735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ED1C24"/>
                  </a:solidFill>
                </a:rPr>
                <a:t>L1</a:t>
              </a:r>
            </a:p>
          </p:txBody>
        </p:sp>
        <p:sp>
          <p:nvSpPr>
            <p:cNvPr id="61" name="Text Placeholder 1"/>
            <p:cNvSpPr txBox="1">
              <a:spLocks/>
            </p:cNvSpPr>
            <p:nvPr/>
          </p:nvSpPr>
          <p:spPr>
            <a:xfrm>
              <a:off x="8327593" y="4501107"/>
              <a:ext cx="1302912" cy="65328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044ABC"/>
                  </a:solidFill>
                </a:rPr>
                <a:t>conventional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 err="1">
                  <a:solidFill>
                    <a:srgbClr val="044ABC"/>
                  </a:solidFill>
                </a:rPr>
                <a:t>fronthauling</a:t>
              </a:r>
              <a:endParaRPr lang="en-US" sz="1200" b="1" kern="0" dirty="0">
                <a:solidFill>
                  <a:srgbClr val="044ABC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3720060" y="3412573"/>
              <a:ext cx="3290117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Placeholder 1"/>
            <p:cNvSpPr txBox="1">
              <a:spLocks/>
            </p:cNvSpPr>
            <p:nvPr/>
          </p:nvSpPr>
          <p:spPr>
            <a:xfrm>
              <a:off x="4751932" y="3265875"/>
              <a:ext cx="423505" cy="348493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ED1C24"/>
                  </a:solidFill>
                </a:rPr>
                <a:t>L2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2432728" y="3432591"/>
              <a:ext cx="963300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Placeholder 1"/>
            <p:cNvSpPr txBox="1">
              <a:spLocks/>
            </p:cNvSpPr>
            <p:nvPr/>
          </p:nvSpPr>
          <p:spPr>
            <a:xfrm>
              <a:off x="2766721" y="3261200"/>
              <a:ext cx="385062" cy="35316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ED1C24"/>
                  </a:solidFill>
                </a:rPr>
                <a:t>L3</a:t>
              </a:r>
            </a:p>
          </p:txBody>
        </p:sp>
        <p:sp>
          <p:nvSpPr>
            <p:cNvPr id="62" name="Text Placeholder 1"/>
            <p:cNvSpPr txBox="1">
              <a:spLocks/>
            </p:cNvSpPr>
            <p:nvPr/>
          </p:nvSpPr>
          <p:spPr>
            <a:xfrm>
              <a:off x="2105442" y="4526107"/>
              <a:ext cx="1302912" cy="65328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044ABC"/>
                  </a:solidFill>
                </a:rPr>
                <a:t>conventional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044ABC"/>
                  </a:solidFill>
                </a:rPr>
                <a:t>backhauling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57720" y="4237719"/>
              <a:ext cx="625402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050" b="1" kern="0" dirty="0" err="1"/>
                <a:t>CoMP</a:t>
              </a:r>
              <a:endParaRPr lang="en-US" sz="1050" b="1" kern="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3544822" y="4328112"/>
              <a:ext cx="0" cy="148281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234932" y="4422658"/>
              <a:ext cx="973624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333601" y="4244004"/>
              <a:ext cx="644835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050" b="1" kern="0" dirty="0"/>
                <a:t>HARQ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234932" y="4336162"/>
              <a:ext cx="0" cy="148281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ight Arrow 82"/>
            <p:cNvSpPr/>
            <p:nvPr/>
          </p:nvSpPr>
          <p:spPr>
            <a:xfrm>
              <a:off x="2231901" y="1483649"/>
              <a:ext cx="5040060" cy="665458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85607" y="1653136"/>
              <a:ext cx="30499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Bandwidth increases with user traffic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14300" y="1641729"/>
              <a:ext cx="22821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Bandwidth PHY dependent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467052" y="4178306"/>
              <a:ext cx="49868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/>
                <a:t>RU</a:t>
              </a:r>
              <a:endParaRPr lang="en-US" sz="9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84392" y="4624328"/>
              <a:ext cx="1081305" cy="400109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350" b="1" kern="0" dirty="0" err="1">
                  <a:solidFill>
                    <a:srgbClr val="044ABC"/>
                  </a:solidFill>
                </a:rPr>
                <a:t>xHauling</a:t>
              </a:r>
              <a:endParaRPr lang="en-US" sz="1350" b="1" kern="0" dirty="0">
                <a:solidFill>
                  <a:srgbClr val="044ABC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12092" y="4187428"/>
              <a:ext cx="51396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/>
                <a:t>DU</a:t>
              </a:r>
              <a:endParaRPr lang="en-US" sz="900" b="1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836553" y="4158466"/>
              <a:ext cx="4910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/>
                <a:t>CU</a:t>
              </a:r>
              <a:endParaRPr lang="en-US" sz="900" b="1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8113461" y="3255912"/>
              <a:ext cx="0" cy="1005840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98076" y="4202547"/>
              <a:ext cx="8096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</a:rPr>
                <a:t>ORAN</a:t>
              </a:r>
            </a:p>
            <a:p>
              <a:pPr algn="ctr"/>
              <a:r>
                <a:rPr lang="en-US" sz="1200" b="1" dirty="0">
                  <a:solidFill>
                    <a:srgbClr val="00B050"/>
                  </a:solidFill>
                </a:rPr>
                <a:t> split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56303" y="4418578"/>
              <a:ext cx="8096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</a:rPr>
                <a:t>3GPP</a:t>
              </a:r>
            </a:p>
            <a:p>
              <a:pPr algn="ctr"/>
              <a:r>
                <a:rPr lang="en-US" sz="1200" b="1" dirty="0">
                  <a:solidFill>
                    <a:srgbClr val="00B050"/>
                  </a:solidFill>
                </a:rPr>
                <a:t> split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1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556">
            <a:off x="8061050" y="4067085"/>
            <a:ext cx="1000365" cy="1406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6107">
            <a:off x="6949174" y="3931467"/>
            <a:ext cx="434711" cy="16235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Generations of cellular technologies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50264"/>
              </p:ext>
            </p:extLst>
          </p:nvPr>
        </p:nvGraphicFramePr>
        <p:xfrm>
          <a:off x="1366437" y="1279178"/>
          <a:ext cx="9891176" cy="5410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0959"/>
                <a:gridCol w="1430100"/>
                <a:gridCol w="1430100"/>
                <a:gridCol w="1430100"/>
                <a:gridCol w="1470460"/>
                <a:gridCol w="1949457"/>
              </a:tblGrid>
              <a:tr h="49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1G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2G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4G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5G</a:t>
                      </a:r>
                    </a:p>
                  </a:txBody>
                  <a:tcPr anchor="ctr"/>
                </a:tc>
              </a:tr>
              <a:tr h="4337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3GPP releases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- 7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</a:t>
                      </a:r>
                      <a:r>
                        <a:rPr lang="en-US" baseline="0" dirty="0" smtClean="0"/>
                        <a:t>9, 10-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15, 16</a:t>
                      </a:r>
                      <a:endParaRPr lang="en-US" dirty="0"/>
                    </a:p>
                  </a:txBody>
                  <a:tcPr/>
                </a:tc>
              </a:tr>
              <a:tr h="471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2010s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2020s</a:t>
                      </a:r>
                    </a:p>
                  </a:txBody>
                  <a:tcPr/>
                </a:tc>
              </a:tr>
              <a:tr h="9542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services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analog</a:t>
                      </a:r>
                      <a:r>
                        <a:rPr lang="en-US" sz="2000" baseline="0" dirty="0" smtClean="0"/>
                        <a:t> voice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digital</a:t>
                      </a:r>
                      <a:r>
                        <a:rPr lang="en-US" sz="2000" baseline="0" dirty="0" smtClean="0"/>
                        <a:t> voice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messages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WB</a:t>
                      </a:r>
                      <a:r>
                        <a:rPr lang="en-US" sz="2000" baseline="0" dirty="0" smtClean="0"/>
                        <a:t> voice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packet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voice, video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always on</a:t>
                      </a:r>
                    </a:p>
                    <a:p>
                      <a:pPr algn="ctr"/>
                      <a:r>
                        <a:rPr lang="en-US" sz="2000" dirty="0" smtClean="0"/>
                        <a:t>Internet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everything</a:t>
                      </a:r>
                      <a:endParaRPr lang="en-US" sz="2000" dirty="0"/>
                    </a:p>
                  </a:txBody>
                  <a:tcPr anchor="ctr"/>
                </a:tc>
              </a:tr>
              <a:tr h="1821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devices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7028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 rate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 kbps (GPRS)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Mbps (HSPA)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100+ Mbps</a:t>
                      </a:r>
                    </a:p>
                    <a:p>
                      <a:pPr algn="ctr"/>
                      <a:r>
                        <a:rPr lang="en-US" sz="2000" dirty="0" smtClean="0"/>
                        <a:t>(LTE/LTE-A)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</a:t>
                      </a:r>
                      <a:r>
                        <a:rPr lang="en-US" sz="2000" dirty="0" err="1" smtClean="0"/>
                        <a:t>Gbps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(NR)</a:t>
                      </a:r>
                      <a:endParaRPr lang="en-US" sz="2000" dirty="0"/>
                    </a:p>
                  </a:txBody>
                  <a:tcPr/>
                </a:tc>
              </a:tr>
              <a:tr h="4337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10s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5324">
            <a:off x="3980384" y="3926633"/>
            <a:ext cx="517897" cy="1548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2" y="3958553"/>
            <a:ext cx="713632" cy="15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1777" y="3900030"/>
            <a:ext cx="271633" cy="400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144961">
            <a:off x="9608304" y="4395678"/>
            <a:ext cx="609728" cy="445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2896" y="5195546"/>
            <a:ext cx="413428" cy="327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5044" y="3913266"/>
            <a:ext cx="679113" cy="434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4490" y="4898061"/>
            <a:ext cx="698425" cy="545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3650" y="4832837"/>
            <a:ext cx="551400" cy="348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2615" y="4248602"/>
            <a:ext cx="279306" cy="5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interfaces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intermediate split options</a:t>
            </a:r>
          </a:p>
          <a:p>
            <a:pPr marL="0" indent="0" defTabSz="358775">
              <a:buNone/>
            </a:pPr>
            <a:r>
              <a:rPr lang="en-US" dirty="0" smtClean="0"/>
              <a:t>	decomposes the BBU into</a:t>
            </a:r>
          </a:p>
          <a:p>
            <a:pPr defTabSz="358775"/>
            <a:r>
              <a:rPr lang="en-US" b="1" dirty="0" smtClean="0"/>
              <a:t>C</a:t>
            </a:r>
            <a:r>
              <a:rPr lang="en-US" dirty="0" smtClean="0"/>
              <a:t>entral </a:t>
            </a:r>
            <a:r>
              <a:rPr lang="en-US" b="1" dirty="0" smtClean="0"/>
              <a:t>U</a:t>
            </a:r>
            <a:r>
              <a:rPr lang="en-US" dirty="0" smtClean="0"/>
              <a:t>nit     </a:t>
            </a:r>
          </a:p>
          <a:p>
            <a:pPr defTabSz="358775"/>
            <a:r>
              <a:rPr lang="en-US" b="1" dirty="0" smtClean="0"/>
              <a:t>D</a:t>
            </a:r>
            <a:r>
              <a:rPr lang="en-US" dirty="0" smtClean="0"/>
              <a:t>istributed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pPr defTabSz="358775"/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pPr defTabSz="358775"/>
            <a:endParaRPr lang="en-US" dirty="0"/>
          </a:p>
          <a:p>
            <a:pPr defTabSz="358775"/>
            <a:endParaRPr lang="en-US" dirty="0" smtClean="0"/>
          </a:p>
          <a:p>
            <a:pPr defTabSz="358775"/>
            <a:endParaRPr lang="en-US" dirty="0"/>
          </a:p>
          <a:p>
            <a:pPr marL="0" indent="0" defTabSz="358775">
              <a:buNone/>
            </a:pPr>
            <a:endParaRPr lang="en-US" dirty="0"/>
          </a:p>
          <a:p>
            <a:pPr marL="0" indent="0" defTabSz="358775">
              <a:buNone/>
            </a:pPr>
            <a:endParaRPr lang="en-US" dirty="0" smtClean="0"/>
          </a:p>
          <a:p>
            <a:pPr marL="0" indent="0" defTabSz="358775">
              <a:buNone/>
            </a:pPr>
            <a:r>
              <a:rPr lang="en-US" dirty="0" smtClean="0"/>
              <a:t>Possible decompositions:</a:t>
            </a:r>
          </a:p>
          <a:p>
            <a:pPr defTabSz="358775">
              <a:spcBef>
                <a:spcPts val="0"/>
              </a:spcBef>
            </a:pPr>
            <a:r>
              <a:rPr lang="en-US" dirty="0" smtClean="0"/>
              <a:t>RU+DU+CU</a:t>
            </a:r>
          </a:p>
          <a:p>
            <a:pPr defTabSz="358775">
              <a:spcBef>
                <a:spcPts val="0"/>
              </a:spcBef>
            </a:pPr>
            <a:r>
              <a:rPr lang="en-US" dirty="0" smtClean="0"/>
              <a:t>RU+DU </a:t>
            </a:r>
            <a:r>
              <a:rPr lang="en-US" dirty="0"/>
              <a:t>–</a:t>
            </a:r>
            <a:r>
              <a:rPr lang="en-US" dirty="0" smtClean="0"/>
              <a:t> CU</a:t>
            </a:r>
          </a:p>
          <a:p>
            <a:pPr defTabSz="358775">
              <a:spcBef>
                <a:spcPts val="0"/>
              </a:spcBef>
            </a:pPr>
            <a:r>
              <a:rPr lang="en-US" dirty="0"/>
              <a:t>RU – </a:t>
            </a:r>
            <a:r>
              <a:rPr lang="en-US" dirty="0" smtClean="0"/>
              <a:t>DU+CU</a:t>
            </a:r>
          </a:p>
          <a:p>
            <a:pPr defTabSz="358775">
              <a:spcBef>
                <a:spcPts val="0"/>
              </a:spcBef>
            </a:pPr>
            <a:r>
              <a:rPr lang="en-US" dirty="0" smtClean="0"/>
              <a:t>RU – DU </a:t>
            </a:r>
            <a:r>
              <a:rPr lang="en-US" dirty="0"/>
              <a:t>–</a:t>
            </a:r>
            <a:r>
              <a:rPr lang="en-US" dirty="0" smtClean="0"/>
              <a:t> CU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29135" y="1879571"/>
            <a:ext cx="7207471" cy="3785499"/>
            <a:chOff x="1205133" y="1022320"/>
            <a:chExt cx="7207471" cy="3785499"/>
          </a:xfrm>
        </p:grpSpPr>
        <p:cxnSp>
          <p:nvCxnSpPr>
            <p:cNvPr id="11" name="Straight Connector 10"/>
            <p:cNvCxnSpPr>
              <a:stCxn id="9" idx="3"/>
              <a:endCxn id="69" idx="1"/>
            </p:cNvCxnSpPr>
            <p:nvPr/>
          </p:nvCxnSpPr>
          <p:spPr>
            <a:xfrm flipH="1" flipV="1">
              <a:off x="4181235" y="3377294"/>
              <a:ext cx="2211377" cy="369747"/>
            </a:xfrm>
            <a:prstGeom prst="line">
              <a:avLst/>
            </a:prstGeom>
            <a:ln w="19050">
              <a:solidFill>
                <a:srgbClr val="044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6" descr="rn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92612" y="3540467"/>
              <a:ext cx="408385" cy="41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>
              <a:stCxn id="50" idx="3"/>
            </p:cNvCxnSpPr>
            <p:nvPr/>
          </p:nvCxnSpPr>
          <p:spPr>
            <a:xfrm flipH="1">
              <a:off x="6800999" y="3747041"/>
              <a:ext cx="1027748" cy="1284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flipH="1">
              <a:off x="6831279" y="3445638"/>
              <a:ext cx="1152008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/>
                <a:t>F2</a:t>
              </a:r>
            </a:p>
            <a:p>
              <a:pPr algn="ctr"/>
              <a:r>
                <a:rPr lang="en-US" sz="1600" b="1" kern="0" dirty="0"/>
                <a:t>fronthaul</a:t>
              </a:r>
              <a:endParaRPr lang="en-US" sz="1000" b="1" kern="0" dirty="0"/>
            </a:p>
          </p:txBody>
        </p:sp>
        <p:sp>
          <p:nvSpPr>
            <p:cNvPr id="5" name="Hexagon 4"/>
            <p:cNvSpPr/>
            <p:nvPr/>
          </p:nvSpPr>
          <p:spPr>
            <a:xfrm>
              <a:off x="7594570" y="2688971"/>
              <a:ext cx="583857" cy="5097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AF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7" name="Picture 26" descr="Node 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1861" y="2822203"/>
              <a:ext cx="269749" cy="269749"/>
            </a:xfrm>
            <a:prstGeom prst="rect">
              <a:avLst/>
            </a:prstGeom>
          </p:spPr>
        </p:pic>
        <p:sp>
          <p:nvSpPr>
            <p:cNvPr id="50" name="Hexagon 49"/>
            <p:cNvSpPr/>
            <p:nvPr/>
          </p:nvSpPr>
          <p:spPr>
            <a:xfrm>
              <a:off x="7828747" y="3492183"/>
              <a:ext cx="583857" cy="5097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AF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52" name="Picture 51" descr="Node 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6038" y="3625415"/>
              <a:ext cx="269749" cy="269749"/>
            </a:xfrm>
            <a:prstGeom prst="rect">
              <a:avLst/>
            </a:prstGeom>
          </p:spPr>
        </p:pic>
        <p:sp>
          <p:nvSpPr>
            <p:cNvPr id="53" name="Hexagon 52"/>
            <p:cNvSpPr/>
            <p:nvPr/>
          </p:nvSpPr>
          <p:spPr>
            <a:xfrm>
              <a:off x="7594570" y="4298103"/>
              <a:ext cx="583857" cy="5097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AF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55" name="Picture 54" descr="Node 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1861" y="4431335"/>
              <a:ext cx="269749" cy="269749"/>
            </a:xfrm>
            <a:prstGeom prst="rect">
              <a:avLst/>
            </a:prstGeom>
          </p:spPr>
        </p:pic>
        <p:cxnSp>
          <p:nvCxnSpPr>
            <p:cNvPr id="59" name="Straight Connector 58"/>
            <p:cNvCxnSpPr>
              <a:stCxn id="5" idx="3"/>
              <a:endCxn id="9" idx="1"/>
            </p:cNvCxnSpPr>
            <p:nvPr/>
          </p:nvCxnSpPr>
          <p:spPr>
            <a:xfrm flipH="1">
              <a:off x="6800997" y="2943829"/>
              <a:ext cx="793573" cy="80321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flipH="1">
              <a:off x="6371680" y="3886736"/>
              <a:ext cx="471532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DU</a:t>
              </a:r>
              <a:endParaRPr lang="en-US" sz="1050" b="1" kern="0" dirty="0"/>
            </a:p>
          </p:txBody>
        </p:sp>
        <p:cxnSp>
          <p:nvCxnSpPr>
            <p:cNvPr id="64" name="Straight Connector 63"/>
            <p:cNvCxnSpPr>
              <a:stCxn id="53" idx="3"/>
              <a:endCxn id="9" idx="1"/>
            </p:cNvCxnSpPr>
            <p:nvPr/>
          </p:nvCxnSpPr>
          <p:spPr>
            <a:xfrm flipH="1" flipV="1">
              <a:off x="6800997" y="3747041"/>
              <a:ext cx="793573" cy="80592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26" descr="rn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72850" y="3170720"/>
              <a:ext cx="408385" cy="41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 flipH="1">
              <a:off x="3767137" y="3517781"/>
              <a:ext cx="471532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CU</a:t>
              </a:r>
              <a:endParaRPr lang="en-US" sz="1050" b="1" kern="0" dirty="0"/>
            </a:p>
          </p:txBody>
        </p:sp>
        <p:sp>
          <p:nvSpPr>
            <p:cNvPr id="72" name="TextBox 71"/>
            <p:cNvSpPr txBox="1"/>
            <p:nvPr/>
          </p:nvSpPr>
          <p:spPr>
            <a:xfrm rot="532856" flipH="1">
              <a:off x="4977562" y="3312336"/>
              <a:ext cx="1023879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/>
                <a:t>F1</a:t>
              </a:r>
            </a:p>
            <a:p>
              <a:pPr algn="ctr"/>
              <a:r>
                <a:rPr lang="en-US" sz="1600" b="1" kern="0" dirty="0" err="1"/>
                <a:t>midhaul</a:t>
              </a:r>
              <a:endParaRPr lang="en-US" sz="1050" b="1" kern="0" dirty="0"/>
            </a:p>
          </p:txBody>
        </p:sp>
        <p:pic>
          <p:nvPicPr>
            <p:cNvPr id="73" name="Picture 26" descr="rn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24898" y="1873816"/>
              <a:ext cx="408385" cy="41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Straight Connector 73"/>
            <p:cNvCxnSpPr>
              <a:stCxn id="79" idx="3"/>
            </p:cNvCxnSpPr>
            <p:nvPr/>
          </p:nvCxnSpPr>
          <p:spPr>
            <a:xfrm flipH="1">
              <a:off x="5633285" y="2080390"/>
              <a:ext cx="1172712" cy="1284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Hexagon 75"/>
            <p:cNvSpPr/>
            <p:nvPr/>
          </p:nvSpPr>
          <p:spPr>
            <a:xfrm>
              <a:off x="6426856" y="1022320"/>
              <a:ext cx="583857" cy="5097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AF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TextBox 76"/>
            <p:cNvSpPr txBox="1"/>
            <p:nvPr/>
          </p:nvSpPr>
          <p:spPr>
            <a:xfrm flipH="1">
              <a:off x="6538100" y="1488574"/>
              <a:ext cx="442753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RU</a:t>
              </a:r>
            </a:p>
          </p:txBody>
        </p:sp>
        <p:pic>
          <p:nvPicPr>
            <p:cNvPr id="78" name="Picture 77" descr="Node 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4147" y="1142105"/>
              <a:ext cx="269749" cy="269749"/>
            </a:xfrm>
            <a:prstGeom prst="rect">
              <a:avLst/>
            </a:prstGeom>
          </p:spPr>
        </p:pic>
        <p:sp>
          <p:nvSpPr>
            <p:cNvPr id="79" name="Hexagon 78"/>
            <p:cNvSpPr/>
            <p:nvPr/>
          </p:nvSpPr>
          <p:spPr>
            <a:xfrm>
              <a:off x="6805997" y="1825532"/>
              <a:ext cx="583857" cy="5097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AF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81" name="Picture 80" descr="Node 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3288" y="1958764"/>
              <a:ext cx="269749" cy="269749"/>
            </a:xfrm>
            <a:prstGeom prst="rect">
              <a:avLst/>
            </a:prstGeom>
          </p:spPr>
        </p:pic>
        <p:sp>
          <p:nvSpPr>
            <p:cNvPr id="82" name="Hexagon 81"/>
            <p:cNvSpPr/>
            <p:nvPr/>
          </p:nvSpPr>
          <p:spPr>
            <a:xfrm>
              <a:off x="6426856" y="2631452"/>
              <a:ext cx="583857" cy="50971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AF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84" name="Picture 83" descr="Node 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4147" y="2764684"/>
              <a:ext cx="269749" cy="269749"/>
            </a:xfrm>
            <a:prstGeom prst="rect">
              <a:avLst/>
            </a:prstGeom>
          </p:spPr>
        </p:pic>
        <p:cxnSp>
          <p:nvCxnSpPr>
            <p:cNvPr id="85" name="Straight Connector 84"/>
            <p:cNvCxnSpPr>
              <a:stCxn id="76" idx="3"/>
              <a:endCxn id="73" idx="1"/>
            </p:cNvCxnSpPr>
            <p:nvPr/>
          </p:nvCxnSpPr>
          <p:spPr>
            <a:xfrm flipH="1">
              <a:off x="5633283" y="1277178"/>
              <a:ext cx="793573" cy="80321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flipH="1">
              <a:off x="5207947" y="2216758"/>
              <a:ext cx="471532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DU</a:t>
              </a:r>
              <a:endParaRPr lang="en-US" sz="1050" b="1" kern="0" dirty="0"/>
            </a:p>
          </p:txBody>
        </p:sp>
        <p:cxnSp>
          <p:nvCxnSpPr>
            <p:cNvPr id="87" name="Straight Connector 86"/>
            <p:cNvCxnSpPr>
              <a:stCxn id="82" idx="3"/>
              <a:endCxn id="73" idx="1"/>
            </p:cNvCxnSpPr>
            <p:nvPr/>
          </p:nvCxnSpPr>
          <p:spPr>
            <a:xfrm flipH="1" flipV="1">
              <a:off x="5633283" y="2080390"/>
              <a:ext cx="793573" cy="80592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3"/>
              <a:endCxn id="69" idx="1"/>
            </p:cNvCxnSpPr>
            <p:nvPr/>
          </p:nvCxnSpPr>
          <p:spPr>
            <a:xfrm flipH="1">
              <a:off x="4181235" y="2080390"/>
              <a:ext cx="1043663" cy="1296904"/>
            </a:xfrm>
            <a:prstGeom prst="line">
              <a:avLst/>
            </a:prstGeom>
            <a:ln w="19050">
              <a:solidFill>
                <a:srgbClr val="044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9" idx="3"/>
            </p:cNvCxnSpPr>
            <p:nvPr/>
          </p:nvCxnSpPr>
          <p:spPr>
            <a:xfrm flipH="1" flipV="1">
              <a:off x="2728690" y="3377293"/>
              <a:ext cx="1044160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flipH="1">
              <a:off x="2788001" y="3084905"/>
              <a:ext cx="1001605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/>
                <a:t>NG</a:t>
              </a:r>
            </a:p>
            <a:p>
              <a:pPr algn="ctr"/>
              <a:r>
                <a:rPr lang="en-US" sz="1600" b="1" kern="0" dirty="0"/>
                <a:t>backhaul</a:t>
              </a:r>
              <a:endParaRPr lang="en-US" sz="1050" b="1" kern="0" dirty="0"/>
            </a:p>
          </p:txBody>
        </p:sp>
        <p:sp>
          <p:nvSpPr>
            <p:cNvPr id="100" name="Freeform 2"/>
            <p:cNvSpPr>
              <a:spLocks/>
            </p:cNvSpPr>
            <p:nvPr/>
          </p:nvSpPr>
          <p:spPr bwMode="auto">
            <a:xfrm rot="64793">
              <a:off x="1205133" y="3093995"/>
              <a:ext cx="1487869" cy="795325"/>
            </a:xfrm>
            <a:custGeom>
              <a:avLst/>
              <a:gdLst>
                <a:gd name="T0" fmla="*/ 294 w 1034"/>
                <a:gd name="T1" fmla="*/ 88 h 737"/>
                <a:gd name="T2" fmla="*/ 223 w 1034"/>
                <a:gd name="T3" fmla="*/ 89 h 737"/>
                <a:gd name="T4" fmla="*/ 150 w 1034"/>
                <a:gd name="T5" fmla="*/ 123 h 737"/>
                <a:gd name="T6" fmla="*/ 94 w 1034"/>
                <a:gd name="T7" fmla="*/ 177 h 737"/>
                <a:gd name="T8" fmla="*/ 67 w 1034"/>
                <a:gd name="T9" fmla="*/ 246 h 737"/>
                <a:gd name="T10" fmla="*/ 58 w 1034"/>
                <a:gd name="T11" fmla="*/ 304 h 737"/>
                <a:gd name="T12" fmla="*/ 17 w 1034"/>
                <a:gd name="T13" fmla="*/ 343 h 737"/>
                <a:gd name="T14" fmla="*/ 0 w 1034"/>
                <a:gd name="T15" fmla="*/ 395 h 737"/>
                <a:gd name="T16" fmla="*/ 9 w 1034"/>
                <a:gd name="T17" fmla="*/ 449 h 737"/>
                <a:gd name="T18" fmla="*/ 51 w 1034"/>
                <a:gd name="T19" fmla="*/ 503 h 737"/>
                <a:gd name="T20" fmla="*/ 127 w 1034"/>
                <a:gd name="T21" fmla="*/ 546 h 737"/>
                <a:gd name="T22" fmla="*/ 125 w 1034"/>
                <a:gd name="T23" fmla="*/ 604 h 737"/>
                <a:gd name="T24" fmla="*/ 163 w 1034"/>
                <a:gd name="T25" fmla="*/ 648 h 737"/>
                <a:gd name="T26" fmla="*/ 219 w 1034"/>
                <a:gd name="T27" fmla="*/ 675 h 737"/>
                <a:gd name="T28" fmla="*/ 284 w 1034"/>
                <a:gd name="T29" fmla="*/ 682 h 737"/>
                <a:gd name="T30" fmla="*/ 337 w 1034"/>
                <a:gd name="T31" fmla="*/ 665 h 737"/>
                <a:gd name="T32" fmla="*/ 395 w 1034"/>
                <a:gd name="T33" fmla="*/ 693 h 737"/>
                <a:gd name="T34" fmla="*/ 472 w 1034"/>
                <a:gd name="T35" fmla="*/ 729 h 737"/>
                <a:gd name="T36" fmla="*/ 550 w 1034"/>
                <a:gd name="T37" fmla="*/ 736 h 737"/>
                <a:gd name="T38" fmla="*/ 629 w 1034"/>
                <a:gd name="T39" fmla="*/ 721 h 737"/>
                <a:gd name="T40" fmla="*/ 702 w 1034"/>
                <a:gd name="T41" fmla="*/ 688 h 737"/>
                <a:gd name="T42" fmla="*/ 765 w 1034"/>
                <a:gd name="T43" fmla="*/ 665 h 737"/>
                <a:gd name="T44" fmla="*/ 825 w 1034"/>
                <a:gd name="T45" fmla="*/ 676 h 737"/>
                <a:gd name="T46" fmla="*/ 889 w 1034"/>
                <a:gd name="T47" fmla="*/ 656 h 737"/>
                <a:gd name="T48" fmla="*/ 939 w 1034"/>
                <a:gd name="T49" fmla="*/ 613 h 737"/>
                <a:gd name="T50" fmla="*/ 971 w 1034"/>
                <a:gd name="T51" fmla="*/ 555 h 737"/>
                <a:gd name="T52" fmla="*/ 966 w 1034"/>
                <a:gd name="T53" fmla="*/ 492 h 737"/>
                <a:gd name="T54" fmla="*/ 1011 w 1034"/>
                <a:gd name="T55" fmla="*/ 430 h 737"/>
                <a:gd name="T56" fmla="*/ 1031 w 1034"/>
                <a:gd name="T57" fmla="*/ 367 h 737"/>
                <a:gd name="T58" fmla="*/ 1027 w 1034"/>
                <a:gd name="T59" fmla="*/ 306 h 737"/>
                <a:gd name="T60" fmla="*/ 999 w 1034"/>
                <a:gd name="T61" fmla="*/ 253 h 737"/>
                <a:gd name="T62" fmla="*/ 951 w 1034"/>
                <a:gd name="T63" fmla="*/ 212 h 737"/>
                <a:gd name="T64" fmla="*/ 936 w 1034"/>
                <a:gd name="T65" fmla="*/ 158 h 737"/>
                <a:gd name="T66" fmla="*/ 904 w 1034"/>
                <a:gd name="T67" fmla="*/ 99 h 737"/>
                <a:gd name="T68" fmla="*/ 846 w 1034"/>
                <a:gd name="T69" fmla="*/ 58 h 737"/>
                <a:gd name="T70" fmla="*/ 773 w 1034"/>
                <a:gd name="T71" fmla="*/ 41 h 737"/>
                <a:gd name="T72" fmla="*/ 702 w 1034"/>
                <a:gd name="T73" fmla="*/ 54 h 737"/>
                <a:gd name="T74" fmla="*/ 642 w 1034"/>
                <a:gd name="T75" fmla="*/ 61 h 737"/>
                <a:gd name="T76" fmla="*/ 575 w 1034"/>
                <a:gd name="T77" fmla="*/ 17 h 737"/>
                <a:gd name="T78" fmla="*/ 513 w 1034"/>
                <a:gd name="T79" fmla="*/ 0 h 737"/>
                <a:gd name="T80" fmla="*/ 451 w 1034"/>
                <a:gd name="T81" fmla="*/ 11 h 737"/>
                <a:gd name="T82" fmla="*/ 389 w 1034"/>
                <a:gd name="T83" fmla="*/ 48 h 737"/>
                <a:gd name="T84" fmla="*/ 331 w 1034"/>
                <a:gd name="T85" fmla="*/ 1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12700" cap="rnd" cmpd="sng">
                  <a:noFill/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 sz="135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744338" y="3307247"/>
              <a:ext cx="50687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/>
                <a:t>5GC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8403384" flipH="1">
              <a:off x="4206980" y="2382322"/>
              <a:ext cx="1023879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/>
                <a:t>F1</a:t>
              </a:r>
            </a:p>
            <a:p>
              <a:pPr algn="ctr"/>
              <a:r>
                <a:rPr lang="en-US" sz="1600" b="1" kern="0" dirty="0" err="1"/>
                <a:t>midhaul</a:t>
              </a:r>
              <a:endParaRPr lang="en-US" sz="1050" b="1" kern="0" dirty="0"/>
            </a:p>
          </p:txBody>
        </p:sp>
        <p:sp>
          <p:nvSpPr>
            <p:cNvPr id="104" name="TextBox 103"/>
            <p:cNvSpPr txBox="1"/>
            <p:nvPr/>
          </p:nvSpPr>
          <p:spPr>
            <a:xfrm flipH="1">
              <a:off x="5755472" y="1781529"/>
              <a:ext cx="1152008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/>
                <a:t>F2</a:t>
              </a:r>
            </a:p>
            <a:p>
              <a:pPr algn="ctr"/>
              <a:r>
                <a:rPr lang="en-US" sz="1600" b="1" kern="0" dirty="0"/>
                <a:t>fronthaul</a:t>
              </a:r>
              <a:endParaRPr lang="en-US" sz="1000" b="1" kern="0" dirty="0"/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8431482" y="3144450"/>
            <a:ext cx="442753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RU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8024977" y="3924780"/>
            <a:ext cx="442753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RU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9215545" y="3993173"/>
            <a:ext cx="442753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RU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9201924" y="5594205"/>
            <a:ext cx="442753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RU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9436921" y="4810878"/>
            <a:ext cx="442753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RU</a:t>
            </a:r>
          </a:p>
        </p:txBody>
      </p:sp>
    </p:spTree>
    <p:extLst>
      <p:ext uri="{BB962C8B-B14F-4D97-AF65-F5344CB8AC3E}">
        <p14:creationId xmlns:p14="http://schemas.microsoft.com/office/powerpoint/2010/main" val="3359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5G attain higher speed?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Air interface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more efficient </a:t>
            </a:r>
            <a:r>
              <a:rPr lang="en-US" b="1" dirty="0" smtClean="0"/>
              <a:t>N</a:t>
            </a:r>
            <a:r>
              <a:rPr lang="en-US" dirty="0" smtClean="0"/>
              <a:t>ew </a:t>
            </a:r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dirty="0" err="1" smtClean="0"/>
              <a:t>modultion</a:t>
            </a:r>
            <a:r>
              <a:rPr lang="en-US" dirty="0" smtClean="0"/>
              <a:t> (factor of 3 improvement)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wider spectral bands </a:t>
            </a:r>
            <a:r>
              <a:rPr lang="en-US" sz="1800" dirty="0"/>
              <a:t>(100 MHz, 1GHz)</a:t>
            </a:r>
            <a:r>
              <a:rPr lang="en-US" dirty="0"/>
              <a:t>,</a:t>
            </a:r>
            <a:r>
              <a:rPr lang="en-US" sz="1800" dirty="0"/>
              <a:t> </a:t>
            </a:r>
            <a:r>
              <a:rPr lang="en-US" dirty="0"/>
              <a:t>which requires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new RF bands (sub-1GHz, 24/28 GHz </a:t>
            </a:r>
            <a:r>
              <a:rPr lang="en-US" dirty="0" err="1"/>
              <a:t>mmWave</a:t>
            </a:r>
            <a:r>
              <a:rPr lang="en-US" dirty="0"/>
              <a:t>, 30-90GHz)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 of licensed/unlicensed  unshared/shared spectrum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smaller cells and higher </a:t>
            </a:r>
            <a:r>
              <a:rPr lang="en-US" dirty="0"/>
              <a:t>cell density (i.e., many more antennas)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massive </a:t>
            </a:r>
            <a:r>
              <a:rPr lang="en-US" dirty="0"/>
              <a:t>MIMO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5G massive is defined as 16 or more antennas (4-by-4 array)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5G envisages up to 256 antennas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&lt; </a:t>
            </a:r>
            <a:r>
              <a:rPr lang="en-US" dirty="0"/>
              <a:t>6 GHz use multipath for spatial mux and multiuser MIMO</a:t>
            </a:r>
          </a:p>
          <a:p>
            <a:pPr lvl="2">
              <a:spcBef>
                <a:spcPts val="0"/>
              </a:spcBef>
            </a:pPr>
            <a:r>
              <a:rPr lang="en-US" dirty="0"/>
              <a:t>&gt; 6 GHz use </a:t>
            </a:r>
            <a:r>
              <a:rPr lang="en-US" i="1" dirty="0"/>
              <a:t>coherent beamforming </a:t>
            </a:r>
            <a:r>
              <a:rPr lang="en-US" dirty="0"/>
              <a:t>(i.e., personal cells)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RAN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dirty="0"/>
              <a:t>functional split options – split 2 and 7.2 standardized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upgrade from 1Gbps to 10Gbps to 100Gbps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25 </a:t>
            </a:r>
            <a:r>
              <a:rPr lang="en-US" dirty="0" err="1"/>
              <a:t>GbE</a:t>
            </a:r>
            <a:r>
              <a:rPr lang="en-US" dirty="0"/>
              <a:t> (802.3by), 1-lane 50 </a:t>
            </a:r>
            <a:r>
              <a:rPr lang="en-US" dirty="0" err="1"/>
              <a:t>GbE</a:t>
            </a:r>
            <a:r>
              <a:rPr lang="en-US" dirty="0"/>
              <a:t> (802.3cd), NG 100/200/400 </a:t>
            </a:r>
            <a:r>
              <a:rPr lang="en-US" dirty="0" err="1"/>
              <a:t>GbE</a:t>
            </a:r>
            <a:r>
              <a:rPr lang="en-US" dirty="0"/>
              <a:t> (802.3bs)</a:t>
            </a:r>
          </a:p>
          <a:p>
            <a:pPr>
              <a:spcBef>
                <a:spcPts val="0"/>
              </a:spcBef>
            </a:pPr>
            <a:r>
              <a:rPr lang="en-US" dirty="0" err="1"/>
              <a:t>FlexE</a:t>
            </a:r>
            <a:r>
              <a:rPr lang="en-US" dirty="0"/>
              <a:t> bonding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spectral bands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334752"/>
            <a:ext cx="8130170" cy="53904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Cellular communications takes place in licensed spectral bands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most common at 400,450,700,750,800,900,1800,1900,2100,2600 MHz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5G will use higher </a:t>
            </a:r>
            <a:r>
              <a:rPr lang="en-US" b="1" dirty="0" err="1" smtClean="0"/>
              <a:t>mmWave</a:t>
            </a:r>
            <a:r>
              <a:rPr lang="en-US" dirty="0" smtClean="0"/>
              <a:t> bands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This differs from unlicensed spectral bands, such as used for WiFi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such as the </a:t>
            </a:r>
            <a:r>
              <a:rPr lang="en-US" sz="1800" b="1" dirty="0"/>
              <a:t>I</a:t>
            </a:r>
            <a:r>
              <a:rPr lang="en-US" sz="1800" dirty="0"/>
              <a:t>ndustrial, </a:t>
            </a:r>
            <a:r>
              <a:rPr lang="en-US" sz="1800" b="1" dirty="0"/>
              <a:t>S</a:t>
            </a:r>
            <a:r>
              <a:rPr lang="en-US" sz="1800" dirty="0"/>
              <a:t>cientific and </a:t>
            </a:r>
            <a:r>
              <a:rPr lang="en-US" sz="1800" b="1" dirty="0"/>
              <a:t>M</a:t>
            </a:r>
            <a:r>
              <a:rPr lang="en-US" sz="1800" dirty="0"/>
              <a:t>edical bands e.g., 2.4, 5, 24 GHz</a:t>
            </a:r>
          </a:p>
          <a:p>
            <a:pPr marL="0" indent="0">
              <a:buNone/>
            </a:pPr>
            <a:r>
              <a:rPr lang="en-US" dirty="0" smtClean="0"/>
              <a:t>The spectral bands available for licensing differ by: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different ITU regions</a:t>
            </a:r>
            <a:r>
              <a:rPr lang="en-US" dirty="0"/>
              <a:t> (Americas, Europe, </a:t>
            </a:r>
            <a:r>
              <a:rPr lang="en-US" dirty="0" smtClean="0"/>
              <a:t>Africa, </a:t>
            </a:r>
            <a:r>
              <a:rPr lang="en-US" dirty="0"/>
              <a:t>Asia</a:t>
            </a:r>
            <a:r>
              <a:rPr lang="en-US" dirty="0" smtClean="0"/>
              <a:t>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cellular generation (2G, 3G, 4G)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modulation details (EVDO/GSM, FDD/TDD, for TDD up/down-link, etc.)</a:t>
            </a:r>
          </a:p>
          <a:p>
            <a:pPr marL="0" indent="0">
              <a:buNone/>
            </a:pPr>
            <a:r>
              <a:rPr lang="en-US" dirty="0"/>
              <a:t>WRC-19 </a:t>
            </a:r>
            <a:r>
              <a:rPr lang="en-US" dirty="0" smtClean="0"/>
              <a:t>(</a:t>
            </a:r>
            <a:r>
              <a:rPr lang="en-US" dirty="0" err="1" smtClean="0"/>
              <a:t>Sharm</a:t>
            </a:r>
            <a:r>
              <a:rPr lang="en-US" dirty="0" smtClean="0"/>
              <a:t> El-Sheikh) approved </a:t>
            </a:r>
            <a:r>
              <a:rPr lang="en-US" dirty="0"/>
              <a:t>17.25 GHz of new spectrum in </a:t>
            </a:r>
            <a:r>
              <a:rPr lang="en-US" dirty="0" smtClean="0"/>
              <a:t>Nov ‘19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Spectrum is most often allocated to mobile SPs via </a:t>
            </a:r>
            <a:r>
              <a:rPr lang="en-US" b="1" dirty="0" smtClean="0"/>
              <a:t>auctions</a:t>
            </a:r>
            <a:r>
              <a:rPr lang="en-US" dirty="0"/>
              <a:t> 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initiated by the FCC in 1994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87 US auctions since 1994 assigned 1000s of licenses and raised &gt;$60B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5G auctions have commenced worldwide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although alternatives (hearings, lotteries) exist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ongoing FCC auction has already surpassed $</a:t>
            </a:r>
            <a:r>
              <a:rPr lang="en-US" dirty="0" smtClean="0"/>
              <a:t>8B</a:t>
            </a:r>
            <a:endParaRPr lang="en-US" dirty="0"/>
          </a:p>
        </p:txBody>
      </p:sp>
      <p:pic>
        <p:nvPicPr>
          <p:cNvPr id="74754" name="Picture 2" descr="Image result for auction hammer dynamic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53" y="4777373"/>
            <a:ext cx="1292558" cy="12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5G needs bandwidth, and can use anything it can get</a:t>
            </a:r>
          </a:p>
          <a:p>
            <a:pPr marL="0" indent="0">
              <a:buNone/>
            </a:pPr>
            <a:r>
              <a:rPr lang="en-US" dirty="0" smtClean="0"/>
              <a:t>This includes licensed, unlicensed, and shared spectrum</a:t>
            </a:r>
          </a:p>
          <a:p>
            <a:pPr marL="0" indent="0">
              <a:buNone/>
            </a:pPr>
            <a:r>
              <a:rPr lang="en-US" dirty="0" smtClean="0"/>
              <a:t>RF ranges include: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low and mid frequencies for macro cells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mm waves for small and ultra-small cells </a:t>
            </a:r>
            <a:r>
              <a:rPr lang="en-US" sz="1800" dirty="0"/>
              <a:t>(</a:t>
            </a:r>
            <a:r>
              <a:rPr lang="en-US" sz="1800" dirty="0" err="1"/>
              <a:t>LoS</a:t>
            </a:r>
            <a:r>
              <a:rPr lang="en-US" sz="1800" dirty="0"/>
              <a:t> 300m, urban multipath 150m)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At WRC-2019 (</a:t>
            </a:r>
            <a:r>
              <a:rPr lang="en-US" dirty="0" err="1"/>
              <a:t>Sharm</a:t>
            </a:r>
            <a:r>
              <a:rPr lang="en-US" dirty="0"/>
              <a:t> El Sheikh, October 2019)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ITU's 193 member states </a:t>
            </a:r>
            <a:r>
              <a:rPr lang="en-US" dirty="0" smtClean="0"/>
              <a:t>allocated </a:t>
            </a:r>
            <a:r>
              <a:rPr lang="en-US" dirty="0"/>
              <a:t>new frequency bands for </a:t>
            </a:r>
            <a:r>
              <a:rPr lang="en-US" dirty="0" smtClean="0"/>
              <a:t>5G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20415" y="3830162"/>
          <a:ext cx="650922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07"/>
                <a:gridCol w="1378424"/>
                <a:gridCol w="1756445"/>
                <a:gridCol w="19184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low (MHz)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mid (GHz)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 (GHz)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28, 37-40, 64-71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3.4-3.8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24.25-27.5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3.4-3.6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24.25-27.5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Japan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3.6-4.2, 4.4-4.9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27.25-29.5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South Korea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28, 37.5-40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is tight!</a:t>
            </a:r>
            <a:endParaRPr lang="en-US" dirty="0"/>
          </a:p>
        </p:txBody>
      </p:sp>
      <p:pic>
        <p:nvPicPr>
          <p:cNvPr id="1026" name="Picture 2" descr="https://upload.wikimedia.org/wikipedia/commons/thumb/c/c7/United_States_Frequency_Allocations_Chart_2016_-_The_Radio_Spectrum.pdf/page1-6300px-United_States_Frequency_Allocations_Chart_2016_-_The_Radio_Spectrum.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07" y="1146413"/>
            <a:ext cx="8617287" cy="55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R15 operating bands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FR1 (&lt; 6GHz)	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FR2 (&gt;6GHz)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47" y="1280162"/>
            <a:ext cx="4981991" cy="400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647" y="5472546"/>
            <a:ext cx="4993067" cy="1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mmWave</a:t>
            </a:r>
            <a:r>
              <a:rPr lang="en-US" dirty="0" smtClean="0"/>
              <a:t> challenges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9369" y="1280162"/>
            <a:ext cx="8342999" cy="51000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30 GHz corresponds to 1 mm wavelength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the 24, 27, 28 GHz bands are informally called mm waves</a:t>
            </a:r>
          </a:p>
          <a:p>
            <a:pPr marL="0" indent="0">
              <a:buNone/>
            </a:pPr>
            <a:r>
              <a:rPr lang="en-US" dirty="0" smtClean="0"/>
              <a:t>At these high RF frequencies there is plenty of real estate for 5G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there are multiple challenges to exploiting these frequencies!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1. signal </a:t>
            </a:r>
            <a:r>
              <a:rPr lang="en-US" b="1" dirty="0" smtClean="0"/>
              <a:t>attenuation</a:t>
            </a:r>
          </a:p>
          <a:p>
            <a:pPr marL="693738" lvl="1" indent="-342900">
              <a:spcBef>
                <a:spcPts val="0"/>
              </a:spcBef>
            </a:pPr>
            <a:r>
              <a:rPr lang="en-US" sz="1800" dirty="0"/>
              <a:t>free space signal attenuation scales like f</a:t>
            </a:r>
            <a:r>
              <a:rPr lang="en-US" sz="1800" b="1" baseline="30000" dirty="0"/>
              <a:t>2 </a:t>
            </a:r>
            <a:r>
              <a:rPr lang="en-US" sz="1800" dirty="0"/>
              <a:t>due to antenna aperture size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 	so increasing from 3 GHz to 30 GHz increases loss by 20 dB = factor of 100 !</a:t>
            </a:r>
          </a:p>
          <a:p>
            <a:pPr marL="693738" lvl="1" indent="-342900">
              <a:spcBef>
                <a:spcPts val="0"/>
              </a:spcBef>
            </a:pPr>
            <a:r>
              <a:rPr lang="en-US" sz="1800" dirty="0"/>
              <a:t>dry oxygen, water vapor, etc. have absorption lines	</a:t>
            </a:r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693738" lvl="1" indent="-342900"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SOLUTION: much smaller cell sizes – 150-200 m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32" y="3932239"/>
            <a:ext cx="39624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mmWave</a:t>
            </a:r>
            <a:r>
              <a:rPr lang="en-US" dirty="0" smtClean="0"/>
              <a:t> challenges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198274"/>
            <a:ext cx="8342999" cy="51000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2. </a:t>
            </a:r>
            <a:r>
              <a:rPr lang="en-US" dirty="0" smtClean="0"/>
              <a:t>concrete and glass </a:t>
            </a:r>
            <a:r>
              <a:rPr lang="en-US" dirty="0"/>
              <a:t>strongly </a:t>
            </a:r>
            <a:r>
              <a:rPr lang="en-US" b="1" dirty="0"/>
              <a:t>absorb</a:t>
            </a:r>
            <a:r>
              <a:rPr lang="en-US" dirty="0"/>
              <a:t> </a:t>
            </a:r>
            <a:r>
              <a:rPr lang="en-US" dirty="0" smtClean="0"/>
              <a:t>mm waves - so </a:t>
            </a:r>
            <a:r>
              <a:rPr lang="en-US" dirty="0"/>
              <a:t>need clean line of sight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80% of expected usage is indoors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SOLUTION: indoor coverage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much </a:t>
            </a:r>
            <a:r>
              <a:rPr lang="en-US" b="1" dirty="0" smtClean="0"/>
              <a:t>shorter channel coherence time </a:t>
            </a:r>
            <a:r>
              <a:rPr lang="en-US" sz="1400" dirty="0"/>
              <a:t>(time over which can assume channel stationarity)</a:t>
            </a:r>
            <a:endParaRPr lang="en-US" dirty="0" smtClean="0"/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for mobile user the coherence time scales like 1/f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increasing from 3 GHz to 30 GHz decreases the coherence time by a factor of 10! 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SOLUTON: much more frequent channel probing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energy efficiency </a:t>
            </a:r>
            <a:r>
              <a:rPr lang="en-US" dirty="0" smtClean="0"/>
              <a:t>(and carbon footprint)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sz="1800" dirty="0"/>
              <a:t>scaling BW by 10 usually equates to 10 times more power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sz="1800" dirty="0"/>
              <a:t>and scaling data rate by 10-100 produces the same scaling in the backhaul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sz="1800" dirty="0"/>
              <a:t>SOLUTION: more directive antennas, energy-efficient system design, sleep modes</a:t>
            </a:r>
          </a:p>
          <a:p>
            <a:pPr marL="0" indent="-12700">
              <a:buNone/>
            </a:pPr>
            <a:r>
              <a:rPr lang="en-US" dirty="0" smtClean="0"/>
              <a:t>5. </a:t>
            </a:r>
            <a:r>
              <a:rPr lang="en-US" b="1" dirty="0" smtClean="0"/>
              <a:t>implementation issues</a:t>
            </a:r>
          </a:p>
          <a:p>
            <a:pPr marL="681038" lvl="1" indent="-342900">
              <a:spcBef>
                <a:spcPts val="0"/>
              </a:spcBef>
            </a:pPr>
            <a:r>
              <a:rPr lang="en-US" sz="1600" dirty="0"/>
              <a:t>power amplifiers are very inefficient at </a:t>
            </a:r>
            <a:r>
              <a:rPr lang="en-US" sz="1600" dirty="0" err="1"/>
              <a:t>mmWaves</a:t>
            </a:r>
            <a:r>
              <a:rPr lang="en-US" sz="1600" dirty="0"/>
              <a:t> (&lt; 10% is common)</a:t>
            </a:r>
          </a:p>
          <a:p>
            <a:pPr marL="681038" lvl="1" indent="-342900">
              <a:spcBef>
                <a:spcPts val="0"/>
              </a:spcBef>
            </a:pPr>
            <a:r>
              <a:rPr lang="en-US" sz="1600" dirty="0"/>
              <a:t>need low loss/low dielectric constant materials for multi-layer PCBs</a:t>
            </a:r>
          </a:p>
          <a:p>
            <a:pPr marL="681038" lvl="1" indent="-342900">
              <a:spcBef>
                <a:spcPts val="0"/>
              </a:spcBef>
            </a:pPr>
            <a:r>
              <a:rPr lang="en-US" sz="1600" dirty="0"/>
              <a:t>copper traces have high resistance due to skin effect</a:t>
            </a:r>
          </a:p>
          <a:p>
            <a:pPr marL="681038" lvl="1" indent="-342900">
              <a:spcBef>
                <a:spcPts val="0"/>
              </a:spcBef>
            </a:pPr>
            <a:r>
              <a:rPr lang="en-US" sz="1600" dirty="0"/>
              <a:t>need temperature stable high-Q dielectrics </a:t>
            </a:r>
          </a:p>
          <a:p>
            <a:pPr marL="962025" lvl="2" indent="-342900">
              <a:spcBef>
                <a:spcPts val="0"/>
              </a:spcBef>
            </a:pPr>
            <a:r>
              <a:rPr lang="en-US" sz="1600" dirty="0"/>
              <a:t>various ceramics and polymers being investigated</a:t>
            </a:r>
          </a:p>
          <a:p>
            <a:pPr marL="681038" lvl="1" indent="-342900">
              <a:spcBef>
                <a:spcPts val="0"/>
              </a:spcBef>
            </a:pPr>
            <a:r>
              <a:rPr lang="en-US" sz="1600" dirty="0"/>
              <a:t>need new magnetic materials for high-frequency oscillators</a:t>
            </a:r>
          </a:p>
          <a:p>
            <a:pPr marL="962025" lvl="2" indent="-342900">
              <a:spcBef>
                <a:spcPts val="0"/>
              </a:spcBef>
            </a:pPr>
            <a:r>
              <a:rPr lang="en-US" sz="1600" dirty="0" err="1"/>
              <a:t>Yttrbium</a:t>
            </a:r>
            <a:r>
              <a:rPr lang="en-US" sz="1600" dirty="0"/>
              <a:t> Iron garnet, Ni-Zn ferrites, Li-based </a:t>
            </a:r>
            <a:r>
              <a:rPr lang="en-US" sz="1600" dirty="0" err="1"/>
              <a:t>spinels</a:t>
            </a:r>
            <a:r>
              <a:rPr lang="en-US" sz="1600" dirty="0"/>
              <a:t> being investigated</a:t>
            </a:r>
          </a:p>
          <a:p>
            <a:pPr marL="0" indent="-12700">
              <a:spcBef>
                <a:spcPts val="1200"/>
              </a:spcBef>
              <a:buNone/>
            </a:pPr>
            <a:endParaRPr lang="en-US" dirty="0" smtClean="0"/>
          </a:p>
          <a:p>
            <a:pPr marL="623888" lvl="1" indent="-285750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97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mmWave</a:t>
            </a:r>
            <a:r>
              <a:rPr lang="en-US" dirty="0"/>
              <a:t> </a:t>
            </a:r>
            <a:r>
              <a:rPr lang="en-US" dirty="0" smtClean="0"/>
              <a:t>(3) health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-12700">
              <a:spcBef>
                <a:spcPts val="1200"/>
              </a:spcBef>
              <a:buNone/>
            </a:pPr>
            <a:r>
              <a:rPr lang="en-US" dirty="0" smtClean="0"/>
              <a:t>6. </a:t>
            </a:r>
            <a:r>
              <a:rPr lang="en-US" b="1" dirty="0"/>
              <a:t>health issues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there is no data on the long-term safety of continuous </a:t>
            </a:r>
            <a:r>
              <a:rPr lang="en-US" sz="1800" dirty="0" err="1"/>
              <a:t>mmwave</a:t>
            </a:r>
            <a:r>
              <a:rPr lang="en-US" sz="1800" dirty="0"/>
              <a:t> exposure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direct effect will be on external 2 mm of skin or eyes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30-40% of power will be reflected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thermal effects known for radiation above 5 </a:t>
            </a:r>
            <a:r>
              <a:rPr lang="en-US" sz="1800" dirty="0" err="1"/>
              <a:t>mW</a:t>
            </a:r>
            <a:r>
              <a:rPr lang="en-US" sz="1800" dirty="0"/>
              <a:t>/cm</a:t>
            </a:r>
            <a:r>
              <a:rPr lang="en-US" sz="1800" baseline="30000" dirty="0"/>
              <a:t>2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sz="1800" dirty="0"/>
              <a:t>	so FCC guidelines limit public to 1 </a:t>
            </a:r>
            <a:r>
              <a:rPr lang="en-US" sz="1800" dirty="0" err="1"/>
              <a:t>mW</a:t>
            </a:r>
            <a:r>
              <a:rPr lang="en-US" sz="1800" dirty="0"/>
              <a:t>/cm</a:t>
            </a:r>
            <a:r>
              <a:rPr lang="en-US" sz="1800" baseline="30000" dirty="0"/>
              <a:t>2</a:t>
            </a:r>
            <a:r>
              <a:rPr lang="en-US" sz="1800" dirty="0"/>
              <a:t> over 30 minutes fro 1.5-100GHz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non-thermal effects reported for </a:t>
            </a:r>
            <a:r>
              <a:rPr lang="en-US" sz="1800" dirty="0" err="1"/>
              <a:t>mmWaves</a:t>
            </a:r>
            <a:r>
              <a:rPr lang="en-US" sz="1800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long term exposure may be carcinogenic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altering </a:t>
            </a:r>
            <a:r>
              <a:rPr lang="en-US" dirty="0"/>
              <a:t>structural and functional properties of </a:t>
            </a:r>
            <a:r>
              <a:rPr lang="en-US" dirty="0" smtClean="0"/>
              <a:t>plasma membranes</a:t>
            </a:r>
          </a:p>
          <a:p>
            <a:pPr marL="688975" lvl="2" indent="0">
              <a:spcBef>
                <a:spcPts val="0"/>
              </a:spcBef>
              <a:buNone/>
            </a:pPr>
            <a:r>
              <a:rPr lang="en-US" dirty="0" smtClean="0"/>
              <a:t>	by </a:t>
            </a:r>
            <a:r>
              <a:rPr lang="en-US" dirty="0"/>
              <a:t>modifying ion channel </a:t>
            </a:r>
            <a:r>
              <a:rPr lang="en-US" dirty="0" smtClean="0"/>
              <a:t>activity or </a:t>
            </a:r>
            <a:r>
              <a:rPr lang="en-US" dirty="0"/>
              <a:t>modifying the phospholipid </a:t>
            </a:r>
            <a:r>
              <a:rPr lang="en-US" dirty="0" smtClean="0"/>
              <a:t>bilayer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skin </a:t>
            </a:r>
            <a:r>
              <a:rPr lang="en-US" dirty="0"/>
              <a:t>nerve </a:t>
            </a:r>
            <a:r>
              <a:rPr lang="en-US" dirty="0" smtClean="0"/>
              <a:t>ending damage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activation of </a:t>
            </a:r>
            <a:r>
              <a:rPr lang="en-US" dirty="0"/>
              <a:t>the </a:t>
            </a:r>
            <a:r>
              <a:rPr lang="en-US" dirty="0" smtClean="0"/>
              <a:t>immune system and peripheral </a:t>
            </a:r>
            <a:r>
              <a:rPr lang="en-US" dirty="0"/>
              <a:t>neural system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changes to blood and bone marrow composition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changes to activity of various enzymes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modification of microbes (growth depression and property alteration)</a:t>
            </a:r>
          </a:p>
          <a:p>
            <a:pPr marL="688975" lvl="2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may lead to various effects including antibiotic resistance, </a:t>
            </a:r>
            <a:endParaRPr lang="en-US" dirty="0"/>
          </a:p>
          <a:p>
            <a:pPr marL="338138" lvl="1" indent="0">
              <a:spcBef>
                <a:spcPts val="0"/>
              </a:spcBef>
              <a:buNone/>
            </a:pPr>
            <a:r>
              <a:rPr lang="en-US" sz="1800" dirty="0"/>
              <a:t>SOLUTION: none yet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4G and WiFi have started deploying </a:t>
            </a:r>
            <a:r>
              <a:rPr lang="en-US" b="1" dirty="0"/>
              <a:t>M</a:t>
            </a:r>
            <a:r>
              <a:rPr lang="en-US" dirty="0"/>
              <a:t>ultiple-</a:t>
            </a:r>
            <a:r>
              <a:rPr lang="en-US" b="1" dirty="0"/>
              <a:t>I</a:t>
            </a:r>
            <a:r>
              <a:rPr lang="en-US" dirty="0"/>
              <a:t>nput </a:t>
            </a:r>
            <a:r>
              <a:rPr lang="en-US" b="1" dirty="0"/>
              <a:t>M</a:t>
            </a:r>
            <a:r>
              <a:rPr lang="en-US" dirty="0"/>
              <a:t>ultiple-</a:t>
            </a:r>
            <a:r>
              <a:rPr lang="en-US" b="1" dirty="0"/>
              <a:t>O</a:t>
            </a:r>
            <a:r>
              <a:rPr lang="en-US" dirty="0"/>
              <a:t>utput (MIMO)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where multiple transmit and receive antennas are used simultaneously</a:t>
            </a:r>
          </a:p>
          <a:p>
            <a:pPr marL="0" indent="-12700">
              <a:spcBef>
                <a:spcPts val="1200"/>
              </a:spcBef>
              <a:buNone/>
            </a:pPr>
            <a:r>
              <a:rPr lang="en-US" dirty="0" smtClean="0"/>
              <a:t>While </a:t>
            </a:r>
            <a:r>
              <a:rPr lang="en-US" dirty="0"/>
              <a:t>LTE supports 4*2 MIMO (4 BS and 2 UE antennas)</a:t>
            </a:r>
          </a:p>
          <a:p>
            <a:pPr marL="0" indent="-12700">
              <a:spcBef>
                <a:spcPts val="0"/>
              </a:spcBef>
              <a:buNone/>
            </a:pPr>
            <a:r>
              <a:rPr lang="en-US" dirty="0"/>
              <a:t>	R15 supports 32*4 MIMO (and this will increase significantly!)</a:t>
            </a:r>
          </a:p>
          <a:p>
            <a:pPr marL="0" indent="0">
              <a:buNone/>
            </a:pPr>
            <a:r>
              <a:rPr lang="en-US" dirty="0"/>
              <a:t>MIMO is critical for both &lt; 6 GHz and &gt; 6 GHz operating bands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for </a:t>
            </a:r>
            <a:r>
              <a:rPr lang="en-US" dirty="0"/>
              <a:t>&lt; 6 GHz</a:t>
            </a:r>
          </a:p>
          <a:p>
            <a:pPr lvl="1">
              <a:spcBef>
                <a:spcPts val="0"/>
              </a:spcBef>
            </a:pPr>
            <a:r>
              <a:rPr lang="en-US" dirty="0"/>
              <a:t>cells are large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there will be rich multipath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many users in cell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users will be highly mobile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 MIMO will use spatial mux to help achieve spectral efficiency goals</a:t>
            </a:r>
          </a:p>
          <a:p>
            <a:pPr>
              <a:spcBef>
                <a:spcPts val="300"/>
              </a:spcBef>
            </a:pPr>
            <a:r>
              <a:rPr lang="en-US" dirty="0"/>
              <a:t>for &gt; 6 GHz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signal attenuation much higher (100 times higher?)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cells are small and little multipath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few users in cell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users are relatively static in the cell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 MIMO will use beamforming to overcome the high attenuation</a:t>
            </a:r>
          </a:p>
          <a:p>
            <a:pPr marL="338138" lvl="1" indent="0"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59191" y="3232868"/>
            <a:ext cx="2620334" cy="1598440"/>
            <a:chOff x="7725520" y="4831294"/>
            <a:chExt cx="1224269" cy="809783"/>
          </a:xfrm>
        </p:grpSpPr>
        <p:sp>
          <p:nvSpPr>
            <p:cNvPr id="5" name="Oval 4"/>
            <p:cNvSpPr/>
            <p:nvPr/>
          </p:nvSpPr>
          <p:spPr>
            <a:xfrm>
              <a:off x="8015468" y="4995080"/>
              <a:ext cx="86795" cy="136477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013406" y="5161128"/>
              <a:ext cx="86795" cy="136477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014052" y="5329884"/>
              <a:ext cx="86795" cy="136477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11990" y="5504600"/>
              <a:ext cx="86795" cy="136477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577170" y="5161128"/>
              <a:ext cx="86795" cy="136477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77816" y="5329884"/>
              <a:ext cx="86795" cy="136477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9" idx="2"/>
            </p:cNvCxnSpPr>
            <p:nvPr/>
          </p:nvCxnSpPr>
          <p:spPr>
            <a:xfrm>
              <a:off x="8102263" y="5063319"/>
              <a:ext cx="474907" cy="16604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6"/>
              <a:endCxn id="9" idx="2"/>
            </p:cNvCxnSpPr>
            <p:nvPr/>
          </p:nvCxnSpPr>
          <p:spPr>
            <a:xfrm>
              <a:off x="8100201" y="5229367"/>
              <a:ext cx="476969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6"/>
              <a:endCxn id="9" idx="2"/>
            </p:cNvCxnSpPr>
            <p:nvPr/>
          </p:nvCxnSpPr>
          <p:spPr>
            <a:xfrm flipV="1">
              <a:off x="8100847" y="5229367"/>
              <a:ext cx="476323" cy="16875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9" idx="2"/>
            </p:cNvCxnSpPr>
            <p:nvPr/>
          </p:nvCxnSpPr>
          <p:spPr>
            <a:xfrm flipV="1">
              <a:off x="8098785" y="5229367"/>
              <a:ext cx="478385" cy="3434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10" idx="2"/>
            </p:cNvCxnSpPr>
            <p:nvPr/>
          </p:nvCxnSpPr>
          <p:spPr>
            <a:xfrm>
              <a:off x="8103555" y="5063319"/>
              <a:ext cx="474261" cy="33480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2"/>
            </p:cNvCxnSpPr>
            <p:nvPr/>
          </p:nvCxnSpPr>
          <p:spPr>
            <a:xfrm>
              <a:off x="8097493" y="5229367"/>
              <a:ext cx="480323" cy="16875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98139" y="5398123"/>
              <a:ext cx="4790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6"/>
              <a:endCxn id="10" idx="2"/>
            </p:cNvCxnSpPr>
            <p:nvPr/>
          </p:nvCxnSpPr>
          <p:spPr>
            <a:xfrm flipV="1">
              <a:off x="8098785" y="5398123"/>
              <a:ext cx="479031" cy="17471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25520" y="4831294"/>
              <a:ext cx="1224269" cy="32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/>
                <a:t>4*2 MIMO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66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150905" y="2674995"/>
            <a:ext cx="988289" cy="921670"/>
            <a:chOff x="3317965" y="2656114"/>
            <a:chExt cx="1064337" cy="921670"/>
          </a:xfrm>
        </p:grpSpPr>
        <p:sp>
          <p:nvSpPr>
            <p:cNvPr id="48" name="Rectangle 47"/>
            <p:cNvSpPr/>
            <p:nvPr/>
          </p:nvSpPr>
          <p:spPr>
            <a:xfrm>
              <a:off x="3317965" y="2792650"/>
              <a:ext cx="926341" cy="1568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3924205" y="2656114"/>
              <a:ext cx="444643" cy="40089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924205" y="3057008"/>
              <a:ext cx="92634" cy="2033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261583" y="3057008"/>
              <a:ext cx="72050" cy="2033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094504" y="2830416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86120" y="3014830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292608" y="3014830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3145" y="3158684"/>
              <a:ext cx="209550" cy="4191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088474" y="2674995"/>
            <a:ext cx="1102422" cy="662191"/>
            <a:chOff x="1798820" y="1701383"/>
            <a:chExt cx="2675927" cy="1708477"/>
          </a:xfrm>
        </p:grpSpPr>
        <p:sp>
          <p:nvSpPr>
            <p:cNvPr id="36" name="Rectangle 35"/>
            <p:cNvSpPr/>
            <p:nvPr/>
          </p:nvSpPr>
          <p:spPr>
            <a:xfrm>
              <a:off x="1798820" y="2053652"/>
              <a:ext cx="2248524" cy="4047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3270356" y="1701383"/>
              <a:ext cx="1079290" cy="103432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3002577" y="2735704"/>
              <a:ext cx="267779" cy="60670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64168" y="2735704"/>
              <a:ext cx="210579" cy="674156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683725" y="2151089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177912" y="2626884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64588" y="2626884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36741" y="2802355"/>
            <a:ext cx="982410" cy="945304"/>
            <a:chOff x="4104243" y="2659819"/>
            <a:chExt cx="1064337" cy="945304"/>
          </a:xfrm>
        </p:grpSpPr>
        <p:grpSp>
          <p:nvGrpSpPr>
            <p:cNvPr id="24" name="Group 23"/>
            <p:cNvGrpSpPr/>
            <p:nvPr/>
          </p:nvGrpSpPr>
          <p:grpSpPr>
            <a:xfrm>
              <a:off x="4104243" y="2659819"/>
              <a:ext cx="1064337" cy="604246"/>
              <a:chOff x="1798820" y="1701383"/>
              <a:chExt cx="2583483" cy="15589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98820" y="2053652"/>
                <a:ext cx="2248524" cy="4047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3270356" y="1701383"/>
                <a:ext cx="1079290" cy="103432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3270356" y="2735705"/>
                <a:ext cx="224851" cy="5246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089280" y="2735705"/>
                <a:ext cx="174888" cy="5246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3683725" y="2151089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77912" y="2626884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164588" y="2626884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20443" y="3186023"/>
              <a:ext cx="209550" cy="419100"/>
              <a:chOff x="4820443" y="3186023"/>
              <a:chExt cx="209550" cy="4191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20443" y="3186023"/>
                <a:ext cx="209550" cy="4191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825760" y="3342106"/>
                <a:ext cx="199674" cy="1294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5G refrigerator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76" y="1998298"/>
            <a:ext cx="1548263" cy="349259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470731" y="4495180"/>
            <a:ext cx="2185662" cy="1258909"/>
            <a:chOff x="6312806" y="4528519"/>
            <a:chExt cx="2185662" cy="12589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2806" y="4528519"/>
              <a:ext cx="2185662" cy="10833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1566" y="5368328"/>
              <a:ext cx="209550" cy="4191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107323" y="3189724"/>
            <a:ext cx="903767" cy="861237"/>
            <a:chOff x="6868510" y="1937551"/>
            <a:chExt cx="903767" cy="861237"/>
          </a:xfrm>
        </p:grpSpPr>
        <p:sp>
          <p:nvSpPr>
            <p:cNvPr id="11" name="Rectangle 10"/>
            <p:cNvSpPr/>
            <p:nvPr/>
          </p:nvSpPr>
          <p:spPr>
            <a:xfrm>
              <a:off x="6868510" y="1937551"/>
              <a:ext cx="871683" cy="829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68510" y="1937551"/>
              <a:ext cx="903767" cy="86123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15106" y="3189724"/>
            <a:ext cx="903767" cy="861237"/>
            <a:chOff x="7951351" y="1929531"/>
            <a:chExt cx="903767" cy="861237"/>
          </a:xfrm>
        </p:grpSpPr>
        <p:sp>
          <p:nvSpPr>
            <p:cNvPr id="12" name="Rectangle 11"/>
            <p:cNvSpPr/>
            <p:nvPr/>
          </p:nvSpPr>
          <p:spPr>
            <a:xfrm>
              <a:off x="7951351" y="1929532"/>
              <a:ext cx="871683" cy="3003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51351" y="1929531"/>
              <a:ext cx="903767" cy="86123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998" y="2570701"/>
            <a:ext cx="2672640" cy="178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451" y="2053907"/>
            <a:ext cx="2790825" cy="3381375"/>
          </a:xfrm>
          <a:prstGeom prst="rect">
            <a:avLst/>
          </a:prstGeom>
        </p:spPr>
      </p:pic>
      <p:pic>
        <p:nvPicPr>
          <p:cNvPr id="19" name="Picture 2" descr="Image result for lightni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4298">
            <a:off x="4355633" y="1930034"/>
            <a:ext cx="3703094" cy="3703094"/>
          </a:xfrm>
          <a:prstGeom prst="rect">
            <a:avLst/>
          </a:prstGeom>
          <a:noFill/>
        </p:spPr>
      </p:pic>
      <p:pic>
        <p:nvPicPr>
          <p:cNvPr id="20" name="Picture 2" descr="Image result for lightni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40">
            <a:off x="2403449" y="3063624"/>
            <a:ext cx="767189" cy="767189"/>
          </a:xfrm>
          <a:prstGeom prst="rect">
            <a:avLst/>
          </a:prstGeom>
          <a:noFill/>
        </p:spPr>
      </p:pic>
      <p:pic>
        <p:nvPicPr>
          <p:cNvPr id="22" name="Picture 2" descr="Image result for lightni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821">
            <a:off x="7104962" y="3408761"/>
            <a:ext cx="620819" cy="620819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3126089" y="3155321"/>
            <a:ext cx="209550" cy="419100"/>
            <a:chOff x="4820443" y="3186023"/>
            <a:chExt cx="209550" cy="4191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0443" y="3186023"/>
              <a:ext cx="209550" cy="41910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825760" y="3342106"/>
              <a:ext cx="199674" cy="1294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Can 45"/>
          <p:cNvSpPr/>
          <p:nvPr/>
        </p:nvSpPr>
        <p:spPr>
          <a:xfrm>
            <a:off x="3592409" y="4686025"/>
            <a:ext cx="657182" cy="892849"/>
          </a:xfrm>
          <a:prstGeom prst="can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51" y="4806411"/>
            <a:ext cx="209550" cy="4191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092991" y="3572031"/>
            <a:ext cx="209550" cy="419100"/>
            <a:chOff x="803363" y="5578508"/>
            <a:chExt cx="209550" cy="41910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363" y="5578508"/>
              <a:ext cx="209550" cy="419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7574" y="5711888"/>
              <a:ext cx="174655" cy="1492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20482 -0.2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1 -0.2162 L -0.48946 -0.2173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5 -0.00486 L 0.07865 0.0150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4 0.03727 L 0.05534 0.2872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1198 0.015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can we do about coverage?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5G macrocells will be much smaller than 4G ones (especially for mmWaves)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so will mostly be deployed inside buildings and in cities </a:t>
            </a:r>
          </a:p>
          <a:p>
            <a:pPr marL="0" indent="0">
              <a:buNone/>
            </a:pPr>
            <a:r>
              <a:rPr lang="en-US" dirty="0" smtClean="0"/>
              <a:t>What can be done for everyone else?</a:t>
            </a:r>
          </a:p>
          <a:p>
            <a:r>
              <a:rPr lang="en-US" dirty="0" smtClean="0"/>
              <a:t>AT&amp;T’s </a:t>
            </a:r>
            <a:r>
              <a:rPr lang="en-US" dirty="0" err="1" smtClean="0"/>
              <a:t>AirGig</a:t>
            </a:r>
            <a:r>
              <a:rPr lang="en-US" dirty="0" smtClean="0"/>
              <a:t> uses power lines as waveguides for 5G distribution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bring cellular broadband to rural areas (to </a:t>
            </a:r>
            <a:r>
              <a:rPr lang="en-US" dirty="0"/>
              <a:t>be launched </a:t>
            </a:r>
            <a:r>
              <a:rPr lang="en-US" dirty="0" smtClean="0"/>
              <a:t>2021)</a:t>
            </a:r>
            <a:endParaRPr lang="en-US" dirty="0"/>
          </a:p>
          <a:p>
            <a:r>
              <a:rPr lang="en-US" dirty="0" smtClean="0"/>
              <a:t>LEO </a:t>
            </a:r>
            <a:r>
              <a:rPr lang="en-US" dirty="0" err="1" smtClean="0"/>
              <a:t>Satelites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/>
              <a:t>OneWeb</a:t>
            </a:r>
            <a:r>
              <a:rPr lang="en-US" b="1" dirty="0"/>
              <a:t> </a:t>
            </a:r>
            <a:r>
              <a:rPr lang="en-US" dirty="0" smtClean="0"/>
              <a:t>(Google</a:t>
            </a:r>
            <a:r>
              <a:rPr lang="en-US" dirty="0"/>
              <a:t>) is </a:t>
            </a:r>
            <a:r>
              <a:rPr lang="en-US" dirty="0" smtClean="0"/>
              <a:t>a collection </a:t>
            </a:r>
            <a:r>
              <a:rPr lang="en-US" dirty="0"/>
              <a:t>of </a:t>
            </a:r>
            <a:r>
              <a:rPr lang="en-US" dirty="0" smtClean="0"/>
              <a:t>650-1972 satellites at 1,200 </a:t>
            </a:r>
            <a:r>
              <a:rPr lang="en-US" dirty="0"/>
              <a:t>km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Samsung, Amazon (Kuiper), and SpaceX </a:t>
            </a:r>
            <a:r>
              <a:rPr lang="en-US" dirty="0"/>
              <a:t>proposed </a:t>
            </a:r>
            <a:r>
              <a:rPr lang="en-US" dirty="0" smtClean="0"/>
              <a:t>larger constellations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Israel’s </a:t>
            </a:r>
            <a:r>
              <a:rPr lang="en-US" dirty="0"/>
              <a:t>Genesis Consortium is researching an Israeli version</a:t>
            </a:r>
          </a:p>
          <a:p>
            <a:r>
              <a:rPr lang="en-US" dirty="0" smtClean="0"/>
              <a:t>Drones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Facebook’s Aquila was </a:t>
            </a:r>
            <a:r>
              <a:rPr lang="en-US" dirty="0"/>
              <a:t>a solar-powered pilotless airplane </a:t>
            </a:r>
            <a:r>
              <a:rPr lang="en-US" dirty="0" smtClean="0"/>
              <a:t>data </a:t>
            </a:r>
            <a:r>
              <a:rPr lang="en-US" dirty="0"/>
              <a:t>repeater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which </a:t>
            </a:r>
            <a:r>
              <a:rPr lang="en-US" dirty="0"/>
              <a:t>first flew in June 2016 </a:t>
            </a:r>
            <a:r>
              <a:rPr lang="en-US" dirty="0" smtClean="0"/>
              <a:t>but development </a:t>
            </a:r>
            <a:r>
              <a:rPr lang="en-US" dirty="0"/>
              <a:t>ceased </a:t>
            </a:r>
            <a:r>
              <a:rPr lang="en-US" dirty="0" smtClean="0"/>
              <a:t>in </a:t>
            </a:r>
            <a:r>
              <a:rPr lang="en-US" dirty="0"/>
              <a:t>June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Its </a:t>
            </a:r>
            <a:r>
              <a:rPr lang="en-US" dirty="0"/>
              <a:t>goal was to cover </a:t>
            </a:r>
            <a:r>
              <a:rPr lang="en-US" dirty="0" smtClean="0"/>
              <a:t>the 66</a:t>
            </a:r>
            <a:r>
              <a:rPr lang="en-US" dirty="0"/>
              <a:t>% of </a:t>
            </a:r>
            <a:r>
              <a:rPr lang="en-US" dirty="0" smtClean="0"/>
              <a:t>Earth with </a:t>
            </a:r>
            <a:r>
              <a:rPr lang="en-US" dirty="0"/>
              <a:t>no/poor Internet </a:t>
            </a:r>
            <a:r>
              <a:rPr lang="en-US" dirty="0" smtClean="0"/>
              <a:t>coverage</a:t>
            </a:r>
          </a:p>
          <a:p>
            <a:r>
              <a:rPr lang="en-US" dirty="0" err="1" smtClean="0"/>
              <a:t>Baloons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Alphabet </a:t>
            </a:r>
            <a:r>
              <a:rPr lang="en-US" dirty="0"/>
              <a:t>(Google) spun-off </a:t>
            </a:r>
            <a:r>
              <a:rPr lang="en-US" i="1" dirty="0"/>
              <a:t>Loon</a:t>
            </a:r>
            <a:r>
              <a:rPr lang="en-US" dirty="0"/>
              <a:t> in July 2018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provide Internet </a:t>
            </a:r>
            <a:r>
              <a:rPr lang="en-US" dirty="0"/>
              <a:t>access to remote areas </a:t>
            </a:r>
            <a:r>
              <a:rPr lang="en-US" dirty="0" smtClean="0"/>
              <a:t>using </a:t>
            </a:r>
            <a:r>
              <a:rPr lang="en-US" dirty="0"/>
              <a:t>high-altitude balloons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74382" y="3129759"/>
            <a:ext cx="1435076" cy="140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222" y="4547700"/>
            <a:ext cx="1899395" cy="1009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0868">
            <a:off x="10987363" y="5161332"/>
            <a:ext cx="852490" cy="134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467" y="2213013"/>
            <a:ext cx="697050" cy="8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5G attain lower latencies?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Air interface </a:t>
            </a:r>
          </a:p>
          <a:p>
            <a:r>
              <a:rPr lang="en-US" dirty="0" smtClean="0"/>
              <a:t>Lower one-way delay due to flexible frame structure</a:t>
            </a:r>
          </a:p>
          <a:p>
            <a:r>
              <a:rPr lang="en-US" dirty="0" smtClean="0"/>
              <a:t>lower round-trip time due to self contained integrated subframe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/>
              <a:t>RAN</a:t>
            </a:r>
            <a:endParaRPr lang="en-US" b="1" dirty="0" smtClean="0"/>
          </a:p>
          <a:p>
            <a:r>
              <a:rPr lang="en-US" b="1" dirty="0" smtClean="0"/>
              <a:t>S</a:t>
            </a:r>
            <a:r>
              <a:rPr lang="en-US" dirty="0" smtClean="0"/>
              <a:t>oftware</a:t>
            </a:r>
            <a:r>
              <a:rPr lang="en-US" b="1" dirty="0" smtClean="0"/>
              <a:t> D</a:t>
            </a:r>
            <a:r>
              <a:rPr lang="en-US" dirty="0" smtClean="0"/>
              <a:t>efined</a:t>
            </a:r>
            <a:r>
              <a:rPr lang="en-US" b="1" dirty="0" smtClean="0"/>
              <a:t> N</a:t>
            </a:r>
            <a:r>
              <a:rPr lang="en-US" dirty="0" smtClean="0"/>
              <a:t>etworking and  </a:t>
            </a: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smtClean="0"/>
              <a:t>F</a:t>
            </a:r>
            <a:r>
              <a:rPr lang="en-US" dirty="0" smtClean="0"/>
              <a:t>unctions</a:t>
            </a:r>
            <a:r>
              <a:rPr lang="en-US" b="1" dirty="0" smtClean="0"/>
              <a:t> V</a:t>
            </a:r>
            <a:r>
              <a:rPr lang="en-US" dirty="0" smtClean="0"/>
              <a:t>irtualization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i="1" dirty="0" smtClean="0"/>
              <a:t>we’ll discuss in the context of the core!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 smtClean="0"/>
              <a:t>S</a:t>
            </a:r>
            <a:r>
              <a:rPr lang="en-US" dirty="0" smtClean="0"/>
              <a:t>ensitive </a:t>
            </a:r>
            <a:r>
              <a:rPr lang="en-US" b="1" dirty="0" smtClean="0"/>
              <a:t>N</a:t>
            </a:r>
            <a:r>
              <a:rPr lang="en-US" dirty="0" smtClean="0"/>
              <a:t>etworking / </a:t>
            </a:r>
            <a:r>
              <a:rPr lang="en-US" b="1" dirty="0" smtClean="0"/>
              <a:t>Det</a:t>
            </a:r>
            <a:r>
              <a:rPr lang="en-US" dirty="0" smtClean="0"/>
              <a:t>erministic </a:t>
            </a:r>
            <a:r>
              <a:rPr lang="en-US" b="1" dirty="0" smtClean="0"/>
              <a:t>Net</a:t>
            </a:r>
            <a:r>
              <a:rPr lang="en-US" dirty="0" smtClean="0"/>
              <a:t>working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minimizes time packets wait in queues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obile </a:t>
            </a:r>
            <a:r>
              <a:rPr lang="en-US" b="1" dirty="0" smtClean="0"/>
              <a:t>E</a:t>
            </a:r>
            <a:r>
              <a:rPr lang="en-US" dirty="0" smtClean="0"/>
              <a:t>dge </a:t>
            </a:r>
            <a:r>
              <a:rPr lang="en-US" b="1" dirty="0" smtClean="0"/>
              <a:t>C</a:t>
            </a:r>
            <a:r>
              <a:rPr lang="en-US" dirty="0" smtClean="0"/>
              <a:t>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moves application close to end-user</a:t>
            </a:r>
          </a:p>
          <a:p>
            <a:r>
              <a:rPr lang="en-US" dirty="0"/>
              <a:t>network </a:t>
            </a:r>
            <a:r>
              <a:rPr lang="en-US" dirty="0" smtClean="0"/>
              <a:t>slicing allocates low-delay paths to express traffic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dirty="0" smtClean="0"/>
              <a:t>and placing applications in optimal places for each service</a:t>
            </a:r>
            <a:endParaRPr lang="en-US" dirty="0"/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699" y="262623"/>
            <a:ext cx="7013007" cy="644740"/>
          </a:xfrm>
        </p:spPr>
        <p:txBody>
          <a:bodyPr/>
          <a:lstStyle/>
          <a:p>
            <a:r>
              <a:rPr lang="en-US" dirty="0"/>
              <a:t>How does 5G support new applications?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5G </a:t>
            </a:r>
            <a:r>
              <a:rPr lang="en-US" dirty="0" smtClean="0"/>
              <a:t>service </a:t>
            </a:r>
            <a:r>
              <a:rPr lang="en-US" dirty="0"/>
              <a:t>and network requirements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342900" algn="l"/>
                <a:tab pos="1148954" algn="l"/>
                <a:tab pos="2118122" algn="l"/>
              </a:tabLst>
            </a:pPr>
            <a:r>
              <a:rPr lang="en-US" dirty="0"/>
              <a:t>	</a:t>
            </a:r>
            <a:r>
              <a:rPr lang="en-US" dirty="0" smtClean="0"/>
              <a:t>necessitate a </a:t>
            </a:r>
            <a:r>
              <a:rPr lang="en-US" dirty="0"/>
              <a:t>fundamental change to the core </a:t>
            </a:r>
            <a:r>
              <a:rPr lang="en-US" dirty="0" smtClean="0"/>
              <a:t>architecture</a:t>
            </a:r>
          </a:p>
          <a:p>
            <a:pPr marL="0" indent="0">
              <a:buNone/>
              <a:tabLst>
                <a:tab pos="342900" algn="l"/>
                <a:tab pos="1148954" algn="l"/>
                <a:tab pos="2118122" algn="l"/>
              </a:tabLst>
            </a:pPr>
            <a:r>
              <a:rPr lang="en-US" dirty="0" smtClean="0"/>
              <a:t>Some 4G network cores presently support 10s of millions of subscribers</a:t>
            </a:r>
          </a:p>
          <a:p>
            <a:pPr marL="0" indent="0">
              <a:spcBef>
                <a:spcPts val="0"/>
              </a:spcBef>
              <a:buNone/>
              <a:tabLst>
                <a:tab pos="342900" algn="l"/>
                <a:tab pos="1148954" algn="l"/>
                <a:tab pos="2118122" algn="l"/>
              </a:tabLst>
            </a:pPr>
            <a:r>
              <a:rPr lang="en-US" dirty="0"/>
              <a:t>	</a:t>
            </a:r>
            <a:r>
              <a:rPr lang="en-US" dirty="0" smtClean="0"/>
              <a:t>5GC will need to support many more subscribers and sessions</a:t>
            </a:r>
          </a:p>
          <a:p>
            <a:pPr marL="0" indent="0">
              <a:buNone/>
            </a:pPr>
            <a:r>
              <a:rPr lang="en-US" dirty="0" smtClean="0"/>
              <a:t>The only technology proven to scale up to such sizes is </a:t>
            </a:r>
            <a:r>
              <a:rPr lang="en-US" i="1" dirty="0" smtClean="0"/>
              <a:t>cloud computing</a:t>
            </a:r>
          </a:p>
          <a:p>
            <a:pPr marL="0" indent="0">
              <a:buNone/>
            </a:pPr>
            <a:r>
              <a:rPr lang="en-US" dirty="0" smtClean="0"/>
              <a:t>3GPP </a:t>
            </a:r>
            <a:r>
              <a:rPr lang="en-US" dirty="0"/>
              <a:t>has defined a new 5G Core architecture </a:t>
            </a:r>
          </a:p>
          <a:p>
            <a:pPr marL="0" indent="0">
              <a:spcBef>
                <a:spcPts val="0"/>
              </a:spcBef>
              <a:buNone/>
              <a:tabLst>
                <a:tab pos="342900" algn="l"/>
                <a:tab pos="1148954" algn="l"/>
                <a:tab pos="2118122" algn="l"/>
              </a:tabLst>
            </a:pPr>
            <a:r>
              <a:rPr lang="en-US" dirty="0"/>
              <a:t>	that uses a cloud-native </a:t>
            </a:r>
            <a:r>
              <a:rPr lang="en-US" b="1" dirty="0"/>
              <a:t>S</a:t>
            </a:r>
            <a:r>
              <a:rPr lang="en-US" dirty="0"/>
              <a:t>ervice </a:t>
            </a:r>
            <a:r>
              <a:rPr lang="en-US" b="1" dirty="0"/>
              <a:t>B</a:t>
            </a:r>
            <a:r>
              <a:rPr lang="en-US" dirty="0"/>
              <a:t>ased </a:t>
            </a:r>
            <a:r>
              <a:rPr lang="en-US" b="1" dirty="0"/>
              <a:t>A</a:t>
            </a:r>
            <a:r>
              <a:rPr lang="en-US" dirty="0"/>
              <a:t>rchitecture (SBA) </a:t>
            </a:r>
          </a:p>
          <a:p>
            <a:pPr marL="0" indent="0">
              <a:spcBef>
                <a:spcPts val="0"/>
              </a:spcBef>
              <a:buNone/>
              <a:tabLst>
                <a:tab pos="342900" algn="l"/>
                <a:tab pos="1148954" algn="l"/>
                <a:tab pos="2118122" algn="l"/>
              </a:tabLst>
            </a:pPr>
            <a:r>
              <a:rPr lang="en-US" dirty="0"/>
              <a:t>	with modular </a:t>
            </a:r>
            <a:r>
              <a:rPr lang="en-US" b="1" dirty="0"/>
              <a:t>N</a:t>
            </a:r>
            <a:r>
              <a:rPr lang="en-US" dirty="0"/>
              <a:t>etwork </a:t>
            </a:r>
            <a:r>
              <a:rPr lang="en-US" b="1" dirty="0"/>
              <a:t>F</a:t>
            </a:r>
            <a:r>
              <a:rPr lang="en-US" dirty="0"/>
              <a:t>unctions instead of Network Elements (boxes)</a:t>
            </a:r>
          </a:p>
          <a:p>
            <a:pPr>
              <a:spcBef>
                <a:spcPts val="0"/>
              </a:spcBef>
            </a:pPr>
            <a:r>
              <a:rPr lang="en-US" dirty="0"/>
              <a:t>NFs can be hardware or (virtual) software – even VMs in a cloud</a:t>
            </a:r>
          </a:p>
          <a:p>
            <a:pPr>
              <a:spcBef>
                <a:spcPts val="0"/>
              </a:spcBef>
            </a:pPr>
            <a:r>
              <a:rPr lang="en-US" dirty="0"/>
              <a:t>core NFs can be located anywhere – even near the </a:t>
            </a:r>
            <a:r>
              <a:rPr lang="en-US" dirty="0" smtClean="0"/>
              <a:t>antenna!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enable scaling, core NFs are designed as </a:t>
            </a:r>
            <a:r>
              <a:rPr lang="en-US" b="1" dirty="0"/>
              <a:t>micro-services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dirty="0"/>
              <a:t>connected using </a:t>
            </a:r>
            <a:r>
              <a:rPr lang="en-US" b="1" dirty="0"/>
              <a:t>function chaining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single </a:t>
            </a:r>
            <a:r>
              <a:rPr lang="en-US" dirty="0"/>
              <a:t>interface to NF rather than interface between every two </a:t>
            </a:r>
            <a:r>
              <a:rPr lang="en-US" dirty="0" smtClean="0"/>
              <a:t>NFs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 of </a:t>
            </a:r>
            <a:r>
              <a:rPr lang="en-US" b="1" dirty="0"/>
              <a:t>Re</a:t>
            </a:r>
            <a:r>
              <a:rPr lang="en-US" dirty="0"/>
              <a:t>presentational </a:t>
            </a:r>
            <a:r>
              <a:rPr lang="en-US" b="1" dirty="0"/>
              <a:t>S</a:t>
            </a:r>
            <a:r>
              <a:rPr lang="en-US" dirty="0"/>
              <a:t>tate</a:t>
            </a:r>
            <a:r>
              <a:rPr lang="en-US" b="1" dirty="0"/>
              <a:t> </a:t>
            </a:r>
            <a:r>
              <a:rPr lang="en-US" b="1" dirty="0" smtClean="0"/>
              <a:t>T</a:t>
            </a:r>
            <a:r>
              <a:rPr lang="en-US" dirty="0" smtClean="0"/>
              <a:t>ransfer principles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Computation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communications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231775">
              <a:spcBef>
                <a:spcPts val="0"/>
              </a:spcBef>
              <a:buNone/>
            </a:pPr>
            <a:r>
              <a:rPr lang="en-US" dirty="0"/>
              <a:t>Once there was no overlap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between </a:t>
            </a:r>
            <a:r>
              <a:rPr lang="en-US" i="1" dirty="0"/>
              <a:t>communications</a:t>
            </a:r>
            <a:r>
              <a:rPr lang="en-US" dirty="0"/>
              <a:t> (telephone, radio, TV)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and </a:t>
            </a:r>
            <a:r>
              <a:rPr lang="en-US" i="1" dirty="0"/>
              <a:t>computation</a:t>
            </a:r>
            <a:r>
              <a:rPr lang="en-US" dirty="0"/>
              <a:t> (computers)</a:t>
            </a:r>
          </a:p>
          <a:p>
            <a:pPr>
              <a:buNone/>
            </a:pPr>
            <a:r>
              <a:rPr lang="en-US" dirty="0"/>
              <a:t>Actually communications devices always ran complex algorithms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	but these are hidden from the </a:t>
            </a:r>
            <a:r>
              <a:rPr lang="en-US" dirty="0" smtClean="0"/>
              <a:t>user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 smtClean="0"/>
              <a:t>Most </a:t>
            </a:r>
            <a:r>
              <a:rPr lang="en-US" dirty="0"/>
              <a:t>home computers </a:t>
            </a:r>
            <a:endParaRPr lang="en-US" dirty="0" smtClean="0"/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are </a:t>
            </a:r>
            <a:r>
              <a:rPr lang="en-US" dirty="0"/>
              <a:t>not used for </a:t>
            </a:r>
            <a:r>
              <a:rPr lang="en-US" i="1" dirty="0"/>
              <a:t>computation</a:t>
            </a:r>
            <a:r>
              <a:rPr lang="en-US" dirty="0"/>
              <a:t> at all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rather for </a:t>
            </a:r>
            <a:r>
              <a:rPr lang="en-US" dirty="0" smtClean="0"/>
              <a:t>communications </a:t>
            </a:r>
            <a:r>
              <a:rPr lang="en-US" dirty="0"/>
              <a:t>(email, chat, VoIP)</a:t>
            </a:r>
          </a:p>
          <a:p>
            <a:pPr defTabSz="231775">
              <a:spcBef>
                <a:spcPts val="1200"/>
              </a:spcBef>
              <a:buNone/>
            </a:pPr>
            <a:r>
              <a:rPr lang="en-US" dirty="0" smtClean="0"/>
              <a:t>Smart cellular </a:t>
            </a:r>
            <a:r>
              <a:rPr lang="en-US" dirty="0"/>
              <a:t>telephones have become </a:t>
            </a:r>
            <a:r>
              <a:rPr lang="en-US" dirty="0" smtClean="0"/>
              <a:t>computers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are used more for running apps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than for telephone calls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 smtClean="0"/>
              <a:t>We now have the single concept of </a:t>
            </a:r>
            <a:r>
              <a:rPr lang="en-US" i="1" dirty="0" err="1" smtClean="0"/>
              <a:t>computications</a:t>
            </a:r>
            <a:endParaRPr lang="en-US" i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8626418" y="4771350"/>
            <a:ext cx="475360" cy="921195"/>
            <a:chOff x="7616650" y="3642012"/>
            <a:chExt cx="475360" cy="9211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6650" y="3642012"/>
              <a:ext cx="475360" cy="921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362" y="3765948"/>
              <a:ext cx="401935" cy="64527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185510" y="3283630"/>
            <a:ext cx="2286000" cy="800100"/>
            <a:chOff x="6751984" y="3968202"/>
            <a:chExt cx="2286000" cy="8001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1984" y="3968202"/>
              <a:ext cx="2286000" cy="800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494" y="4041691"/>
              <a:ext cx="452120" cy="45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and </a:t>
            </a:r>
            <a:r>
              <a:rPr lang="en-US" dirty="0" smtClean="0"/>
              <a:t>development </a:t>
            </a:r>
            <a:r>
              <a:rPr lang="en-US" i="1" dirty="0" smtClean="0"/>
              <a:t>speed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There is a fundamental problem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with merging communications and computation</a:t>
            </a:r>
          </a:p>
          <a:p>
            <a:pPr>
              <a:buNone/>
            </a:pPr>
            <a:r>
              <a:rPr lang="en-US" sz="2400" dirty="0" smtClean="0"/>
              <a:t>Communications is based on </a:t>
            </a:r>
            <a:r>
              <a:rPr lang="en-US" sz="2400" b="1" dirty="0" smtClean="0"/>
              <a:t>protocols</a:t>
            </a:r>
          </a:p>
          <a:p>
            <a:pPr>
              <a:buNone/>
            </a:pPr>
            <a:r>
              <a:rPr lang="en-US" sz="2400" dirty="0" smtClean="0"/>
              <a:t>Standardizing new protocols is a </a:t>
            </a:r>
            <a:r>
              <a:rPr lang="en-US" sz="2400" i="1" dirty="0" smtClean="0"/>
              <a:t>slow process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that typically</a:t>
            </a:r>
            <a:r>
              <a:rPr lang="en-US" sz="2400" i="1" dirty="0" smtClean="0"/>
              <a:t> </a:t>
            </a:r>
            <a:r>
              <a:rPr lang="en-US" sz="2400" dirty="0" smtClean="0"/>
              <a:t>takes years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 smtClean="0"/>
              <a:t>Computation is based on </a:t>
            </a:r>
            <a:r>
              <a:rPr lang="en-US" sz="2400" b="1" dirty="0" smtClean="0"/>
              <a:t>algorithms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 smtClean="0"/>
              <a:t>Coding new algorithms is a </a:t>
            </a:r>
            <a:r>
              <a:rPr lang="en-US" sz="2400" i="1" dirty="0" smtClean="0"/>
              <a:t>fast process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that can take hours (or days)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This leads to a </a:t>
            </a:r>
            <a:r>
              <a:rPr lang="en-US" sz="2400" i="1" dirty="0" smtClean="0">
                <a:solidFill>
                  <a:schemeClr val="tx1"/>
                </a:solidFill>
              </a:rPr>
              <a:t>fundamental disconnect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between software and networking development timescales</a:t>
            </a:r>
          </a:p>
          <a:p>
            <a:pPr>
              <a:buNone/>
            </a:pPr>
            <a:r>
              <a:rPr lang="en-US" sz="2400" dirty="0" smtClean="0"/>
              <a:t>Is there any way to develop communications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at the </a:t>
            </a:r>
            <a:r>
              <a:rPr lang="en-US" sz="2400" i="1" dirty="0" smtClean="0"/>
              <a:t>speed of software</a:t>
            </a:r>
            <a:r>
              <a:rPr lang="en-US" sz="2400" dirty="0" smtClean="0"/>
              <a:t>?</a:t>
            </a:r>
            <a:endParaRPr lang="en-US" sz="2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97" y="2334249"/>
            <a:ext cx="1341665" cy="1033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50" y="3845156"/>
            <a:ext cx="17240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NFV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292637"/>
            <a:ext cx="8465455" cy="5100002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Two new approaches aim to resolve the disconnect</a:t>
            </a:r>
          </a:p>
          <a:p>
            <a:pPr>
              <a:buNone/>
            </a:pPr>
            <a:r>
              <a:rPr lang="en-US" sz="2400" b="1" dirty="0">
                <a:solidFill>
                  <a:srgbClr val="044ABC"/>
                </a:solidFill>
              </a:rPr>
              <a:t>S</a:t>
            </a:r>
            <a:r>
              <a:rPr lang="en-US" sz="2400" dirty="0">
                <a:solidFill>
                  <a:srgbClr val="044ABC"/>
                </a:solidFill>
              </a:rPr>
              <a:t>oftware </a:t>
            </a:r>
            <a:r>
              <a:rPr lang="en-US" sz="2400" b="1" dirty="0">
                <a:solidFill>
                  <a:srgbClr val="044ABC"/>
                </a:solidFill>
              </a:rPr>
              <a:t>D</a:t>
            </a:r>
            <a:r>
              <a:rPr lang="en-US" sz="2400" dirty="0">
                <a:solidFill>
                  <a:srgbClr val="044ABC"/>
                </a:solidFill>
              </a:rPr>
              <a:t>efined </a:t>
            </a:r>
            <a:r>
              <a:rPr lang="en-US" sz="2400" b="1" dirty="0">
                <a:solidFill>
                  <a:srgbClr val="044ABC"/>
                </a:solidFill>
              </a:rPr>
              <a:t>N</a:t>
            </a:r>
            <a:r>
              <a:rPr lang="en-US" sz="2400" dirty="0">
                <a:solidFill>
                  <a:srgbClr val="044ABC"/>
                </a:solidFill>
              </a:rPr>
              <a:t>etworking replaces protocols with algorithms</a:t>
            </a:r>
          </a:p>
          <a:p>
            <a:pPr>
              <a:buNone/>
            </a:pPr>
            <a:r>
              <a:rPr lang="en-US" sz="2400" b="1" dirty="0">
                <a:solidFill>
                  <a:srgbClr val="044ABC"/>
                </a:solidFill>
              </a:rPr>
              <a:t>N</a:t>
            </a:r>
            <a:r>
              <a:rPr lang="en-US" sz="2400" dirty="0">
                <a:solidFill>
                  <a:srgbClr val="044ABC"/>
                </a:solidFill>
              </a:rPr>
              <a:t>etwork </a:t>
            </a:r>
            <a:r>
              <a:rPr lang="en-US" sz="2400" b="1" dirty="0">
                <a:solidFill>
                  <a:srgbClr val="044ABC"/>
                </a:solidFill>
              </a:rPr>
              <a:t>F</a:t>
            </a:r>
            <a:r>
              <a:rPr lang="en-US" sz="2400" dirty="0">
                <a:solidFill>
                  <a:srgbClr val="044ABC"/>
                </a:solidFill>
              </a:rPr>
              <a:t>unctions </a:t>
            </a:r>
            <a:r>
              <a:rPr lang="en-US" sz="2400" b="1" dirty="0">
                <a:solidFill>
                  <a:srgbClr val="044ABC"/>
                </a:solidFill>
              </a:rPr>
              <a:t>V</a:t>
            </a:r>
            <a:r>
              <a:rPr lang="en-US" sz="2400" dirty="0">
                <a:solidFill>
                  <a:srgbClr val="044ABC"/>
                </a:solidFill>
              </a:rPr>
              <a:t>irtualization replaces hardware with software</a:t>
            </a:r>
          </a:p>
          <a:p>
            <a:pPr>
              <a:buNone/>
            </a:pPr>
            <a:r>
              <a:rPr lang="en-US" sz="2400" dirty="0"/>
              <a:t>So, communications has completely merged into computation</a:t>
            </a:r>
          </a:p>
          <a:p>
            <a:pPr>
              <a:buNone/>
            </a:pPr>
            <a:r>
              <a:rPr lang="en-US" sz="2400" dirty="0"/>
              <a:t>We are still left with CPUs, but these can be virtualized too!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57638">
            <a:off x="6141937" y="4616326"/>
            <a:ext cx="21621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12352">
            <a:off x="8296536" y="4032026"/>
            <a:ext cx="1867705" cy="2082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1020">
            <a:off x="1891008" y="4083875"/>
            <a:ext cx="2162175" cy="1352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5935">
            <a:off x="4317885" y="4431217"/>
            <a:ext cx="1867705" cy="20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2163077" y="262623"/>
            <a:ext cx="7157387" cy="644740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</a:rPr>
              <a:t>Concretization vs. Virtualization</a:t>
            </a:r>
            <a:endParaRPr lang="en-US" strike="sngStrike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486027" y="3203001"/>
            <a:ext cx="6546221" cy="724060"/>
            <a:chOff x="962026" y="3203001"/>
            <a:chExt cx="6546221" cy="724060"/>
          </a:xfrm>
        </p:grpSpPr>
        <p:sp>
          <p:nvSpPr>
            <p:cNvPr id="9" name="Rounded Rectangle 8"/>
            <p:cNvSpPr/>
            <p:nvPr/>
          </p:nvSpPr>
          <p:spPr>
            <a:xfrm>
              <a:off x="962026" y="3203001"/>
              <a:ext cx="6546221" cy="68848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1" name="TextBox 3"/>
            <p:cNvSpPr txBox="1">
              <a:spLocks noChangeArrowheads="1"/>
            </p:cNvSpPr>
            <p:nvPr/>
          </p:nvSpPr>
          <p:spPr bwMode="auto">
            <a:xfrm>
              <a:off x="1112378" y="3425498"/>
              <a:ext cx="8698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  <a:latin typeface="Calibri" pitchFamily="34" charset="0"/>
                </a:rPr>
                <a:t>PHYSICS</a:t>
              </a:r>
            </a:p>
          </p:txBody>
        </p:sp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6824770" y="3412079"/>
              <a:ext cx="68347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7030A0"/>
                  </a:solidFill>
                  <a:latin typeface="Calibri" pitchFamily="34" charset="0"/>
                </a:rPr>
                <a:t>LOGIC</a:t>
              </a:r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1928466" y="3346202"/>
              <a:ext cx="9941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dedicated hardware</a:t>
              </a:r>
            </a:p>
          </p:txBody>
        </p:sp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2956232" y="3433689"/>
              <a:ext cx="6213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6600"/>
                  </a:solidFill>
                  <a:latin typeface="Calibri" pitchFamily="34" charset="0"/>
                </a:rPr>
                <a:t>ASIC</a:t>
              </a:r>
              <a:endParaRPr lang="en-US" sz="1350" b="1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19465" name="TextBox 7"/>
            <p:cNvSpPr txBox="1">
              <a:spLocks noChangeArrowheads="1"/>
            </p:cNvSpPr>
            <p:nvPr/>
          </p:nvSpPr>
          <p:spPr bwMode="auto">
            <a:xfrm>
              <a:off x="3606092" y="3433689"/>
              <a:ext cx="6614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</a:rPr>
                <a:t>FPGA</a:t>
              </a:r>
              <a:endParaRPr lang="en-US" sz="14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4254090" y="3211480"/>
              <a:ext cx="994148" cy="71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50" b="1">
                  <a:solidFill>
                    <a:srgbClr val="00B050"/>
                  </a:solidFill>
                  <a:latin typeface="Calibri" pitchFamily="34" charset="0"/>
                </a:rPr>
                <a:t>special purpose processors</a:t>
              </a:r>
            </a:p>
          </p:txBody>
        </p:sp>
        <p:sp>
          <p:nvSpPr>
            <p:cNvPr id="19467" name="TextBox 11"/>
            <p:cNvSpPr txBox="1">
              <a:spLocks noChangeArrowheads="1"/>
            </p:cNvSpPr>
            <p:nvPr/>
          </p:nvSpPr>
          <p:spPr bwMode="auto">
            <a:xfrm>
              <a:off x="5938200" y="3211480"/>
              <a:ext cx="994148" cy="71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50" b="1">
                  <a:solidFill>
                    <a:srgbClr val="7030A0"/>
                  </a:solidFill>
                  <a:latin typeface="Calibri" pitchFamily="34" charset="0"/>
                </a:rPr>
                <a:t>general</a:t>
              </a:r>
            </a:p>
            <a:p>
              <a:pPr algn="ctr"/>
              <a:r>
                <a:rPr lang="en-US" sz="1350" b="1">
                  <a:solidFill>
                    <a:srgbClr val="7030A0"/>
                  </a:solidFill>
                  <a:latin typeface="Calibri" pitchFamily="34" charset="0"/>
                </a:rPr>
                <a:t>purpose</a:t>
              </a:r>
            </a:p>
            <a:p>
              <a:pPr algn="ctr"/>
              <a:r>
                <a:rPr lang="en-US" sz="1350" b="1">
                  <a:solidFill>
                    <a:srgbClr val="7030A0"/>
                  </a:solidFill>
                  <a:latin typeface="Calibri" pitchFamily="34" charset="0"/>
                </a:rPr>
                <a:t>software</a:t>
              </a:r>
            </a:p>
          </p:txBody>
        </p:sp>
        <p:sp>
          <p:nvSpPr>
            <p:cNvPr id="19468" name="TextBox 12"/>
            <p:cNvSpPr txBox="1">
              <a:spLocks noChangeArrowheads="1"/>
            </p:cNvSpPr>
            <p:nvPr/>
          </p:nvSpPr>
          <p:spPr bwMode="auto">
            <a:xfrm>
              <a:off x="5154107" y="3425497"/>
              <a:ext cx="994148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50" b="1">
                  <a:solidFill>
                    <a:srgbClr val="0070C0"/>
                  </a:solidFill>
                  <a:latin typeface="Calibri" pitchFamily="34" charset="0"/>
                </a:rPr>
                <a:t>firmware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4442" y="2181727"/>
            <a:ext cx="6591186" cy="1021275"/>
            <a:chOff x="1582352" y="1828350"/>
            <a:chExt cx="5716615" cy="1021275"/>
          </a:xfrm>
        </p:grpSpPr>
        <p:sp>
          <p:nvSpPr>
            <p:cNvPr id="15" name="Right Arrow 14"/>
            <p:cNvSpPr/>
            <p:nvPr/>
          </p:nvSpPr>
          <p:spPr bwMode="auto">
            <a:xfrm flipH="1">
              <a:off x="1582352" y="1828350"/>
              <a:ext cx="5716615" cy="1021275"/>
            </a:xfrm>
            <a:prstGeom prst="rightArrow">
              <a:avLst>
                <a:gd name="adj1" fmla="val 50000"/>
                <a:gd name="adj2" fmla="val 864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19472" name="TextBox 16"/>
            <p:cNvSpPr txBox="1">
              <a:spLocks noChangeArrowheads="1"/>
            </p:cNvSpPr>
            <p:nvPr/>
          </p:nvSpPr>
          <p:spPr bwMode="auto">
            <a:xfrm flipH="1">
              <a:off x="3810540" y="2142452"/>
              <a:ext cx="18395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CONCRETIZATION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71684" y="1716831"/>
            <a:ext cx="6115072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Concretization means moving a task to the left</a:t>
            </a:r>
          </a:p>
          <a:p>
            <a:endParaRPr lang="en-US" sz="1600" b="1" kern="0" dirty="0">
              <a:solidFill>
                <a:schemeClr val="accent6"/>
              </a:solidFill>
            </a:endParaRPr>
          </a:p>
        </p:txBody>
      </p: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2364443" y="5594478"/>
            <a:ext cx="7329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(although frequently reserved for the extreme case of HW → SW)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31655" y="3869422"/>
            <a:ext cx="6606815" cy="1263066"/>
            <a:chOff x="1495044" y="756088"/>
            <a:chExt cx="5716615" cy="1190322"/>
          </a:xfrm>
        </p:grpSpPr>
        <p:sp>
          <p:nvSpPr>
            <p:cNvPr id="13" name="Right Arrow 12"/>
            <p:cNvSpPr/>
            <p:nvPr/>
          </p:nvSpPr>
          <p:spPr bwMode="auto">
            <a:xfrm>
              <a:off x="1495044" y="756088"/>
              <a:ext cx="5716615" cy="1190322"/>
            </a:xfrm>
            <a:prstGeom prst="rightArrow">
              <a:avLst>
                <a:gd name="adj1" fmla="val 50000"/>
                <a:gd name="adj2" fmla="val 851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/>
            </a:p>
          </p:txBody>
        </p:sp>
        <p:sp>
          <p:nvSpPr>
            <p:cNvPr id="19470" name="TextBox 14"/>
            <p:cNvSpPr txBox="1">
              <a:spLocks noChangeArrowheads="1"/>
            </p:cNvSpPr>
            <p:nvPr/>
          </p:nvSpPr>
          <p:spPr bwMode="auto">
            <a:xfrm>
              <a:off x="3446346" y="1142084"/>
              <a:ext cx="1794100" cy="345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>
                <a:defRPr sz="135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1" dirty="0"/>
                <a:t>VIRTUALIZATION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19784" y="5148406"/>
            <a:ext cx="6160084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2400" b="1" dirty="0">
                <a:solidFill>
                  <a:srgbClr val="A162D0"/>
                </a:solidFill>
                <a:latin typeface="Calibri" pitchFamily="34" charset="0"/>
              </a:rPr>
              <a:t>Virtualization means moving a task to the right</a:t>
            </a:r>
          </a:p>
        </p:txBody>
      </p:sp>
    </p:spTree>
    <p:extLst>
      <p:ext uri="{BB962C8B-B14F-4D97-AF65-F5344CB8AC3E}">
        <p14:creationId xmlns:p14="http://schemas.microsoft.com/office/powerpoint/2010/main" val="19935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concretization?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2103" y="1335068"/>
            <a:ext cx="87001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Concretization </a:t>
            </a:r>
            <a:r>
              <a:rPr lang="en-US" sz="2400" dirty="0"/>
              <a:t>(moving from software to hardware)</a:t>
            </a:r>
            <a:r>
              <a:rPr lang="en-US" sz="2400" i="1" dirty="0"/>
              <a:t> </a:t>
            </a:r>
          </a:p>
          <a:p>
            <a:pPr defTabSz="457200"/>
            <a:r>
              <a:rPr lang="en-US" sz="2400" i="1" dirty="0"/>
              <a:t>	</a:t>
            </a:r>
            <a:r>
              <a:rPr lang="en-US" sz="2400" dirty="0"/>
              <a:t>is what we have been doing for years</a:t>
            </a:r>
          </a:p>
          <a:p>
            <a:pPr defTabSz="457200"/>
            <a:r>
              <a:rPr lang="en-US" sz="2400" dirty="0"/>
              <a:t>	and is easy to understand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Justifications for concretization include 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cost savings for mass produced products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miniaturization/packaging constraints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need for high processing rates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energy savings / power limitation / heat dissipation</a:t>
            </a:r>
          </a:p>
          <a:p>
            <a:endParaRPr lang="en-US" sz="2400" dirty="0"/>
          </a:p>
          <a:p>
            <a:r>
              <a:rPr lang="en-US" sz="2400" dirty="0"/>
              <a:t>But why would one want to perform </a:t>
            </a:r>
            <a:r>
              <a:rPr lang="en-US" sz="2400" i="1" dirty="0"/>
              <a:t>virtualization</a:t>
            </a:r>
            <a:r>
              <a:rPr lang="en-US" sz="2400" dirty="0"/>
              <a:t> ?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Why take power/space optimized, efficient, inexpensive function</a:t>
            </a:r>
          </a:p>
          <a:p>
            <a:pPr defTabSz="457200"/>
            <a:r>
              <a:rPr lang="en-US" sz="2400" dirty="0"/>
              <a:t>	and replace it with a large, energy hungry, inefficient, costly one?</a:t>
            </a:r>
          </a:p>
        </p:txBody>
      </p:sp>
    </p:spTree>
    <p:extLst>
      <p:ext uri="{BB962C8B-B14F-4D97-AF65-F5344CB8AC3E}">
        <p14:creationId xmlns:p14="http://schemas.microsoft.com/office/powerpoint/2010/main" val="37877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220003"/>
            <a:ext cx="8504924" cy="510000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/>
              <a:t>In the last few years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there has been a major trend towards virtualization</a:t>
            </a:r>
          </a:p>
          <a:p>
            <a:pPr>
              <a:buNone/>
            </a:pPr>
            <a:r>
              <a:rPr lang="en-US" sz="2400" i="1" dirty="0"/>
              <a:t>Virtualization</a:t>
            </a:r>
            <a:r>
              <a:rPr lang="en-US" sz="2400" dirty="0"/>
              <a:t> here means the creation of a </a:t>
            </a:r>
            <a:r>
              <a:rPr lang="en-US" sz="2400" b="1" dirty="0"/>
              <a:t>V</a:t>
            </a:r>
            <a:r>
              <a:rPr lang="en-US" sz="2400" dirty="0"/>
              <a:t>irtual</a:t>
            </a:r>
            <a:r>
              <a:rPr lang="en-US" sz="2400" b="1" dirty="0"/>
              <a:t> M</a:t>
            </a:r>
            <a:r>
              <a:rPr lang="en-US" sz="2400" dirty="0"/>
              <a:t>achine</a:t>
            </a:r>
            <a:r>
              <a:rPr lang="en-US" sz="2400" b="1" dirty="0"/>
              <a:t> </a:t>
            </a:r>
            <a:r>
              <a:rPr lang="en-US" sz="2400" dirty="0"/>
              <a:t>(VM)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that acts like an independent physical computer</a:t>
            </a:r>
          </a:p>
          <a:p>
            <a:pPr>
              <a:buNone/>
            </a:pPr>
            <a:r>
              <a:rPr lang="en-US" sz="2400" dirty="0"/>
              <a:t> A </a:t>
            </a:r>
            <a:r>
              <a:rPr lang="en-US" sz="2400" b="1" dirty="0"/>
              <a:t>VM</a:t>
            </a:r>
            <a:r>
              <a:rPr lang="en-US" sz="2400" dirty="0"/>
              <a:t> is software that emulates hardware (e.g., an x86 CPU)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over which one can run software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as if it is running on a physical computer</a:t>
            </a:r>
          </a:p>
          <a:p>
            <a:pPr>
              <a:buNone/>
            </a:pPr>
            <a:r>
              <a:rPr lang="en-US" sz="2400" dirty="0"/>
              <a:t>So, a VM looks like a computer, but is really just software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36" y="4375686"/>
            <a:ext cx="3223837" cy="201122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6" y="5041232"/>
            <a:ext cx="846265" cy="105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virtualization?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Justification for such virtualization is initially hard to grasp</a:t>
            </a:r>
          </a:p>
          <a:p>
            <a:pPr marL="0" indent="396875" defTabSz="569913">
              <a:tabLst>
                <a:tab pos="517525" algn="l"/>
              </a:tabLst>
            </a:pPr>
            <a:r>
              <a:rPr lang="en-US" sz="2400" dirty="0"/>
              <a:t>platform independence</a:t>
            </a:r>
          </a:p>
          <a:p>
            <a:pPr marL="0" indent="396875" defTabSz="569913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sz="2400" dirty="0"/>
              <a:t>	which is the reason Java, Android and .NET use VMs</a:t>
            </a:r>
          </a:p>
          <a:p>
            <a:pPr marL="0" indent="396875" defTabSz="569913">
              <a:tabLst>
                <a:tab pos="517525" algn="l"/>
              </a:tabLst>
            </a:pPr>
            <a:r>
              <a:rPr lang="en-US" sz="2400" dirty="0"/>
              <a:t>capability of running multiple CPU instances on one host CPU</a:t>
            </a:r>
          </a:p>
          <a:p>
            <a:pPr marL="0" indent="396875" defTabSz="569913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sz="2400" dirty="0"/>
              <a:t>	which is the reason VMs are used in data centers</a:t>
            </a:r>
          </a:p>
          <a:p>
            <a:pPr marL="0" indent="396875">
              <a:tabLst>
                <a:tab pos="517525" algn="l"/>
              </a:tabLst>
            </a:pPr>
            <a:r>
              <a:rPr lang="en-US" sz="2400" dirty="0"/>
              <a:t>capability of running virtual CPUs of different flavors / OSes</a:t>
            </a:r>
          </a:p>
          <a:p>
            <a:pPr marL="0" lvl="1" indent="396875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sz="2400" dirty="0"/>
              <a:t>	vastly simplifying management</a:t>
            </a:r>
          </a:p>
          <a:p>
            <a:pPr marL="0" indent="396875">
              <a:tabLst>
                <a:tab pos="517525" algn="l"/>
              </a:tabLst>
            </a:pPr>
            <a:r>
              <a:rPr lang="en-US" sz="2400" dirty="0"/>
              <a:t>natural statistical multiplexing of resources</a:t>
            </a:r>
          </a:p>
          <a:p>
            <a:pPr marL="0" indent="0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sz="2400" dirty="0"/>
              <a:t>	lowering cost when not all virtual CPUs maxed out</a:t>
            </a:r>
          </a:p>
          <a:p>
            <a:pPr marL="0" indent="396875">
              <a:tabLst>
                <a:tab pos="517525" algn="l"/>
              </a:tabLst>
            </a:pPr>
            <a:r>
              <a:rPr lang="en-US" sz="2400" dirty="0"/>
              <a:t>flexible spin-up / tear-down / migration of virtual CPUs</a:t>
            </a:r>
          </a:p>
          <a:p>
            <a:pPr marL="0" indent="0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46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4G?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3710" y="1362048"/>
            <a:ext cx="8411139" cy="51000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4G made possible:</a:t>
            </a:r>
          </a:p>
          <a:p>
            <a:pPr>
              <a:spcBef>
                <a:spcPts val="0"/>
              </a:spcBef>
            </a:pPr>
            <a:r>
              <a:rPr lang="en-US" dirty="0"/>
              <a:t>fast Internet access</a:t>
            </a:r>
          </a:p>
          <a:p>
            <a:pPr>
              <a:spcBef>
                <a:spcPts val="0"/>
              </a:spcBef>
            </a:pPr>
            <a:r>
              <a:rPr lang="en-US" dirty="0"/>
              <a:t>video reception and creation</a:t>
            </a:r>
          </a:p>
          <a:p>
            <a:pPr>
              <a:spcBef>
                <a:spcPts val="0"/>
              </a:spcBef>
            </a:pPr>
            <a:r>
              <a:rPr lang="en-US" dirty="0"/>
              <a:t>apps relying on location and identity</a:t>
            </a:r>
          </a:p>
          <a:p>
            <a:pPr>
              <a:spcBef>
                <a:spcPts val="0"/>
              </a:spcBef>
            </a:pPr>
            <a:r>
              <a:rPr lang="en-US" dirty="0"/>
              <a:t>always-on behavior</a:t>
            </a:r>
          </a:p>
          <a:p>
            <a:pPr marL="0" indent="0">
              <a:buNone/>
            </a:pPr>
            <a:r>
              <a:rPr lang="en-US" dirty="0"/>
              <a:t>but suffers from numerous limitations:</a:t>
            </a:r>
          </a:p>
          <a:p>
            <a:pPr>
              <a:spcBef>
                <a:spcPts val="0"/>
              </a:spcBef>
            </a:pPr>
            <a:r>
              <a:rPr lang="en-US" dirty="0"/>
              <a:t>for some applications: data-rate too low</a:t>
            </a:r>
          </a:p>
          <a:p>
            <a:pPr>
              <a:spcBef>
                <a:spcPts val="0"/>
              </a:spcBef>
            </a:pPr>
            <a:r>
              <a:rPr lang="en-US" dirty="0"/>
              <a:t>for some applications: delay too high</a:t>
            </a:r>
          </a:p>
          <a:p>
            <a:pPr>
              <a:spcBef>
                <a:spcPts val="0"/>
              </a:spcBef>
            </a:pPr>
            <a:r>
              <a:rPr lang="en-US" dirty="0"/>
              <a:t>too few simultaneous connections (insufficient density)</a:t>
            </a:r>
          </a:p>
          <a:p>
            <a:pPr>
              <a:spcBef>
                <a:spcPts val="0"/>
              </a:spcBef>
            </a:pPr>
            <a:r>
              <a:rPr lang="en-US" dirty="0"/>
              <a:t>coverage too low / drop rate too high</a:t>
            </a:r>
          </a:p>
          <a:p>
            <a:pPr>
              <a:spcBef>
                <a:spcPts val="0"/>
              </a:spcBef>
            </a:pPr>
            <a:r>
              <a:rPr lang="en-US" dirty="0"/>
              <a:t>weak (if any) </a:t>
            </a:r>
            <a:r>
              <a:rPr lang="en-US" dirty="0" err="1"/>
              <a:t>QoS</a:t>
            </a:r>
            <a:r>
              <a:rPr lang="en-US" dirty="0"/>
              <a:t> guarantees</a:t>
            </a:r>
          </a:p>
          <a:p>
            <a:pPr>
              <a:spcBef>
                <a:spcPts val="0"/>
              </a:spcBef>
            </a:pPr>
            <a:r>
              <a:rPr lang="en-US" dirty="0"/>
              <a:t>price per bit too high (inefficient spectral use)</a:t>
            </a:r>
          </a:p>
          <a:p>
            <a:pPr>
              <a:spcBef>
                <a:spcPts val="0"/>
              </a:spcBef>
            </a:pPr>
            <a:r>
              <a:rPr lang="en-US" dirty="0"/>
              <a:t>power consumption too high (and thus battery life too low)</a:t>
            </a:r>
          </a:p>
          <a:p>
            <a:pPr>
              <a:spcBef>
                <a:spcPts val="0"/>
              </a:spcBef>
            </a:pPr>
            <a:r>
              <a:rPr lang="en-US" dirty="0"/>
              <a:t>poor support for new applications/markets (e.g., </a:t>
            </a:r>
            <a:r>
              <a:rPr lang="en-US" dirty="0" err="1"/>
              <a:t>IoT</a:t>
            </a:r>
            <a:r>
              <a:rPr lang="en-US" dirty="0"/>
              <a:t>, AR/VR, connected cars)</a:t>
            </a:r>
          </a:p>
          <a:p>
            <a:pPr>
              <a:spcBef>
                <a:spcPts val="0"/>
              </a:spcBef>
            </a:pPr>
            <a:r>
              <a:rPr lang="en-US" dirty="0"/>
              <a:t>no support for new mobility requirements (mobile hot spots, high speed) </a:t>
            </a:r>
          </a:p>
          <a:p>
            <a:pPr>
              <a:spcBef>
                <a:spcPts val="0"/>
              </a:spcBef>
            </a:pPr>
            <a:r>
              <a:rPr lang="en-US" dirty="0"/>
              <a:t>insufficient security/privacy</a:t>
            </a:r>
          </a:p>
        </p:txBody>
      </p:sp>
      <p:sp>
        <p:nvSpPr>
          <p:cNvPr id="4" name="TextBox 3"/>
          <p:cNvSpPr txBox="1"/>
          <p:nvPr/>
        </p:nvSpPr>
        <p:spPr>
          <a:xfrm rot="1433841">
            <a:off x="7475079" y="2947203"/>
            <a:ext cx="3975675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>
                <a:solidFill>
                  <a:srgbClr val="044ABC"/>
                </a:solidFill>
              </a:rPr>
              <a:t>5G is designed                      to address 4G limitations</a:t>
            </a:r>
          </a:p>
        </p:txBody>
      </p:sp>
    </p:spTree>
    <p:extLst>
      <p:ext uri="{BB962C8B-B14F-4D97-AF65-F5344CB8AC3E}">
        <p14:creationId xmlns:p14="http://schemas.microsoft.com/office/powerpoint/2010/main" val="1694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506" y="262623"/>
            <a:ext cx="7469943" cy="644740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ervice </a:t>
            </a:r>
            <a:r>
              <a:rPr lang="en-US" b="1" dirty="0"/>
              <a:t>B</a:t>
            </a:r>
            <a:r>
              <a:rPr lang="en-US" dirty="0"/>
              <a:t>ased </a:t>
            </a:r>
            <a:r>
              <a:rPr lang="en-US" b="1" dirty="0"/>
              <a:t>A</a:t>
            </a:r>
            <a:r>
              <a:rPr lang="en-US" dirty="0"/>
              <a:t>rchitecture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10" y="1684422"/>
            <a:ext cx="7575155" cy="365782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12009" y="5704456"/>
            <a:ext cx="8216166" cy="8296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NFs are interconnected via a </a:t>
            </a:r>
            <a:r>
              <a:rPr lang="en-US" i="1" dirty="0" smtClean="0"/>
              <a:t>logical</a:t>
            </a:r>
            <a:r>
              <a:rPr lang="en-US" dirty="0" smtClean="0"/>
              <a:t> bus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i.e., every NF can communicate with every other NF</a:t>
            </a:r>
          </a:p>
        </p:txBody>
      </p:sp>
    </p:spTree>
    <p:extLst>
      <p:ext uri="{BB962C8B-B14F-4D97-AF65-F5344CB8AC3E}">
        <p14:creationId xmlns:p14="http://schemas.microsoft.com/office/powerpoint/2010/main" val="29130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563" y="1378172"/>
            <a:ext cx="10042921" cy="29254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When building physical networks elements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there is pressure to put all functionality into a single box</a:t>
            </a:r>
          </a:p>
          <a:p>
            <a:pPr marL="0" indent="0">
              <a:buNone/>
            </a:pPr>
            <a:r>
              <a:rPr lang="en-US" sz="2200" dirty="0" smtClean="0"/>
              <a:t>Modern software systems are designed to be flexible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by using </a:t>
            </a:r>
            <a:r>
              <a:rPr lang="en-US" sz="2200" i="1" dirty="0" smtClean="0"/>
              <a:t>micro-services</a:t>
            </a:r>
            <a:r>
              <a:rPr lang="en-US" sz="2200" dirty="0" smtClean="0"/>
              <a:t> and </a:t>
            </a:r>
            <a:r>
              <a:rPr lang="en-US" sz="2200" i="1" dirty="0" smtClean="0"/>
              <a:t>function chaining</a:t>
            </a:r>
          </a:p>
          <a:p>
            <a:pPr marL="0" indent="0">
              <a:buNone/>
            </a:pPr>
            <a:r>
              <a:rPr lang="en-US" sz="2200" dirty="0" smtClean="0"/>
              <a:t>For example, many network functions may utilize (deep) packet inspection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so this function can be packaged separately as a micro-service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/>
              <a:t>The 5G core is composed of microservices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and even the </a:t>
            </a:r>
            <a:r>
              <a:rPr lang="en-US" sz="2200" dirty="0" err="1" smtClean="0"/>
              <a:t>gNB</a:t>
            </a:r>
            <a:r>
              <a:rPr lang="en-US" sz="2200" dirty="0" smtClean="0"/>
              <a:t> itself is decomposed into them!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0911" y="4578417"/>
            <a:ext cx="7324453" cy="1615798"/>
            <a:chOff x="1389798" y="2538248"/>
            <a:chExt cx="6420792" cy="1421115"/>
          </a:xfrm>
        </p:grpSpPr>
        <p:sp>
          <p:nvSpPr>
            <p:cNvPr id="5" name="Rectangle 4"/>
            <p:cNvSpPr/>
            <p:nvPr/>
          </p:nvSpPr>
          <p:spPr>
            <a:xfrm>
              <a:off x="6870758" y="3214275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↓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A/D</a:t>
              </a:r>
            </a:p>
          </p:txBody>
        </p:sp>
        <p:cxnSp>
          <p:nvCxnSpPr>
            <p:cNvPr id="6" name="Straight Arrow Connector 5"/>
            <p:cNvCxnSpPr>
              <a:endCxn id="5" idx="3"/>
            </p:cNvCxnSpPr>
            <p:nvPr/>
          </p:nvCxnSpPr>
          <p:spPr>
            <a:xfrm flipH="1">
              <a:off x="7305507" y="3397971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19091" y="2538248"/>
              <a:ext cx="501948" cy="1421115"/>
              <a:chOff x="5177743" y="1075701"/>
              <a:chExt cx="669264" cy="18948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177743" y="1075701"/>
                <a:ext cx="669264" cy="48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1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5567710" y="1598921"/>
                <a:ext cx="0" cy="1371600"/>
              </a:xfrm>
              <a:prstGeom prst="line">
                <a:avLst/>
              </a:prstGeom>
              <a:ln w="57150">
                <a:solidFill>
                  <a:srgbClr val="044A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184967" y="3221300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Low-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PHY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619716" y="3404996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504873" y="3221300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PHY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939622" y="3404996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22883" y="3216114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Low-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MAC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257632" y="3399810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145111" y="3223139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MAC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579860" y="3406835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63121" y="3223139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Low-RLC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897870" y="3406835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790044" y="3221300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RLC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224793" y="3404996"/>
              <a:ext cx="237853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102884" y="3228325"/>
              <a:ext cx="444137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PDCP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47020" y="3412021"/>
              <a:ext cx="237854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89798" y="2877181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RRC</a:t>
              </a:r>
            </a:p>
          </p:txBody>
        </p:sp>
        <p:cxnSp>
          <p:nvCxnSpPr>
            <p:cNvPr id="23" name="Straight Arrow Connector 22"/>
            <p:cNvCxnSpPr>
              <a:stCxn id="20" idx="1"/>
              <a:endCxn id="22" idx="3"/>
            </p:cNvCxnSpPr>
            <p:nvPr/>
          </p:nvCxnSpPr>
          <p:spPr>
            <a:xfrm flipH="1" flipV="1">
              <a:off x="1824546" y="3060878"/>
              <a:ext cx="278337" cy="351144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389798" y="3588693"/>
              <a:ext cx="434748" cy="367393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Data</a:t>
              </a:r>
            </a:p>
          </p:txBody>
        </p:sp>
        <p:cxnSp>
          <p:nvCxnSpPr>
            <p:cNvPr id="25" name="Straight Arrow Connector 24"/>
            <p:cNvCxnSpPr>
              <a:stCxn id="20" idx="1"/>
              <a:endCxn id="24" idx="3"/>
            </p:cNvCxnSpPr>
            <p:nvPr/>
          </p:nvCxnSpPr>
          <p:spPr>
            <a:xfrm flipH="1">
              <a:off x="1824546" y="3412021"/>
              <a:ext cx="278337" cy="360368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375913" y="2538249"/>
              <a:ext cx="501948" cy="1297880"/>
              <a:chOff x="5190777" y="1075701"/>
              <a:chExt cx="669264" cy="144781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190777" y="1075701"/>
                <a:ext cx="669264" cy="407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2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H="1">
                <a:off x="5567711" y="1517679"/>
                <a:ext cx="0" cy="100584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414439" y="2538248"/>
              <a:ext cx="501948" cy="1146795"/>
              <a:chOff x="5212542" y="1075701"/>
              <a:chExt cx="669264" cy="152906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212542" y="1075701"/>
                <a:ext cx="669264" cy="48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5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5589747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083221" y="2538248"/>
              <a:ext cx="501948" cy="1146795"/>
              <a:chOff x="5177743" y="1075701"/>
              <a:chExt cx="669264" cy="152906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177743" y="1075701"/>
                <a:ext cx="669264" cy="48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6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5765576" y="2538248"/>
              <a:ext cx="549727" cy="1327304"/>
              <a:chOff x="5177743" y="1075701"/>
              <a:chExt cx="732969" cy="176973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177743" y="1075701"/>
                <a:ext cx="732969" cy="48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Options</a:t>
                </a:r>
              </a:p>
              <a:p>
                <a:pPr algn="ctr"/>
                <a:r>
                  <a:rPr lang="en-US" sz="1050" b="1" dirty="0"/>
                  <a:t>7.x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5567710" y="1598921"/>
                <a:ext cx="0" cy="124651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6451583" y="2538248"/>
              <a:ext cx="501948" cy="1421115"/>
              <a:chOff x="5190777" y="1075701"/>
              <a:chExt cx="669264" cy="189482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190777" y="1075701"/>
                <a:ext cx="669264" cy="48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8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>
                <a:off x="5567710" y="1598921"/>
                <a:ext cx="0" cy="1371600"/>
              </a:xfrm>
              <a:prstGeom prst="line">
                <a:avLst/>
              </a:prstGeom>
              <a:ln w="57150">
                <a:solidFill>
                  <a:srgbClr val="044A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080390" y="2538248"/>
              <a:ext cx="501948" cy="1151167"/>
              <a:chOff x="5216845" y="1075701"/>
              <a:chExt cx="669264" cy="15348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216845" y="1075701"/>
                <a:ext cx="669264" cy="487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3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583372" y="1604747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3723216" y="2538248"/>
              <a:ext cx="501948" cy="1146795"/>
              <a:chOff x="5177743" y="1075701"/>
              <a:chExt cx="669264" cy="152906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177743" y="1075701"/>
                <a:ext cx="669264" cy="48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Option</a:t>
                </a:r>
              </a:p>
              <a:p>
                <a:pPr algn="ctr"/>
                <a:r>
                  <a:rPr lang="en-US" sz="1050" b="1" dirty="0"/>
                  <a:t>4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347" y="2912433"/>
              <a:ext cx="494243" cy="60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 flipH="1">
              <a:off x="5504875" y="3069109"/>
              <a:ext cx="1800632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Placeholder 1"/>
            <p:cNvSpPr txBox="1">
              <a:spLocks/>
            </p:cNvSpPr>
            <p:nvPr/>
          </p:nvSpPr>
          <p:spPr>
            <a:xfrm>
              <a:off x="6220908" y="2928759"/>
              <a:ext cx="334235" cy="306551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ED1C24"/>
                  </a:solidFill>
                </a:rPr>
                <a:t>L1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2790045" y="3062928"/>
              <a:ext cx="2467588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Placeholder 1"/>
            <p:cNvSpPr txBox="1">
              <a:spLocks/>
            </p:cNvSpPr>
            <p:nvPr/>
          </p:nvSpPr>
          <p:spPr>
            <a:xfrm>
              <a:off x="3563949" y="2952904"/>
              <a:ext cx="317629" cy="26137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ED1C24"/>
                  </a:solidFill>
                </a:rPr>
                <a:t>L2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824546" y="3077942"/>
              <a:ext cx="722475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1"/>
            <p:cNvSpPr txBox="1">
              <a:spLocks/>
            </p:cNvSpPr>
            <p:nvPr/>
          </p:nvSpPr>
          <p:spPr>
            <a:xfrm>
              <a:off x="2075041" y="2949398"/>
              <a:ext cx="288797" cy="264877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kern="0" dirty="0">
                  <a:solidFill>
                    <a:srgbClr val="ED1C24"/>
                  </a:solidFill>
                </a:rPr>
                <a:t>L3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08042" y="6415225"/>
            <a:ext cx="376115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micro-services</a:t>
            </a:r>
          </a:p>
        </p:txBody>
      </p:sp>
      <p:cxnSp>
        <p:nvCxnSpPr>
          <p:cNvPr id="42" name="Straight Arrow Connector 41"/>
          <p:cNvCxnSpPr>
            <a:stCxn id="36" idx="0"/>
          </p:cNvCxnSpPr>
          <p:nvPr/>
        </p:nvCxnSpPr>
        <p:spPr>
          <a:xfrm flipV="1">
            <a:off x="5988622" y="5880075"/>
            <a:ext cx="1479941" cy="535150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0"/>
          </p:cNvCxnSpPr>
          <p:nvPr/>
        </p:nvCxnSpPr>
        <p:spPr>
          <a:xfrm flipV="1">
            <a:off x="5988621" y="5856697"/>
            <a:ext cx="710680" cy="558528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6" idx="0"/>
          </p:cNvCxnSpPr>
          <p:nvPr/>
        </p:nvCxnSpPr>
        <p:spPr>
          <a:xfrm flipH="1" flipV="1">
            <a:off x="5954215" y="5856699"/>
            <a:ext cx="34406" cy="558526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0"/>
          </p:cNvCxnSpPr>
          <p:nvPr/>
        </p:nvCxnSpPr>
        <p:spPr>
          <a:xfrm flipH="1" flipV="1">
            <a:off x="5205245" y="5898747"/>
            <a:ext cx="783376" cy="516478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6" idx="0"/>
          </p:cNvCxnSpPr>
          <p:nvPr/>
        </p:nvCxnSpPr>
        <p:spPr>
          <a:xfrm flipH="1" flipV="1">
            <a:off x="4538199" y="5861401"/>
            <a:ext cx="1450422" cy="553824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6" idx="0"/>
          </p:cNvCxnSpPr>
          <p:nvPr/>
        </p:nvCxnSpPr>
        <p:spPr>
          <a:xfrm flipH="1" flipV="1">
            <a:off x="3811277" y="5854607"/>
            <a:ext cx="2177344" cy="560618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6" idx="0"/>
          </p:cNvCxnSpPr>
          <p:nvPr/>
        </p:nvCxnSpPr>
        <p:spPr>
          <a:xfrm flipV="1">
            <a:off x="5988621" y="5854295"/>
            <a:ext cx="2185400" cy="560930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CRAN, CRAN, and </a:t>
            </a:r>
            <a:r>
              <a:rPr lang="en-US" dirty="0" err="1" smtClean="0"/>
              <a:t>vRAN</a:t>
            </a:r>
            <a:r>
              <a:rPr lang="en-US" dirty="0" smtClean="0"/>
              <a:t> (before 5G)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Fronthaul decomposes the BS into RRHs and a BBU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we needn’t locate the BBU at the foot of the tower</a:t>
            </a:r>
          </a:p>
          <a:p>
            <a:pPr marL="0" indent="0">
              <a:buNone/>
            </a:pPr>
            <a:r>
              <a:rPr lang="en-US" dirty="0" smtClean="0"/>
              <a:t>It may make sense to have one BBU serve several base-stations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using fronthaul links, that now need to be much longer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Baseband processing places strict limits on the round-trip delay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and thus on the </a:t>
            </a:r>
            <a:r>
              <a:rPr lang="en-US" sz="1800" dirty="0" err="1"/>
              <a:t>fronthauling</a:t>
            </a:r>
            <a:r>
              <a:rPr lang="en-US" sz="1800" dirty="0"/>
              <a:t> distance (e.g., 20 km for LTE)</a:t>
            </a:r>
          </a:p>
          <a:p>
            <a:pPr marL="0" indent="0">
              <a:buNone/>
            </a:pPr>
            <a:r>
              <a:rPr lang="en-US" dirty="0" smtClean="0"/>
              <a:t>This architecture is called </a:t>
            </a:r>
            <a:r>
              <a:rPr lang="en-US" b="1" dirty="0" smtClean="0"/>
              <a:t>C</a:t>
            </a:r>
            <a:r>
              <a:rPr lang="en-US" dirty="0" smtClean="0"/>
              <a:t>entralized </a:t>
            </a:r>
            <a:r>
              <a:rPr lang="en-US" b="1" dirty="0" smtClean="0"/>
              <a:t>RAN </a:t>
            </a:r>
            <a:r>
              <a:rPr lang="en-US" dirty="0" smtClean="0"/>
              <a:t>(CRAN)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and was first promoted by China Mobile in 2010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in order to improve scaling of the world’s largest mobile network</a:t>
            </a:r>
          </a:p>
          <a:p>
            <a:pPr marL="0" indent="0">
              <a:buNone/>
            </a:pPr>
            <a:r>
              <a:rPr lang="en-US" dirty="0" smtClean="0"/>
              <a:t>Using  load-balancing/resilience techniques developed for cloud 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may allow a central site to service 100s of RRHs</a:t>
            </a:r>
          </a:p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is called </a:t>
            </a:r>
            <a:r>
              <a:rPr lang="en-US" dirty="0"/>
              <a:t>BBU </a:t>
            </a:r>
            <a:r>
              <a:rPr lang="en-US" dirty="0" err="1" smtClean="0"/>
              <a:t>Hotelling</a:t>
            </a:r>
            <a:r>
              <a:rPr lang="en-US" dirty="0" smtClean="0"/>
              <a:t> or </a:t>
            </a:r>
            <a:r>
              <a:rPr lang="en-US" b="1" dirty="0" smtClean="0"/>
              <a:t>C</a:t>
            </a:r>
            <a:r>
              <a:rPr lang="en-US" dirty="0" smtClean="0"/>
              <a:t>loud </a:t>
            </a:r>
            <a:r>
              <a:rPr lang="en-US" b="1" dirty="0" smtClean="0"/>
              <a:t>RAN </a:t>
            </a:r>
            <a:r>
              <a:rPr lang="en-US" dirty="0"/>
              <a:t>(CRAN)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If we are already using cloud techniques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 may implement at least some of the BBU functionality in software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(e.g., packet processing, control functionality)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running as virtual machines inside a Data Center</a:t>
            </a:r>
          </a:p>
          <a:p>
            <a:pPr marL="0" indent="0">
              <a:buNone/>
            </a:pPr>
            <a:r>
              <a:rPr lang="en-US" dirty="0" smtClean="0"/>
              <a:t>This architecture is called </a:t>
            </a:r>
            <a:r>
              <a:rPr lang="en-US" b="1" dirty="0" smtClean="0"/>
              <a:t>V</a:t>
            </a:r>
            <a:r>
              <a:rPr lang="en-US" dirty="0" smtClean="0"/>
              <a:t>irtualized </a:t>
            </a:r>
            <a:r>
              <a:rPr lang="en-US" b="1" dirty="0" smtClean="0"/>
              <a:t>RAN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for 5G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 smtClean="0"/>
                  <a:t>Base </a:t>
                </a:r>
                <a:r>
                  <a:rPr lang="en-US" sz="2400" dirty="0"/>
                  <a:t>stations </a:t>
                </a:r>
                <a:r>
                  <a:rPr lang="en-US" sz="2400" dirty="0" smtClean="0"/>
                  <a:t>need highly accurate timing – frequency and time-of-day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to minimize interference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/>
                  <a:t>t</a:t>
                </a:r>
                <a:r>
                  <a:rPr lang="en-US" sz="2400" dirty="0" smtClean="0"/>
                  <a:t>o obtain maximal efficiency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to enable </a:t>
                </a:r>
                <a:r>
                  <a:rPr lang="en-US" sz="2400" dirty="0"/>
                  <a:t>highly accurate </a:t>
                </a:r>
                <a:r>
                  <a:rPr lang="en-US" sz="2400" dirty="0" smtClean="0"/>
                  <a:t>(sub-meter) </a:t>
                </a:r>
                <a:r>
                  <a:rPr lang="en-US" sz="2400" b="1" dirty="0" smtClean="0"/>
                  <a:t>L</a:t>
                </a:r>
                <a:r>
                  <a:rPr lang="en-US" sz="2400" dirty="0" smtClean="0"/>
                  <a:t>ocation </a:t>
                </a:r>
                <a:r>
                  <a:rPr lang="en-US" sz="2400" b="1" dirty="0"/>
                  <a:t>B</a:t>
                </a:r>
                <a:r>
                  <a:rPr lang="en-US" sz="2400" dirty="0"/>
                  <a:t>ased </a:t>
                </a:r>
                <a:r>
                  <a:rPr lang="en-US" sz="2400" b="1" dirty="0" smtClean="0"/>
                  <a:t>S</a:t>
                </a:r>
                <a:r>
                  <a:rPr lang="en-US" sz="2400" dirty="0" smtClean="0"/>
                  <a:t>ervices</a:t>
                </a:r>
                <a:endParaRPr lang="en-US" sz="24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 smtClean="0"/>
                  <a:t>They obtain </a:t>
                </a:r>
                <a:r>
                  <a:rPr lang="en-US" sz="2400" dirty="0"/>
                  <a:t>timing from the RAN</a:t>
                </a:r>
              </a:p>
              <a:p>
                <a:pPr marL="0" indent="0" defTabSz="347663">
                  <a:spcBef>
                    <a:spcPts val="0"/>
                  </a:spcBef>
                  <a:buNone/>
                </a:pPr>
                <a:r>
                  <a:rPr lang="en-US" sz="2400" dirty="0"/>
                  <a:t>	(unless they have a local source of timing, e.g., GNSS</a:t>
                </a:r>
                <a:r>
                  <a:rPr lang="en-US" sz="2400" dirty="0" smtClean="0"/>
                  <a:t>)</a:t>
                </a:r>
              </a:p>
              <a:p>
                <a:pPr marL="0" indent="0" defTabSz="347663">
                  <a:spcBef>
                    <a:spcPts val="0"/>
                  </a:spcBef>
                  <a:buNone/>
                </a:pPr>
                <a:r>
                  <a:rPr lang="en-US" sz="2400" dirty="0" smtClean="0"/>
                  <a:t>Every network has a master atomic clock</a:t>
                </a:r>
              </a:p>
              <a:p>
                <a:pPr marL="0" indent="0" defTabSz="347663"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from which timing is distributed to all the cells</a:t>
                </a:r>
                <a:endParaRPr lang="en-US" sz="24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 smtClean="0"/>
                  <a:t>RAN </a:t>
                </a:r>
                <a:r>
                  <a:rPr lang="en-US" sz="2400" dirty="0"/>
                  <a:t>timing requirements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	are becoming stricter from generation to generation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 smtClean="0"/>
                  <a:t>5G </a:t>
                </a:r>
                <a:r>
                  <a:rPr lang="en-US" sz="2400" dirty="0"/>
                  <a:t>requirements will be at least as strict as 4G</a:t>
                </a:r>
              </a:p>
              <a:p>
                <a:pPr marL="0" indent="0" defTabSz="259556">
                  <a:spcBef>
                    <a:spcPts val="0"/>
                  </a:spcBef>
                  <a:buNone/>
                </a:pPr>
                <a:r>
                  <a:rPr lang="en-US" sz="2400" dirty="0"/>
                  <a:t>	and some experts are speaking of them becoming significantly </a:t>
                </a:r>
                <a:r>
                  <a:rPr lang="en-US" sz="2400" dirty="0" smtClean="0"/>
                  <a:t>stricter</a:t>
                </a:r>
              </a:p>
              <a:p>
                <a:pPr marL="0" indent="0" defTabSz="259556"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for some cases time accuracies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65 nanoseconds are required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3"/>
                <a:stretch>
                  <a:fillRect l="-892" t="-956" b="-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155" y="4481611"/>
            <a:ext cx="988265" cy="11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			The End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14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importance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339725">
              <a:buNone/>
            </a:pPr>
            <a:r>
              <a:rPr lang="en-US" dirty="0"/>
              <a:t>5G will enable entirely new market segments</a:t>
            </a:r>
          </a:p>
          <a:p>
            <a:r>
              <a:rPr lang="en-US" i="1" dirty="0"/>
              <a:t>enhanced </a:t>
            </a:r>
            <a:r>
              <a:rPr lang="en-US" dirty="0"/>
              <a:t>wireless broadband (</a:t>
            </a:r>
            <a:r>
              <a:rPr lang="en-US" dirty="0" err="1"/>
              <a:t>eMBB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Wireless-to-the-Premises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broadband on high-speed trains, at events and in crowds</a:t>
            </a:r>
          </a:p>
          <a:p>
            <a:r>
              <a:rPr lang="en-US" i="1" dirty="0"/>
              <a:t>massive</a:t>
            </a:r>
            <a:r>
              <a:rPr lang="en-US" dirty="0"/>
              <a:t> </a:t>
            </a:r>
            <a:r>
              <a:rPr lang="en-US" dirty="0" err="1"/>
              <a:t>IoT</a:t>
            </a:r>
            <a:r>
              <a:rPr lang="en-US" dirty="0"/>
              <a:t> (20 B </a:t>
            </a:r>
            <a:r>
              <a:rPr lang="en-US" dirty="0" err="1"/>
              <a:t>IoT</a:t>
            </a:r>
            <a:r>
              <a:rPr lang="en-US" dirty="0"/>
              <a:t> devices connected by 2020)</a:t>
            </a:r>
          </a:p>
          <a:p>
            <a:r>
              <a:rPr lang="en-US" dirty="0" smtClean="0"/>
              <a:t>Smart X (home, city, utilities)</a:t>
            </a:r>
            <a:endParaRPr lang="en-US" dirty="0"/>
          </a:p>
          <a:p>
            <a:r>
              <a:rPr lang="en-US" dirty="0"/>
              <a:t>V2X (vehicle to vehicle, vehicle to infrastructure, vehicle to pedestrians)</a:t>
            </a:r>
          </a:p>
          <a:p>
            <a:r>
              <a:rPr lang="en-US" dirty="0"/>
              <a:t>Virtual Reality / Augmented Reality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A study led by Qualcomm finds that by 2035</a:t>
            </a:r>
          </a:p>
          <a:p>
            <a:r>
              <a:rPr lang="en-US" dirty="0"/>
              <a:t>$3.5 trillion in 5G direct yearly revenues</a:t>
            </a:r>
          </a:p>
          <a:p>
            <a:r>
              <a:rPr lang="en-US" dirty="0"/>
              <a:t>$12.3 trillion worth of goods and services will be enabled by 5G</a:t>
            </a:r>
          </a:p>
          <a:p>
            <a:r>
              <a:rPr lang="en-US" dirty="0"/>
              <a:t>22 million jobs will be attributable to 5G</a:t>
            </a:r>
          </a:p>
          <a:p>
            <a:r>
              <a:rPr lang="en-US" dirty="0"/>
              <a:t>5G will boost global GDP growth by $3 trillion (compared to 2020) </a:t>
            </a:r>
          </a:p>
          <a:p>
            <a:pPr marL="0" indent="0" defTabSz="33972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1800" dirty="0"/>
              <a:t>about the GDP of India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 defTabSz="339725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is coming fast!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103" y="1310619"/>
            <a:ext cx="10775790" cy="52403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may think that 5G is </a:t>
            </a:r>
            <a:r>
              <a:rPr lang="en-US" i="1" dirty="0"/>
              <a:t>futuristic</a:t>
            </a:r>
            <a:r>
              <a:rPr lang="en-US" dirty="0"/>
              <a:t>, but it is coming </a:t>
            </a:r>
            <a:r>
              <a:rPr lang="en-US" i="1" dirty="0"/>
              <a:t>fast</a:t>
            </a:r>
          </a:p>
          <a:p>
            <a:pPr marL="0" indent="0">
              <a:buNone/>
            </a:pPr>
            <a:r>
              <a:rPr lang="en-US" dirty="0"/>
              <a:t>3GPP accelerated the standardization work-plan</a:t>
            </a:r>
          </a:p>
          <a:p>
            <a:pPr>
              <a:spcBef>
                <a:spcPts val="0"/>
              </a:spcBef>
            </a:pPr>
            <a:r>
              <a:rPr lang="en-US" dirty="0"/>
              <a:t>5G phase 1 (release 15) finished by June 2018 for trials in 2019</a:t>
            </a:r>
          </a:p>
          <a:p>
            <a:pPr>
              <a:spcBef>
                <a:spcPts val="0"/>
              </a:spcBef>
            </a:pPr>
            <a:r>
              <a:rPr lang="en-US" dirty="0"/>
              <a:t>5G phase 2 (release 16) finished by March 2020</a:t>
            </a:r>
          </a:p>
          <a:p>
            <a:pPr marL="0" indent="0">
              <a:buNone/>
            </a:pPr>
            <a:r>
              <a:rPr lang="en-US" dirty="0"/>
              <a:t>WRC-19 approved 17.25 GHz of new spectrum in November 2019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and the ongoing FCC auction has already surpassed $8B</a:t>
            </a:r>
          </a:p>
          <a:p>
            <a:pPr marL="0" indent="0">
              <a:buNone/>
            </a:pPr>
            <a:r>
              <a:rPr lang="en-US" dirty="0"/>
              <a:t>SPs/vendors did not even wait for 2019!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Verizon deployed its own pre-standard 5G (using Samsung and LG phones)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AT&amp;T is deployed in about 20 cities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see next slide for European situation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Analysts </a:t>
            </a:r>
            <a:r>
              <a:rPr lang="en-US" dirty="0"/>
              <a:t>predict that by </a:t>
            </a:r>
            <a:r>
              <a:rPr lang="en-US" dirty="0" smtClean="0"/>
              <a:t>2025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50</a:t>
            </a:r>
            <a:r>
              <a:rPr lang="en-US" dirty="0"/>
              <a:t>% of US </a:t>
            </a:r>
            <a:r>
              <a:rPr lang="en-US" dirty="0" smtClean="0"/>
              <a:t>  30</a:t>
            </a:r>
            <a:r>
              <a:rPr lang="en-US" dirty="0"/>
              <a:t>% of European </a:t>
            </a:r>
            <a:r>
              <a:rPr lang="en-US" dirty="0" smtClean="0"/>
              <a:t>  25</a:t>
            </a:r>
            <a:r>
              <a:rPr lang="en-US" dirty="0"/>
              <a:t>% of Chinese 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mobile </a:t>
            </a:r>
            <a:r>
              <a:rPr lang="en-US" dirty="0"/>
              <a:t>connections will be 5G</a:t>
            </a:r>
            <a:endParaRPr lang="en-US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2449" y="5784264"/>
            <a:ext cx="9695098" cy="10464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indent="-49212"/>
            <a:r>
              <a:rPr lang="en-US" sz="2400" b="1" i="1" dirty="0">
                <a:solidFill>
                  <a:srgbClr val="0033CC"/>
                </a:solidFill>
              </a:rPr>
              <a:t>I want 5G, and even 6G, technology in the United States as soon as possible</a:t>
            </a:r>
          </a:p>
          <a:p>
            <a:pPr indent="-49212" defTabSz="361950"/>
            <a:r>
              <a:rPr lang="en-US" sz="2400" b="1" i="1" dirty="0">
                <a:solidFill>
                  <a:srgbClr val="0033CC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Donald Trump</a:t>
            </a:r>
            <a:endParaRPr lang="en-US" sz="2400" b="1" dirty="0">
              <a:solidFill>
                <a:srgbClr val="0033CC"/>
              </a:solidFill>
            </a:endParaRPr>
          </a:p>
          <a:p>
            <a:endParaRPr lang="en-US" sz="1400" b="1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5G is coming fast!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19" y="2098285"/>
            <a:ext cx="8391933" cy="3886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9527" y="3714035"/>
            <a:ext cx="381352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dirty="0">
                <a:hlinkClick r:id="rId3"/>
              </a:rPr>
              <a:t>Source: Ericsson Mobility Report, Nov 2019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38551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5G </a:t>
            </a:r>
            <a:r>
              <a:rPr lang="en-US" sz="3000" dirty="0" smtClean="0"/>
              <a:t>is </a:t>
            </a:r>
            <a:r>
              <a:rPr lang="en-US" sz="3000" dirty="0"/>
              <a:t>already here!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63" y="1816652"/>
            <a:ext cx="8414128" cy="4086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9735" y="6024281"/>
            <a:ext cx="2977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WorldTimeZone Dec 12, 2019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140796" y="1326296"/>
            <a:ext cx="403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&gt;7000 deployments         &gt;100 operators</a:t>
            </a:r>
          </a:p>
        </p:txBody>
      </p:sp>
    </p:spTree>
    <p:extLst>
      <p:ext uri="{BB962C8B-B14F-4D97-AF65-F5344CB8AC3E}">
        <p14:creationId xmlns:p14="http://schemas.microsoft.com/office/powerpoint/2010/main" val="1102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7554</TotalTime>
  <Words>1852</Words>
  <Application>Microsoft Office PowerPoint</Application>
  <PresentationFormat>Widescreen</PresentationFormat>
  <Paragraphs>874</Paragraphs>
  <Slides>54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Wingdings</vt:lpstr>
      <vt:lpstr>RADtemplate-2013</vt:lpstr>
      <vt:lpstr>5G – what’s it all about?</vt:lpstr>
      <vt:lpstr>Importance of mobile communications</vt:lpstr>
      <vt:lpstr>Generations of cellular technologies</vt:lpstr>
      <vt:lpstr>The 5G refrigerator</vt:lpstr>
      <vt:lpstr>What’s wrong with 4G?</vt:lpstr>
      <vt:lpstr>5G importance</vt:lpstr>
      <vt:lpstr>5G is coming fast!</vt:lpstr>
      <vt:lpstr>5G is coming fast!</vt:lpstr>
      <vt:lpstr>5G is already here!</vt:lpstr>
      <vt:lpstr>Verticals</vt:lpstr>
      <vt:lpstr>3 Categories</vt:lpstr>
      <vt:lpstr>Requirements for categories</vt:lpstr>
      <vt:lpstr>IMT-2020 goals</vt:lpstr>
      <vt:lpstr>eMBB</vt:lpstr>
      <vt:lpstr>FWA</vt:lpstr>
      <vt:lpstr>Downstream video </vt:lpstr>
      <vt:lpstr>Upstream video</vt:lpstr>
      <vt:lpstr>VR/AR/MR</vt:lpstr>
      <vt:lpstr>IoT</vt:lpstr>
      <vt:lpstr>Industrial IoT</vt:lpstr>
      <vt:lpstr>Smart metering</vt:lpstr>
      <vt:lpstr>V2X</vt:lpstr>
      <vt:lpstr>eHealth / telemedicine</vt:lpstr>
      <vt:lpstr>How is it done?</vt:lpstr>
      <vt:lpstr>What is mobile communications?</vt:lpstr>
      <vt:lpstr>Basic cellular segments</vt:lpstr>
      <vt:lpstr>The need for backhaul</vt:lpstr>
      <vt:lpstr>Splitting up the RAN</vt:lpstr>
      <vt:lpstr>5G RAN Functional Splits</vt:lpstr>
      <vt:lpstr>5G interfaces</vt:lpstr>
      <vt:lpstr>How does 5G attain higher speed?</vt:lpstr>
      <vt:lpstr>RF spectral bands</vt:lpstr>
      <vt:lpstr>Spectrum</vt:lpstr>
      <vt:lpstr>Spectrum is tight!</vt:lpstr>
      <vt:lpstr>R15 operating bands</vt:lpstr>
      <vt:lpstr>mmWave challenges (1)</vt:lpstr>
      <vt:lpstr>mmWave challenges (2)</vt:lpstr>
      <vt:lpstr>mmWave (3) health issues</vt:lpstr>
      <vt:lpstr>MIMO</vt:lpstr>
      <vt:lpstr>But what can we do about coverage?</vt:lpstr>
      <vt:lpstr>How does 5G attain lower latencies?</vt:lpstr>
      <vt:lpstr>How does 5G support new applications?</vt:lpstr>
      <vt:lpstr>Computation and communications</vt:lpstr>
      <vt:lpstr>Software and development speed</vt:lpstr>
      <vt:lpstr>SDN and NFV</vt:lpstr>
      <vt:lpstr>Concretization vs. Virtualization</vt:lpstr>
      <vt:lpstr>Why concretization?</vt:lpstr>
      <vt:lpstr>Virtualization</vt:lpstr>
      <vt:lpstr>Why virtualization?</vt:lpstr>
      <vt:lpstr>Service Based Architecture</vt:lpstr>
      <vt:lpstr>Micro-services</vt:lpstr>
      <vt:lpstr>CRAN, CRAN, and vRAN (before 5G)</vt:lpstr>
      <vt:lpstr>Timing for 5G</vt:lpstr>
      <vt:lpstr>   The End</vt:lpstr>
    </vt:vector>
  </TitlesOfParts>
  <Company>Rad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ilan_s</dc:creator>
  <cp:lastModifiedBy>Yaakov Stein</cp:lastModifiedBy>
  <cp:revision>359</cp:revision>
  <dcterms:created xsi:type="dcterms:W3CDTF">2013-01-21T06:31:02Z</dcterms:created>
  <dcterms:modified xsi:type="dcterms:W3CDTF">2020-02-19T08:53:34Z</dcterms:modified>
</cp:coreProperties>
</file>